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7"/>
  </p:notesMasterIdLst>
  <p:sldIdLst>
    <p:sldId id="261" r:id="rId2"/>
    <p:sldId id="291" r:id="rId3"/>
    <p:sldId id="304" r:id="rId4"/>
    <p:sldId id="327" r:id="rId5"/>
    <p:sldId id="278" r:id="rId6"/>
    <p:sldId id="335" r:id="rId7"/>
    <p:sldId id="298" r:id="rId8"/>
    <p:sldId id="325" r:id="rId9"/>
    <p:sldId id="324" r:id="rId10"/>
    <p:sldId id="340" r:id="rId11"/>
    <p:sldId id="300" r:id="rId12"/>
    <p:sldId id="319" r:id="rId13"/>
    <p:sldId id="322" r:id="rId14"/>
    <p:sldId id="337" r:id="rId15"/>
    <p:sldId id="267" r:id="rId16"/>
  </p:sldIdLst>
  <p:sldSz cx="12192000" cy="6858000"/>
  <p:notesSz cx="6858000" cy="9144000"/>
  <p:embeddedFontLst>
    <p:embeddedFont>
      <p:font typeface="BPG Mrgvlovani" panose="020B0604020202020204" charset="0"/>
      <p:regular r:id="rId18"/>
    </p:embeddedFont>
    <p:embeddedFont>
      <p:font typeface="BPG Mrgvlovani Caps 2010" panose="020B0604020202020204" charset="0"/>
      <p:regular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Calibri Light" panose="020F0302020204030204" pitchFamily="34" charset="0"/>
      <p:regular r:id="rId24"/>
      <p:italic r:id="rId25"/>
    </p:embeddedFont>
    <p:embeddedFont>
      <p:font typeface="Sylfaen" panose="010A0502050306030303" pitchFamily="18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608B"/>
    <a:srgbClr val="F39C12"/>
    <a:srgbClr val="9BBB59"/>
    <a:srgbClr val="41B176"/>
    <a:srgbClr val="2980B9"/>
    <a:srgbClr val="C0392B"/>
    <a:srgbClr val="318559"/>
    <a:srgbClr val="77933C"/>
    <a:srgbClr val="DEA900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11" autoAdjust="0"/>
    <p:restoredTop sz="96821" autoAdjust="0"/>
  </p:normalViewPr>
  <p:slideViewPr>
    <p:cSldViewPr snapToGrid="0">
      <p:cViewPr varScale="1">
        <p:scale>
          <a:sx n="102" d="100"/>
          <a:sy n="102" d="100"/>
        </p:scale>
        <p:origin x="72" y="6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a-G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8B785-5451-45BB-B2F4-19886995C598}" type="datetimeFigureOut">
              <a:rPr lang="ka-GE" smtClean="0"/>
              <a:t>19.07.2020</a:t>
            </a:fld>
            <a:endParaRPr lang="ka-G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a-G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a-G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FF7F8-BE9E-40A4-8A6A-3D3C9FC36799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3575716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26DA8-FF3F-49E6-B8C1-23946FC4DAC1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370060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26DA8-FF3F-49E6-B8C1-23946FC4DAC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316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26DA8-FF3F-49E6-B8C1-23946FC4DAC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2168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26DA8-FF3F-49E6-B8C1-23946FC4DAC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9634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26DA8-FF3F-49E6-B8C1-23946FC4DAC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0218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26DA8-FF3F-49E6-B8C1-23946FC4DAC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17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26DA8-FF3F-49E6-B8C1-23946FC4DAC1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50617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26DA8-FF3F-49E6-B8C1-23946FC4DAC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702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26DA8-FF3F-49E6-B8C1-23946FC4DAC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599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26DA8-FF3F-49E6-B8C1-23946FC4DAC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966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26DA8-FF3F-49E6-B8C1-23946FC4DAC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803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26DA8-FF3F-49E6-B8C1-23946FC4DAC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9091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a-G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FF7F8-BE9E-40A4-8A6A-3D3C9FC36799}" type="slidenum">
              <a:rPr lang="ka-GE" smtClean="0"/>
              <a:t>7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386036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26DA8-FF3F-49E6-B8C1-23946FC4DAC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7968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26DA8-FF3F-49E6-B8C1-23946FC4DAC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315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0018-C661-4F5F-AA30-9CA3F9B8E960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059-D2F2-406F-A8C0-65D64C5B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0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0018-C661-4F5F-AA30-9CA3F9B8E960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059-D2F2-406F-A8C0-65D64C5B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071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0018-C661-4F5F-AA30-9CA3F9B8E960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059-D2F2-406F-A8C0-65D64C5B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28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0018-C661-4F5F-AA30-9CA3F9B8E960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059-D2F2-406F-A8C0-65D64C5B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9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0018-C661-4F5F-AA30-9CA3F9B8E960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059-D2F2-406F-A8C0-65D64C5B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46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0018-C661-4F5F-AA30-9CA3F9B8E960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059-D2F2-406F-A8C0-65D64C5B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2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0018-C661-4F5F-AA30-9CA3F9B8E960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059-D2F2-406F-A8C0-65D64C5B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22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0018-C661-4F5F-AA30-9CA3F9B8E960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059-D2F2-406F-A8C0-65D64C5B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11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0018-C661-4F5F-AA30-9CA3F9B8E960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059-D2F2-406F-A8C0-65D64C5B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76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0018-C661-4F5F-AA30-9CA3F9B8E960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059-D2F2-406F-A8C0-65D64C5B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13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0018-C661-4F5F-AA30-9CA3F9B8E960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C1059-D2F2-406F-A8C0-65D64C5B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94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70018-C661-4F5F-AA30-9CA3F9B8E960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C1059-D2F2-406F-A8C0-65D64C5B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071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pma.ge/" TargetMode="External"/><Relationship Id="rId3" Type="http://schemas.openxmlformats.org/officeDocument/2006/relationships/image" Target="../media/image11.jpeg"/><Relationship Id="rId7" Type="http://schemas.openxmlformats.org/officeDocument/2006/relationships/hyperlink" Target="mailto:info.@apma.ge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2.jpeg"/><Relationship Id="rId4" Type="http://schemas.openxmlformats.org/officeDocument/2006/relationships/image" Target="../media/image12.png"/><Relationship Id="rId9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 rot="20769683">
            <a:off x="-4570891" y="-1398969"/>
            <a:ext cx="8517602" cy="8047553"/>
            <a:chOff x="-751844" y="-436100"/>
            <a:chExt cx="5033891" cy="5282420"/>
          </a:xfrm>
        </p:grpSpPr>
        <p:sp>
          <p:nvSpPr>
            <p:cNvPr id="18" name="Rectangle 17"/>
            <p:cNvSpPr/>
            <p:nvPr/>
          </p:nvSpPr>
          <p:spPr>
            <a:xfrm>
              <a:off x="708853" y="851095"/>
              <a:ext cx="3573194" cy="3995225"/>
            </a:xfrm>
            <a:prstGeom prst="rect">
              <a:avLst/>
            </a:prstGeom>
            <a:solidFill>
              <a:srgbClr val="D7562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21954" y="422030"/>
              <a:ext cx="3573194" cy="3995225"/>
            </a:xfrm>
            <a:prstGeom prst="rect">
              <a:avLst/>
            </a:prstGeom>
            <a:solidFill>
              <a:srgbClr val="5B447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-264945" y="-7035"/>
              <a:ext cx="3573194" cy="3995225"/>
            </a:xfrm>
            <a:prstGeom prst="rect">
              <a:avLst/>
            </a:prstGeom>
            <a:solidFill>
              <a:srgbClr val="3D9FA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-751844" y="-436100"/>
              <a:ext cx="3573194" cy="3995225"/>
            </a:xfrm>
            <a:prstGeom prst="rect">
              <a:avLst/>
            </a:prstGeom>
            <a:solidFill>
              <a:srgbClr val="2A913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 rot="20765547">
            <a:off x="2202956" y="4890274"/>
            <a:ext cx="1534844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www.apma.ge</a:t>
            </a:r>
          </a:p>
        </p:txBody>
      </p:sp>
      <p:sp>
        <p:nvSpPr>
          <p:cNvPr id="41" name="TextBox 40"/>
          <p:cNvSpPr txBox="1"/>
          <p:nvPr/>
        </p:nvSpPr>
        <p:spPr>
          <a:xfrm rot="20764335">
            <a:off x="3809166" y="5265323"/>
            <a:ext cx="652743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1501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684786" y="5449989"/>
            <a:ext cx="192558" cy="192697"/>
            <a:chOff x="3957638" y="1146175"/>
            <a:chExt cx="4371975" cy="4375150"/>
          </a:xfrm>
        </p:grpSpPr>
        <p:sp>
          <p:nvSpPr>
            <p:cNvPr id="16" name="AutoShape 2599"/>
            <p:cNvSpPr>
              <a:spLocks noChangeAspect="1" noChangeArrowheads="1" noTextEdit="1"/>
            </p:cNvSpPr>
            <p:nvPr/>
          </p:nvSpPr>
          <p:spPr bwMode="auto">
            <a:xfrm>
              <a:off x="3957638" y="1146175"/>
              <a:ext cx="4371975" cy="437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2601"/>
            <p:cNvSpPr>
              <a:spLocks/>
            </p:cNvSpPr>
            <p:nvPr/>
          </p:nvSpPr>
          <p:spPr bwMode="auto">
            <a:xfrm>
              <a:off x="5006976" y="2119313"/>
              <a:ext cx="1841500" cy="2760663"/>
            </a:xfrm>
            <a:custGeom>
              <a:avLst/>
              <a:gdLst>
                <a:gd name="T0" fmla="*/ 187 w 451"/>
                <a:gd name="T1" fmla="*/ 175 h 676"/>
                <a:gd name="T2" fmla="*/ 350 w 451"/>
                <a:gd name="T3" fmla="*/ 456 h 676"/>
                <a:gd name="T4" fmla="*/ 451 w 451"/>
                <a:gd name="T5" fmla="*/ 632 h 676"/>
                <a:gd name="T6" fmla="*/ 312 w 451"/>
                <a:gd name="T7" fmla="*/ 645 h 676"/>
                <a:gd name="T8" fmla="*/ 4 w 451"/>
                <a:gd name="T9" fmla="*/ 107 h 676"/>
                <a:gd name="T10" fmla="*/ 86 w 451"/>
                <a:gd name="T11" fmla="*/ 0 h 676"/>
                <a:gd name="T12" fmla="*/ 187 w 451"/>
                <a:gd name="T13" fmla="*/ 175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676">
                  <a:moveTo>
                    <a:pt x="187" y="175"/>
                  </a:moveTo>
                  <a:cubicBezTo>
                    <a:pt x="87" y="233"/>
                    <a:pt x="240" y="520"/>
                    <a:pt x="350" y="456"/>
                  </a:cubicBezTo>
                  <a:cubicBezTo>
                    <a:pt x="369" y="490"/>
                    <a:pt x="432" y="599"/>
                    <a:pt x="451" y="632"/>
                  </a:cubicBezTo>
                  <a:cubicBezTo>
                    <a:pt x="405" y="659"/>
                    <a:pt x="366" y="676"/>
                    <a:pt x="312" y="645"/>
                  </a:cubicBezTo>
                  <a:cubicBezTo>
                    <a:pt x="164" y="560"/>
                    <a:pt x="0" y="277"/>
                    <a:pt x="4" y="107"/>
                  </a:cubicBezTo>
                  <a:cubicBezTo>
                    <a:pt x="6" y="49"/>
                    <a:pt x="41" y="26"/>
                    <a:pt x="86" y="0"/>
                  </a:cubicBezTo>
                  <a:cubicBezTo>
                    <a:pt x="105" y="33"/>
                    <a:pt x="168" y="142"/>
                    <a:pt x="187" y="1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2602"/>
            <p:cNvSpPr>
              <a:spLocks/>
            </p:cNvSpPr>
            <p:nvPr/>
          </p:nvSpPr>
          <p:spPr bwMode="auto">
            <a:xfrm>
              <a:off x="5399088" y="1831975"/>
              <a:ext cx="808038" cy="1009650"/>
            </a:xfrm>
            <a:custGeom>
              <a:avLst/>
              <a:gdLst>
                <a:gd name="T0" fmla="*/ 133 w 198"/>
                <a:gd name="T1" fmla="*/ 241 h 247"/>
                <a:gd name="T2" fmla="*/ 102 w 198"/>
                <a:gd name="T3" fmla="*/ 232 h 247"/>
                <a:gd name="T4" fmla="*/ 7 w 198"/>
                <a:gd name="T5" fmla="*/ 67 h 247"/>
                <a:gd name="T6" fmla="*/ 15 w 198"/>
                <a:gd name="T7" fmla="*/ 36 h 247"/>
                <a:gd name="T8" fmla="*/ 65 w 198"/>
                <a:gd name="T9" fmla="*/ 7 h 247"/>
                <a:gd name="T10" fmla="*/ 96 w 198"/>
                <a:gd name="T11" fmla="*/ 15 h 247"/>
                <a:gd name="T12" fmla="*/ 192 w 198"/>
                <a:gd name="T13" fmla="*/ 181 h 247"/>
                <a:gd name="T14" fmla="*/ 184 w 198"/>
                <a:gd name="T15" fmla="*/ 212 h 247"/>
                <a:gd name="T16" fmla="*/ 133 w 198"/>
                <a:gd name="T17" fmla="*/ 24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47">
                  <a:moveTo>
                    <a:pt x="133" y="241"/>
                  </a:moveTo>
                  <a:cubicBezTo>
                    <a:pt x="123" y="247"/>
                    <a:pt x="109" y="243"/>
                    <a:pt x="102" y="232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0" y="56"/>
                    <a:pt x="4" y="42"/>
                    <a:pt x="15" y="36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76" y="0"/>
                    <a:pt x="90" y="4"/>
                    <a:pt x="96" y="15"/>
                  </a:cubicBezTo>
                  <a:cubicBezTo>
                    <a:pt x="192" y="181"/>
                    <a:pt x="192" y="181"/>
                    <a:pt x="192" y="181"/>
                  </a:cubicBezTo>
                  <a:cubicBezTo>
                    <a:pt x="198" y="191"/>
                    <a:pt x="195" y="205"/>
                    <a:pt x="184" y="212"/>
                  </a:cubicBezTo>
                  <a:cubicBezTo>
                    <a:pt x="133" y="241"/>
                    <a:pt x="133" y="241"/>
                    <a:pt x="133" y="2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2603"/>
            <p:cNvSpPr>
              <a:spLocks/>
            </p:cNvSpPr>
            <p:nvPr/>
          </p:nvSpPr>
          <p:spPr bwMode="auto">
            <a:xfrm>
              <a:off x="6467476" y="3683000"/>
              <a:ext cx="809625" cy="1009650"/>
            </a:xfrm>
            <a:custGeom>
              <a:avLst/>
              <a:gdLst>
                <a:gd name="T0" fmla="*/ 133 w 198"/>
                <a:gd name="T1" fmla="*/ 241 h 247"/>
                <a:gd name="T2" fmla="*/ 102 w 198"/>
                <a:gd name="T3" fmla="*/ 232 h 247"/>
                <a:gd name="T4" fmla="*/ 6 w 198"/>
                <a:gd name="T5" fmla="*/ 67 h 247"/>
                <a:gd name="T6" fmla="*/ 15 w 198"/>
                <a:gd name="T7" fmla="*/ 36 h 247"/>
                <a:gd name="T8" fmla="*/ 65 w 198"/>
                <a:gd name="T9" fmla="*/ 7 h 247"/>
                <a:gd name="T10" fmla="*/ 96 w 198"/>
                <a:gd name="T11" fmla="*/ 15 h 247"/>
                <a:gd name="T12" fmla="*/ 192 w 198"/>
                <a:gd name="T13" fmla="*/ 181 h 247"/>
                <a:gd name="T14" fmla="*/ 183 w 198"/>
                <a:gd name="T15" fmla="*/ 212 h 247"/>
                <a:gd name="T16" fmla="*/ 133 w 198"/>
                <a:gd name="T17" fmla="*/ 24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47">
                  <a:moveTo>
                    <a:pt x="133" y="241"/>
                  </a:moveTo>
                  <a:cubicBezTo>
                    <a:pt x="122" y="247"/>
                    <a:pt x="108" y="243"/>
                    <a:pt x="102" y="232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0" y="56"/>
                    <a:pt x="4" y="42"/>
                    <a:pt x="15" y="36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76" y="0"/>
                    <a:pt x="90" y="4"/>
                    <a:pt x="96" y="15"/>
                  </a:cubicBezTo>
                  <a:cubicBezTo>
                    <a:pt x="192" y="181"/>
                    <a:pt x="192" y="181"/>
                    <a:pt x="192" y="181"/>
                  </a:cubicBezTo>
                  <a:cubicBezTo>
                    <a:pt x="198" y="191"/>
                    <a:pt x="194" y="205"/>
                    <a:pt x="183" y="212"/>
                  </a:cubicBezTo>
                  <a:cubicBezTo>
                    <a:pt x="133" y="241"/>
                    <a:pt x="133" y="241"/>
                    <a:pt x="133" y="2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2604"/>
            <p:cNvSpPr>
              <a:spLocks noEditPoints="1"/>
            </p:cNvSpPr>
            <p:nvPr/>
          </p:nvSpPr>
          <p:spPr bwMode="auto">
            <a:xfrm>
              <a:off x="3957638" y="1146175"/>
              <a:ext cx="4371975" cy="4375150"/>
            </a:xfrm>
            <a:custGeom>
              <a:avLst/>
              <a:gdLst>
                <a:gd name="T0" fmla="*/ 536 w 1071"/>
                <a:gd name="T1" fmla="*/ 0 h 1071"/>
                <a:gd name="T2" fmla="*/ 536 w 1071"/>
                <a:gd name="T3" fmla="*/ 0 h 1071"/>
                <a:gd name="T4" fmla="*/ 536 w 1071"/>
                <a:gd name="T5" fmla="*/ 0 h 1071"/>
                <a:gd name="T6" fmla="*/ 914 w 1071"/>
                <a:gd name="T7" fmla="*/ 157 h 1071"/>
                <a:gd name="T8" fmla="*/ 1071 w 1071"/>
                <a:gd name="T9" fmla="*/ 536 h 1071"/>
                <a:gd name="T10" fmla="*/ 1071 w 1071"/>
                <a:gd name="T11" fmla="*/ 536 h 1071"/>
                <a:gd name="T12" fmla="*/ 1071 w 1071"/>
                <a:gd name="T13" fmla="*/ 536 h 1071"/>
                <a:gd name="T14" fmla="*/ 1071 w 1071"/>
                <a:gd name="T15" fmla="*/ 536 h 1071"/>
                <a:gd name="T16" fmla="*/ 1071 w 1071"/>
                <a:gd name="T17" fmla="*/ 536 h 1071"/>
                <a:gd name="T18" fmla="*/ 914 w 1071"/>
                <a:gd name="T19" fmla="*/ 914 h 1071"/>
                <a:gd name="T20" fmla="*/ 536 w 1071"/>
                <a:gd name="T21" fmla="*/ 1071 h 1071"/>
                <a:gd name="T22" fmla="*/ 536 w 1071"/>
                <a:gd name="T23" fmla="*/ 1071 h 1071"/>
                <a:gd name="T24" fmla="*/ 536 w 1071"/>
                <a:gd name="T25" fmla="*/ 1071 h 1071"/>
                <a:gd name="T26" fmla="*/ 536 w 1071"/>
                <a:gd name="T27" fmla="*/ 1071 h 1071"/>
                <a:gd name="T28" fmla="*/ 536 w 1071"/>
                <a:gd name="T29" fmla="*/ 1071 h 1071"/>
                <a:gd name="T30" fmla="*/ 157 w 1071"/>
                <a:gd name="T31" fmla="*/ 914 h 1071"/>
                <a:gd name="T32" fmla="*/ 0 w 1071"/>
                <a:gd name="T33" fmla="*/ 536 h 1071"/>
                <a:gd name="T34" fmla="*/ 0 w 1071"/>
                <a:gd name="T35" fmla="*/ 536 h 1071"/>
                <a:gd name="T36" fmla="*/ 0 w 1071"/>
                <a:gd name="T37" fmla="*/ 536 h 1071"/>
                <a:gd name="T38" fmla="*/ 0 w 1071"/>
                <a:gd name="T39" fmla="*/ 536 h 1071"/>
                <a:gd name="T40" fmla="*/ 0 w 1071"/>
                <a:gd name="T41" fmla="*/ 536 h 1071"/>
                <a:gd name="T42" fmla="*/ 157 w 1071"/>
                <a:gd name="T43" fmla="*/ 157 h 1071"/>
                <a:gd name="T44" fmla="*/ 536 w 1071"/>
                <a:gd name="T45" fmla="*/ 0 h 1071"/>
                <a:gd name="T46" fmla="*/ 536 w 1071"/>
                <a:gd name="T47" fmla="*/ 0 h 1071"/>
                <a:gd name="T48" fmla="*/ 536 w 1071"/>
                <a:gd name="T49" fmla="*/ 0 h 1071"/>
                <a:gd name="T50" fmla="*/ 536 w 1071"/>
                <a:gd name="T51" fmla="*/ 64 h 1071"/>
                <a:gd name="T52" fmla="*/ 536 w 1071"/>
                <a:gd name="T53" fmla="*/ 64 h 1071"/>
                <a:gd name="T54" fmla="*/ 536 w 1071"/>
                <a:gd name="T55" fmla="*/ 64 h 1071"/>
                <a:gd name="T56" fmla="*/ 536 w 1071"/>
                <a:gd name="T57" fmla="*/ 64 h 1071"/>
                <a:gd name="T58" fmla="*/ 536 w 1071"/>
                <a:gd name="T59" fmla="*/ 64 h 1071"/>
                <a:gd name="T60" fmla="*/ 202 w 1071"/>
                <a:gd name="T61" fmla="*/ 202 h 1071"/>
                <a:gd name="T62" fmla="*/ 64 w 1071"/>
                <a:gd name="T63" fmla="*/ 536 h 1071"/>
                <a:gd name="T64" fmla="*/ 64 w 1071"/>
                <a:gd name="T65" fmla="*/ 536 h 1071"/>
                <a:gd name="T66" fmla="*/ 64 w 1071"/>
                <a:gd name="T67" fmla="*/ 536 h 1071"/>
                <a:gd name="T68" fmla="*/ 64 w 1071"/>
                <a:gd name="T69" fmla="*/ 536 h 1071"/>
                <a:gd name="T70" fmla="*/ 64 w 1071"/>
                <a:gd name="T71" fmla="*/ 536 h 1071"/>
                <a:gd name="T72" fmla="*/ 202 w 1071"/>
                <a:gd name="T73" fmla="*/ 869 h 1071"/>
                <a:gd name="T74" fmla="*/ 536 w 1071"/>
                <a:gd name="T75" fmla="*/ 1007 h 1071"/>
                <a:gd name="T76" fmla="*/ 536 w 1071"/>
                <a:gd name="T77" fmla="*/ 1007 h 1071"/>
                <a:gd name="T78" fmla="*/ 536 w 1071"/>
                <a:gd name="T79" fmla="*/ 1007 h 1071"/>
                <a:gd name="T80" fmla="*/ 536 w 1071"/>
                <a:gd name="T81" fmla="*/ 1007 h 1071"/>
                <a:gd name="T82" fmla="*/ 536 w 1071"/>
                <a:gd name="T83" fmla="*/ 1007 h 1071"/>
                <a:gd name="T84" fmla="*/ 869 w 1071"/>
                <a:gd name="T85" fmla="*/ 869 h 1071"/>
                <a:gd name="T86" fmla="*/ 1007 w 1071"/>
                <a:gd name="T87" fmla="*/ 536 h 1071"/>
                <a:gd name="T88" fmla="*/ 1007 w 1071"/>
                <a:gd name="T89" fmla="*/ 536 h 1071"/>
                <a:gd name="T90" fmla="*/ 1007 w 1071"/>
                <a:gd name="T91" fmla="*/ 536 h 1071"/>
                <a:gd name="T92" fmla="*/ 1007 w 1071"/>
                <a:gd name="T93" fmla="*/ 536 h 1071"/>
                <a:gd name="T94" fmla="*/ 1007 w 1071"/>
                <a:gd name="T95" fmla="*/ 536 h 1071"/>
                <a:gd name="T96" fmla="*/ 869 w 1071"/>
                <a:gd name="T97" fmla="*/ 202 h 1071"/>
                <a:gd name="T98" fmla="*/ 536 w 1071"/>
                <a:gd name="T99" fmla="*/ 64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1" h="1071">
                  <a:moveTo>
                    <a:pt x="536" y="0"/>
                  </a:moveTo>
                  <a:cubicBezTo>
                    <a:pt x="536" y="0"/>
                    <a:pt x="536" y="0"/>
                    <a:pt x="536" y="0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683" y="0"/>
                    <a:pt x="817" y="60"/>
                    <a:pt x="914" y="157"/>
                  </a:cubicBezTo>
                  <a:cubicBezTo>
                    <a:pt x="1011" y="254"/>
                    <a:pt x="1071" y="388"/>
                    <a:pt x="1071" y="536"/>
                  </a:cubicBezTo>
                  <a:cubicBezTo>
                    <a:pt x="1071" y="536"/>
                    <a:pt x="1071" y="536"/>
                    <a:pt x="1071" y="536"/>
                  </a:cubicBezTo>
                  <a:cubicBezTo>
                    <a:pt x="1071" y="536"/>
                    <a:pt x="1071" y="536"/>
                    <a:pt x="1071" y="536"/>
                  </a:cubicBezTo>
                  <a:cubicBezTo>
                    <a:pt x="1071" y="536"/>
                    <a:pt x="1071" y="536"/>
                    <a:pt x="1071" y="536"/>
                  </a:cubicBezTo>
                  <a:cubicBezTo>
                    <a:pt x="1071" y="536"/>
                    <a:pt x="1071" y="536"/>
                    <a:pt x="1071" y="536"/>
                  </a:cubicBezTo>
                  <a:cubicBezTo>
                    <a:pt x="1071" y="683"/>
                    <a:pt x="1011" y="817"/>
                    <a:pt x="914" y="914"/>
                  </a:cubicBezTo>
                  <a:cubicBezTo>
                    <a:pt x="817" y="1011"/>
                    <a:pt x="683" y="1071"/>
                    <a:pt x="536" y="1071"/>
                  </a:cubicBezTo>
                  <a:cubicBezTo>
                    <a:pt x="536" y="1071"/>
                    <a:pt x="536" y="1071"/>
                    <a:pt x="536" y="1071"/>
                  </a:cubicBezTo>
                  <a:cubicBezTo>
                    <a:pt x="536" y="1071"/>
                    <a:pt x="536" y="1071"/>
                    <a:pt x="536" y="1071"/>
                  </a:cubicBezTo>
                  <a:cubicBezTo>
                    <a:pt x="536" y="1071"/>
                    <a:pt x="536" y="1071"/>
                    <a:pt x="536" y="1071"/>
                  </a:cubicBezTo>
                  <a:cubicBezTo>
                    <a:pt x="536" y="1071"/>
                    <a:pt x="536" y="1071"/>
                    <a:pt x="536" y="1071"/>
                  </a:cubicBezTo>
                  <a:cubicBezTo>
                    <a:pt x="388" y="1071"/>
                    <a:pt x="254" y="1011"/>
                    <a:pt x="157" y="914"/>
                  </a:cubicBezTo>
                  <a:cubicBezTo>
                    <a:pt x="60" y="817"/>
                    <a:pt x="0" y="683"/>
                    <a:pt x="0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388"/>
                    <a:pt x="60" y="254"/>
                    <a:pt x="157" y="157"/>
                  </a:cubicBezTo>
                  <a:cubicBezTo>
                    <a:pt x="254" y="60"/>
                    <a:pt x="388" y="0"/>
                    <a:pt x="536" y="0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36" y="0"/>
                    <a:pt x="536" y="0"/>
                    <a:pt x="536" y="0"/>
                  </a:cubicBezTo>
                  <a:close/>
                  <a:moveTo>
                    <a:pt x="536" y="64"/>
                  </a:move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405" y="64"/>
                    <a:pt x="288" y="117"/>
                    <a:pt x="202" y="202"/>
                  </a:cubicBezTo>
                  <a:cubicBezTo>
                    <a:pt x="117" y="288"/>
                    <a:pt x="64" y="405"/>
                    <a:pt x="64" y="536"/>
                  </a:cubicBezTo>
                  <a:cubicBezTo>
                    <a:pt x="64" y="536"/>
                    <a:pt x="64" y="536"/>
                    <a:pt x="64" y="536"/>
                  </a:cubicBezTo>
                  <a:cubicBezTo>
                    <a:pt x="64" y="536"/>
                    <a:pt x="64" y="536"/>
                    <a:pt x="64" y="536"/>
                  </a:cubicBezTo>
                  <a:cubicBezTo>
                    <a:pt x="64" y="536"/>
                    <a:pt x="64" y="536"/>
                    <a:pt x="64" y="536"/>
                  </a:cubicBezTo>
                  <a:cubicBezTo>
                    <a:pt x="64" y="536"/>
                    <a:pt x="64" y="536"/>
                    <a:pt x="64" y="536"/>
                  </a:cubicBezTo>
                  <a:cubicBezTo>
                    <a:pt x="64" y="666"/>
                    <a:pt x="117" y="784"/>
                    <a:pt x="202" y="869"/>
                  </a:cubicBezTo>
                  <a:cubicBezTo>
                    <a:pt x="288" y="954"/>
                    <a:pt x="405" y="1007"/>
                    <a:pt x="536" y="1007"/>
                  </a:cubicBezTo>
                  <a:cubicBezTo>
                    <a:pt x="536" y="1007"/>
                    <a:pt x="536" y="1007"/>
                    <a:pt x="536" y="1007"/>
                  </a:cubicBezTo>
                  <a:cubicBezTo>
                    <a:pt x="536" y="1007"/>
                    <a:pt x="536" y="1007"/>
                    <a:pt x="536" y="1007"/>
                  </a:cubicBezTo>
                  <a:cubicBezTo>
                    <a:pt x="536" y="1007"/>
                    <a:pt x="536" y="1007"/>
                    <a:pt x="536" y="1007"/>
                  </a:cubicBezTo>
                  <a:cubicBezTo>
                    <a:pt x="536" y="1007"/>
                    <a:pt x="536" y="1007"/>
                    <a:pt x="536" y="1007"/>
                  </a:cubicBezTo>
                  <a:cubicBezTo>
                    <a:pt x="666" y="1007"/>
                    <a:pt x="784" y="954"/>
                    <a:pt x="869" y="869"/>
                  </a:cubicBezTo>
                  <a:cubicBezTo>
                    <a:pt x="954" y="784"/>
                    <a:pt x="1007" y="666"/>
                    <a:pt x="1007" y="536"/>
                  </a:cubicBezTo>
                  <a:cubicBezTo>
                    <a:pt x="1007" y="536"/>
                    <a:pt x="1007" y="536"/>
                    <a:pt x="1007" y="536"/>
                  </a:cubicBezTo>
                  <a:cubicBezTo>
                    <a:pt x="1007" y="536"/>
                    <a:pt x="1007" y="536"/>
                    <a:pt x="1007" y="536"/>
                  </a:cubicBezTo>
                  <a:cubicBezTo>
                    <a:pt x="1007" y="536"/>
                    <a:pt x="1007" y="536"/>
                    <a:pt x="1007" y="536"/>
                  </a:cubicBezTo>
                  <a:cubicBezTo>
                    <a:pt x="1007" y="536"/>
                    <a:pt x="1007" y="536"/>
                    <a:pt x="1007" y="536"/>
                  </a:cubicBezTo>
                  <a:cubicBezTo>
                    <a:pt x="1007" y="405"/>
                    <a:pt x="954" y="288"/>
                    <a:pt x="869" y="202"/>
                  </a:cubicBezTo>
                  <a:cubicBezTo>
                    <a:pt x="784" y="117"/>
                    <a:pt x="666" y="64"/>
                    <a:pt x="536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2756" y="6019228"/>
            <a:ext cx="1659244" cy="82962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936861" y="2843624"/>
            <a:ext cx="6995879" cy="485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ka-GE" sz="2400" dirty="0">
                <a:latin typeface="BPG Mrgvlovani Caps 2010" panose="02000503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იმერეთის აგრო</a:t>
            </a:r>
            <a:r>
              <a:rPr lang="en-US" sz="2400" dirty="0">
                <a:latin typeface="BPG Mrgvlovani Caps 2010" panose="02000503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a-GE" sz="2400" dirty="0">
                <a:latin typeface="BPG Mrgvlovani Caps 2010" panose="02000503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ზონა</a:t>
            </a:r>
            <a:endParaRPr lang="ka-GE" sz="2400" dirty="0">
              <a:effectLst/>
              <a:latin typeface="BPG Mrgvlovani Caps 2010" panose="02000503000000020004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664F42B-6B8C-46FC-BEBD-C4C1DC4AC2D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56024" y="6019228"/>
            <a:ext cx="767619" cy="7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035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62269" y="357107"/>
            <a:ext cx="11184216" cy="548640"/>
          </a:xfrm>
          <a:prstGeom prst="rect">
            <a:avLst/>
          </a:prstGeom>
          <a:solidFill>
            <a:srgbClr val="7DB23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43381" y="400594"/>
            <a:ext cx="7166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2400" dirty="0">
                <a:latin typeface="BPG Mrgvlovani Caps 2010" panose="02000503000000020004" pitchFamily="2" charset="0"/>
              </a:rPr>
              <a:t>მიზნობრივი მიწის ნაკვეთი</a:t>
            </a:r>
            <a:endParaRPr lang="en-US" sz="2400" dirty="0">
              <a:latin typeface="BPG Mrgvlovani Caps 2010" panose="02000503000000020004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4522" y="357107"/>
            <a:ext cx="127747" cy="548640"/>
          </a:xfrm>
          <a:prstGeom prst="rect">
            <a:avLst/>
          </a:prstGeom>
          <a:solidFill>
            <a:srgbClr val="3D9FA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268941" y="6024282"/>
            <a:ext cx="11672047" cy="0"/>
          </a:xfrm>
          <a:prstGeom prst="line">
            <a:avLst/>
          </a:prstGeom>
          <a:ln>
            <a:solidFill>
              <a:srgbClr val="5B44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06174" y="6264763"/>
            <a:ext cx="312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BPG Mrgvlovani Caps 2010" panose="02000503000000020004" pitchFamily="2" charset="0"/>
              </a:rPr>
              <a:t>www.</a:t>
            </a:r>
            <a:r>
              <a:rPr lang="en-US" sz="1600" dirty="0">
                <a:latin typeface="BPG Mrgvlovani Caps 2010" panose="02000503000000020004" pitchFamily="2" charset="0"/>
              </a:rPr>
              <a:t>apma.ge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226" y="6019228"/>
            <a:ext cx="1659244" cy="8296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666325" y="6019228"/>
            <a:ext cx="2051142" cy="758939"/>
            <a:chOff x="5666325" y="6019228"/>
            <a:chExt cx="2051142" cy="75893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325" y="6019228"/>
              <a:ext cx="683409" cy="758939"/>
            </a:xfrm>
            <a:prstGeom prst="rect">
              <a:avLst/>
            </a:prstGeom>
          </p:spPr>
        </p:pic>
        <p:pic>
          <p:nvPicPr>
            <p:cNvPr id="26" name="Picture 4" descr="http://www.clker.com/cliparts/0/f/c/2/1195445181899094722molumen_phone_icon.svg.med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0384" y="6320064"/>
              <a:ext cx="271109" cy="271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952575" y="6283813"/>
              <a:ext cx="764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a-GE" sz="1600" dirty="0">
                  <a:latin typeface="BPG Mrgvlovani Caps 2010" panose="02000503000000020004" pitchFamily="2" charset="0"/>
                </a:rPr>
                <a:t>1501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3640C6B-3D1E-4832-9569-1070248C34E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514" y="1026118"/>
            <a:ext cx="11500971" cy="49159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7B2597-72EE-4043-AC71-2F7CFDE303C3}"/>
              </a:ext>
            </a:extLst>
          </p:cNvPr>
          <p:cNvSpPr txBox="1"/>
          <p:nvPr/>
        </p:nvSpPr>
        <p:spPr>
          <a:xfrm>
            <a:off x="1598044" y="3608672"/>
            <a:ext cx="2470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>
                <a:solidFill>
                  <a:srgbClr val="1F608B"/>
                </a:solidFill>
                <a:latin typeface="BPG Mrgvlovani Caps 2010" panose="02000503000000020004" pitchFamily="2" charset="0"/>
              </a:rPr>
              <a:t>იმერეთის აგრო ზონა</a:t>
            </a:r>
            <a:endParaRPr lang="en-US" sz="1400" dirty="0">
              <a:solidFill>
                <a:srgbClr val="1F608B"/>
              </a:solidFill>
              <a:latin typeface="BPG Mrgvlovani Caps 2010" panose="02000503000000020004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2FE4C4A-EAF1-46AD-A6A1-1C80DD585BEB}"/>
              </a:ext>
            </a:extLst>
          </p:cNvPr>
          <p:cNvSpPr txBox="1"/>
          <p:nvPr/>
        </p:nvSpPr>
        <p:spPr>
          <a:xfrm>
            <a:off x="8651061" y="1451838"/>
            <a:ext cx="1542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>
                <a:solidFill>
                  <a:srgbClr val="1F608B"/>
                </a:solidFill>
                <a:latin typeface="BPG Mrgvlovani Caps 2010" panose="02000503000000020004" pitchFamily="2" charset="0"/>
              </a:rPr>
              <a:t>პარლამენტი</a:t>
            </a:r>
            <a:endParaRPr lang="en-US" sz="1400" dirty="0">
              <a:solidFill>
                <a:srgbClr val="1F608B"/>
              </a:solidFill>
              <a:latin typeface="BPG Mrgvlovani Caps 2010" panose="02000503000000020004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61FD7D5-558A-4968-9FBF-173CD72DB2EF}"/>
              </a:ext>
            </a:extLst>
          </p:cNvPr>
          <p:cNvSpPr txBox="1"/>
          <p:nvPr/>
        </p:nvSpPr>
        <p:spPr>
          <a:xfrm>
            <a:off x="2255863" y="5518959"/>
            <a:ext cx="1486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>
                <a:solidFill>
                  <a:srgbClr val="1F608B"/>
                </a:solidFill>
                <a:latin typeface="BPG Mrgvlovani Caps 2010" panose="02000503000000020004" pitchFamily="2" charset="0"/>
              </a:rPr>
              <a:t>აეროპორტი</a:t>
            </a:r>
            <a:endParaRPr lang="en-US" sz="1400" dirty="0">
              <a:solidFill>
                <a:srgbClr val="1F608B"/>
              </a:solidFill>
              <a:latin typeface="BPG Mrgvlovani Caps 2010" panose="02000503000000020004" pitchFamily="2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526619B-C199-4971-B711-C9D7FE7DADB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304" y="6052085"/>
            <a:ext cx="767619" cy="768962"/>
          </a:xfrm>
          <a:prstGeom prst="rect">
            <a:avLst/>
          </a:prstGeom>
        </p:spPr>
      </p:pic>
      <p:sp>
        <p:nvSpPr>
          <p:cNvPr id="31" name="Freeform 228">
            <a:extLst>
              <a:ext uri="{FF2B5EF4-FFF2-40B4-BE49-F238E27FC236}">
                <a16:creationId xmlns:a16="http://schemas.microsoft.com/office/drawing/2014/main" id="{1CA35849-C51F-4E34-A235-66AD33C26234}"/>
              </a:ext>
            </a:extLst>
          </p:cNvPr>
          <p:cNvSpPr>
            <a:spLocks noEditPoints="1"/>
          </p:cNvSpPr>
          <p:nvPr/>
        </p:nvSpPr>
        <p:spPr bwMode="auto">
          <a:xfrm rot="20033647">
            <a:off x="2046595" y="5250475"/>
            <a:ext cx="216521" cy="398759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" name="Freeform 228">
            <a:extLst>
              <a:ext uri="{FF2B5EF4-FFF2-40B4-BE49-F238E27FC236}">
                <a16:creationId xmlns:a16="http://schemas.microsoft.com/office/drawing/2014/main" id="{750A4DE0-12AE-4A64-86D8-18BD3B998556}"/>
              </a:ext>
            </a:extLst>
          </p:cNvPr>
          <p:cNvSpPr>
            <a:spLocks noEditPoints="1"/>
          </p:cNvSpPr>
          <p:nvPr/>
        </p:nvSpPr>
        <p:spPr bwMode="auto">
          <a:xfrm rot="20033647">
            <a:off x="9628495" y="1075163"/>
            <a:ext cx="216521" cy="398759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666F17E-375C-4617-9341-2913EF94F799}"/>
              </a:ext>
            </a:extLst>
          </p:cNvPr>
          <p:cNvGrpSpPr/>
          <p:nvPr/>
        </p:nvGrpSpPr>
        <p:grpSpPr>
          <a:xfrm>
            <a:off x="3979708" y="3425538"/>
            <a:ext cx="299688" cy="400024"/>
            <a:chOff x="3918748" y="3429000"/>
            <a:chExt cx="299688" cy="400024"/>
          </a:xfrm>
        </p:grpSpPr>
        <p:sp>
          <p:nvSpPr>
            <p:cNvPr id="35" name="Freeform 109">
              <a:extLst>
                <a:ext uri="{FF2B5EF4-FFF2-40B4-BE49-F238E27FC236}">
                  <a16:creationId xmlns:a16="http://schemas.microsoft.com/office/drawing/2014/main" id="{77845D76-A5A4-4483-ACB0-FB8C30A7A6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94000" y="3500292"/>
              <a:ext cx="149184" cy="150504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10">
              <a:extLst>
                <a:ext uri="{FF2B5EF4-FFF2-40B4-BE49-F238E27FC236}">
                  <a16:creationId xmlns:a16="http://schemas.microsoft.com/office/drawing/2014/main" id="{D3B1042E-77C0-42AF-82DD-31FF56AFD8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8748" y="3429000"/>
              <a:ext cx="299688" cy="400024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725336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Straight Connector 42"/>
          <p:cNvCxnSpPr/>
          <p:nvPr/>
        </p:nvCxnSpPr>
        <p:spPr>
          <a:xfrm>
            <a:off x="268941" y="6024282"/>
            <a:ext cx="11672047" cy="0"/>
          </a:xfrm>
          <a:prstGeom prst="line">
            <a:avLst/>
          </a:prstGeom>
          <a:ln>
            <a:solidFill>
              <a:srgbClr val="5B44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06174" y="6264763"/>
            <a:ext cx="312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BPG Mrgvlovani Caps 2010" panose="02000503000000020004" pitchFamily="2" charset="0"/>
                <a:ea typeface="+mn-ea"/>
                <a:cs typeface="+mn-cs"/>
              </a:rPr>
              <a:t>www.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PG Mrgvlovani Caps 2010" panose="02000503000000020004" pitchFamily="2" charset="0"/>
                <a:ea typeface="+mn-ea"/>
                <a:cs typeface="+mn-cs"/>
              </a:rPr>
              <a:t>apma.ge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226" y="6019228"/>
            <a:ext cx="1659244" cy="8296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666325" y="6019228"/>
            <a:ext cx="2051142" cy="758939"/>
            <a:chOff x="5666325" y="6019228"/>
            <a:chExt cx="2051142" cy="75893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325" y="6019228"/>
              <a:ext cx="683409" cy="758939"/>
            </a:xfrm>
            <a:prstGeom prst="rect">
              <a:avLst/>
            </a:prstGeom>
          </p:spPr>
        </p:pic>
        <p:pic>
          <p:nvPicPr>
            <p:cNvPr id="26" name="Picture 4" descr="http://www.clker.com/cliparts/0/f/c/2/1195445181899094722molumen_phone_icon.svg.med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0384" y="6320064"/>
              <a:ext cx="271109" cy="271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952575" y="6283813"/>
              <a:ext cx="764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a-G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PG Mrgvlovani Caps 2010" panose="02000503000000020004" pitchFamily="2" charset="0"/>
                  <a:ea typeface="+mn-ea"/>
                  <a:cs typeface="+mn-cs"/>
                </a:rPr>
                <a:t>1501</a:t>
              </a:r>
            </a:p>
          </p:txBody>
        </p:sp>
      </p:grpSp>
      <p:sp>
        <p:nvSpPr>
          <p:cNvPr id="33" name="Freeform 19"/>
          <p:cNvSpPr>
            <a:spLocks/>
          </p:cNvSpPr>
          <p:nvPr/>
        </p:nvSpPr>
        <p:spPr bwMode="auto">
          <a:xfrm>
            <a:off x="597940" y="2287312"/>
            <a:ext cx="10812463" cy="3419475"/>
          </a:xfrm>
          <a:custGeom>
            <a:avLst/>
            <a:gdLst>
              <a:gd name="T0" fmla="*/ 3262 w 5833"/>
              <a:gd name="T1" fmla="*/ 1216 h 1844"/>
              <a:gd name="T2" fmla="*/ 3920 w 5833"/>
              <a:gd name="T3" fmla="*/ 1040 h 1844"/>
              <a:gd name="T4" fmla="*/ 3182 w 5833"/>
              <a:gd name="T5" fmla="*/ 926 h 1844"/>
              <a:gd name="T6" fmla="*/ 2930 w 5833"/>
              <a:gd name="T7" fmla="*/ 25 h 1844"/>
              <a:gd name="T8" fmla="*/ 2893 w 5833"/>
              <a:gd name="T9" fmla="*/ 793 h 1844"/>
              <a:gd name="T10" fmla="*/ 1912 w 5833"/>
              <a:gd name="T11" fmla="*/ 1040 h 1844"/>
              <a:gd name="T12" fmla="*/ 2570 w 5833"/>
              <a:gd name="T13" fmla="*/ 1214 h 1844"/>
              <a:gd name="T14" fmla="*/ 0 w 5833"/>
              <a:gd name="T15" fmla="*/ 1176 h 1844"/>
              <a:gd name="T16" fmla="*/ 807 w 5833"/>
              <a:gd name="T17" fmla="*/ 1444 h 1844"/>
              <a:gd name="T18" fmla="*/ 967 w 5833"/>
              <a:gd name="T19" fmla="*/ 1295 h 1844"/>
              <a:gd name="T20" fmla="*/ 1751 w 5833"/>
              <a:gd name="T21" fmla="*/ 1619 h 1844"/>
              <a:gd name="T22" fmla="*/ 1966 w 5833"/>
              <a:gd name="T23" fmla="*/ 1381 h 1844"/>
              <a:gd name="T24" fmla="*/ 2252 w 5833"/>
              <a:gd name="T25" fmla="*/ 1693 h 1844"/>
              <a:gd name="T26" fmla="*/ 2238 w 5833"/>
              <a:gd name="T27" fmla="*/ 1723 h 1844"/>
              <a:gd name="T28" fmla="*/ 2201 w 5833"/>
              <a:gd name="T29" fmla="*/ 1667 h 1844"/>
              <a:gd name="T30" fmla="*/ 2179 w 5833"/>
              <a:gd name="T31" fmla="*/ 1844 h 1844"/>
              <a:gd name="T32" fmla="*/ 2231 w 5833"/>
              <a:gd name="T33" fmla="*/ 1788 h 1844"/>
              <a:gd name="T34" fmla="*/ 2293 w 5833"/>
              <a:gd name="T35" fmla="*/ 1770 h 1844"/>
              <a:gd name="T36" fmla="*/ 2316 w 5833"/>
              <a:gd name="T37" fmla="*/ 1788 h 1844"/>
              <a:gd name="T38" fmla="*/ 2390 w 5833"/>
              <a:gd name="T39" fmla="*/ 1818 h 1844"/>
              <a:gd name="T40" fmla="*/ 2316 w 5833"/>
              <a:gd name="T41" fmla="*/ 1693 h 1844"/>
              <a:gd name="T42" fmla="*/ 2293 w 5833"/>
              <a:gd name="T43" fmla="*/ 1734 h 1844"/>
              <a:gd name="T44" fmla="*/ 2456 w 5833"/>
              <a:gd name="T45" fmla="*/ 1423 h 1844"/>
              <a:gd name="T46" fmla="*/ 2743 w 5833"/>
              <a:gd name="T47" fmla="*/ 1595 h 1844"/>
              <a:gd name="T48" fmla="*/ 2895 w 5833"/>
              <a:gd name="T49" fmla="*/ 1745 h 1844"/>
              <a:gd name="T50" fmla="*/ 2860 w 5833"/>
              <a:gd name="T51" fmla="*/ 1713 h 1844"/>
              <a:gd name="T52" fmla="*/ 2873 w 5833"/>
              <a:gd name="T53" fmla="*/ 1819 h 1844"/>
              <a:gd name="T54" fmla="*/ 2903 w 5833"/>
              <a:gd name="T55" fmla="*/ 1778 h 1844"/>
              <a:gd name="T56" fmla="*/ 2933 w 5833"/>
              <a:gd name="T57" fmla="*/ 1787 h 1844"/>
              <a:gd name="T58" fmla="*/ 2968 w 5833"/>
              <a:gd name="T59" fmla="*/ 1819 h 1844"/>
              <a:gd name="T60" fmla="*/ 2955 w 5833"/>
              <a:gd name="T61" fmla="*/ 1713 h 1844"/>
              <a:gd name="T62" fmla="*/ 2927 w 5833"/>
              <a:gd name="T63" fmla="*/ 1748 h 1844"/>
              <a:gd name="T64" fmla="*/ 3089 w 5833"/>
              <a:gd name="T65" fmla="*/ 1595 h 1844"/>
              <a:gd name="T66" fmla="*/ 3258 w 5833"/>
              <a:gd name="T67" fmla="*/ 1476 h 1844"/>
              <a:gd name="T68" fmla="*/ 3541 w 5833"/>
              <a:gd name="T69" fmla="*/ 1741 h 1844"/>
              <a:gd name="T70" fmla="*/ 3520 w 5833"/>
              <a:gd name="T71" fmla="*/ 1723 h 1844"/>
              <a:gd name="T72" fmla="*/ 3468 w 5833"/>
              <a:gd name="T73" fmla="*/ 1667 h 1844"/>
              <a:gd name="T74" fmla="*/ 3490 w 5833"/>
              <a:gd name="T75" fmla="*/ 1844 h 1844"/>
              <a:gd name="T76" fmla="*/ 3527 w 5833"/>
              <a:gd name="T77" fmla="*/ 1788 h 1844"/>
              <a:gd name="T78" fmla="*/ 3582 w 5833"/>
              <a:gd name="T79" fmla="*/ 1777 h 1844"/>
              <a:gd name="T80" fmla="*/ 3605 w 5833"/>
              <a:gd name="T81" fmla="*/ 1818 h 1844"/>
              <a:gd name="T82" fmla="*/ 3679 w 5833"/>
              <a:gd name="T83" fmla="*/ 1693 h 1844"/>
              <a:gd name="T84" fmla="*/ 3605 w 5833"/>
              <a:gd name="T85" fmla="*/ 1723 h 1844"/>
              <a:gd name="T86" fmla="*/ 3582 w 5833"/>
              <a:gd name="T87" fmla="*/ 1741 h 1844"/>
              <a:gd name="T88" fmla="*/ 3612 w 5833"/>
              <a:gd name="T89" fmla="*/ 1402 h 1844"/>
              <a:gd name="T90" fmla="*/ 3733 w 5833"/>
              <a:gd name="T91" fmla="*/ 1619 h 1844"/>
              <a:gd name="T92" fmla="*/ 3945 w 5833"/>
              <a:gd name="T93" fmla="*/ 1380 h 1844"/>
              <a:gd name="T94" fmla="*/ 4798 w 5833"/>
              <a:gd name="T95" fmla="*/ 1444 h 1844"/>
              <a:gd name="T96" fmla="*/ 4938 w 5833"/>
              <a:gd name="T97" fmla="*/ 1289 h 1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833" h="1844">
                <a:moveTo>
                  <a:pt x="5762" y="1144"/>
                </a:moveTo>
                <a:cubicBezTo>
                  <a:pt x="5757" y="1144"/>
                  <a:pt x="5752" y="1144"/>
                  <a:pt x="5746" y="1145"/>
                </a:cubicBezTo>
                <a:cubicBezTo>
                  <a:pt x="3288" y="1298"/>
                  <a:pt x="3288" y="1298"/>
                  <a:pt x="3288" y="1298"/>
                </a:cubicBezTo>
                <a:cubicBezTo>
                  <a:pt x="3275" y="1280"/>
                  <a:pt x="3261" y="1254"/>
                  <a:pt x="3262" y="1216"/>
                </a:cubicBezTo>
                <a:cubicBezTo>
                  <a:pt x="3263" y="1201"/>
                  <a:pt x="3264" y="1185"/>
                  <a:pt x="3264" y="1169"/>
                </a:cubicBezTo>
                <a:cubicBezTo>
                  <a:pt x="3264" y="1158"/>
                  <a:pt x="3264" y="1147"/>
                  <a:pt x="3263" y="1136"/>
                </a:cubicBezTo>
                <a:cubicBezTo>
                  <a:pt x="3867" y="1074"/>
                  <a:pt x="3867" y="1074"/>
                  <a:pt x="3867" y="1074"/>
                </a:cubicBezTo>
                <a:cubicBezTo>
                  <a:pt x="3903" y="1071"/>
                  <a:pt x="3921" y="1054"/>
                  <a:pt x="3920" y="1040"/>
                </a:cubicBezTo>
                <a:cubicBezTo>
                  <a:pt x="3920" y="1034"/>
                  <a:pt x="3915" y="1016"/>
                  <a:pt x="3870" y="1016"/>
                </a:cubicBezTo>
                <a:cubicBezTo>
                  <a:pt x="3865" y="1016"/>
                  <a:pt x="3860" y="1016"/>
                  <a:pt x="3854" y="1016"/>
                </a:cubicBezTo>
                <a:cubicBezTo>
                  <a:pt x="3252" y="1069"/>
                  <a:pt x="3252" y="1069"/>
                  <a:pt x="3252" y="1069"/>
                </a:cubicBezTo>
                <a:cubicBezTo>
                  <a:pt x="3239" y="1017"/>
                  <a:pt x="3215" y="968"/>
                  <a:pt x="3182" y="926"/>
                </a:cubicBezTo>
                <a:cubicBezTo>
                  <a:pt x="3160" y="898"/>
                  <a:pt x="3134" y="873"/>
                  <a:pt x="3105" y="853"/>
                </a:cubicBezTo>
                <a:cubicBezTo>
                  <a:pt x="3099" y="849"/>
                  <a:pt x="3093" y="845"/>
                  <a:pt x="3087" y="841"/>
                </a:cubicBezTo>
                <a:cubicBezTo>
                  <a:pt x="3042" y="813"/>
                  <a:pt x="2992" y="797"/>
                  <a:pt x="2939" y="793"/>
                </a:cubicBezTo>
                <a:cubicBezTo>
                  <a:pt x="2930" y="25"/>
                  <a:pt x="2930" y="25"/>
                  <a:pt x="2930" y="25"/>
                </a:cubicBezTo>
                <a:cubicBezTo>
                  <a:pt x="2930" y="7"/>
                  <a:pt x="2922" y="0"/>
                  <a:pt x="2916" y="0"/>
                </a:cubicBezTo>
                <a:cubicBezTo>
                  <a:pt x="2913" y="0"/>
                  <a:pt x="2911" y="2"/>
                  <a:pt x="2909" y="4"/>
                </a:cubicBezTo>
                <a:cubicBezTo>
                  <a:pt x="2904" y="8"/>
                  <a:pt x="2902" y="15"/>
                  <a:pt x="2902" y="25"/>
                </a:cubicBezTo>
                <a:cubicBezTo>
                  <a:pt x="2893" y="793"/>
                  <a:pt x="2893" y="793"/>
                  <a:pt x="2893" y="793"/>
                </a:cubicBezTo>
                <a:cubicBezTo>
                  <a:pt x="2745" y="804"/>
                  <a:pt x="2620" y="914"/>
                  <a:pt x="2580" y="1069"/>
                </a:cubicBezTo>
                <a:cubicBezTo>
                  <a:pt x="1978" y="1016"/>
                  <a:pt x="1978" y="1016"/>
                  <a:pt x="1978" y="1016"/>
                </a:cubicBezTo>
                <a:cubicBezTo>
                  <a:pt x="1972" y="1016"/>
                  <a:pt x="1967" y="1016"/>
                  <a:pt x="1962" y="1016"/>
                </a:cubicBezTo>
                <a:cubicBezTo>
                  <a:pt x="1917" y="1016"/>
                  <a:pt x="1912" y="1034"/>
                  <a:pt x="1912" y="1040"/>
                </a:cubicBezTo>
                <a:cubicBezTo>
                  <a:pt x="1911" y="1054"/>
                  <a:pt x="1929" y="1071"/>
                  <a:pt x="1965" y="1074"/>
                </a:cubicBezTo>
                <a:cubicBezTo>
                  <a:pt x="2569" y="1136"/>
                  <a:pt x="2569" y="1136"/>
                  <a:pt x="2569" y="1136"/>
                </a:cubicBezTo>
                <a:cubicBezTo>
                  <a:pt x="2568" y="1147"/>
                  <a:pt x="2568" y="1158"/>
                  <a:pt x="2568" y="1169"/>
                </a:cubicBezTo>
                <a:cubicBezTo>
                  <a:pt x="2568" y="1184"/>
                  <a:pt x="2569" y="1200"/>
                  <a:pt x="2570" y="1214"/>
                </a:cubicBezTo>
                <a:cubicBezTo>
                  <a:pt x="2572" y="1254"/>
                  <a:pt x="2557" y="1280"/>
                  <a:pt x="2544" y="1298"/>
                </a:cubicBezTo>
                <a:cubicBezTo>
                  <a:pt x="86" y="1145"/>
                  <a:pt x="86" y="1145"/>
                  <a:pt x="86" y="1145"/>
                </a:cubicBezTo>
                <a:cubicBezTo>
                  <a:pt x="80" y="1144"/>
                  <a:pt x="75" y="1144"/>
                  <a:pt x="70" y="1144"/>
                </a:cubicBezTo>
                <a:cubicBezTo>
                  <a:pt x="20" y="1144"/>
                  <a:pt x="1" y="1161"/>
                  <a:pt x="0" y="1176"/>
                </a:cubicBezTo>
                <a:cubicBezTo>
                  <a:pt x="0" y="1194"/>
                  <a:pt x="23" y="1215"/>
                  <a:pt x="69" y="1219"/>
                </a:cubicBezTo>
                <a:cubicBezTo>
                  <a:pt x="894" y="1289"/>
                  <a:pt x="894" y="1289"/>
                  <a:pt x="894" y="1289"/>
                </a:cubicBezTo>
                <a:cubicBezTo>
                  <a:pt x="841" y="1301"/>
                  <a:pt x="801" y="1349"/>
                  <a:pt x="801" y="1406"/>
                </a:cubicBezTo>
                <a:cubicBezTo>
                  <a:pt x="801" y="1419"/>
                  <a:pt x="803" y="1432"/>
                  <a:pt x="807" y="1444"/>
                </a:cubicBezTo>
                <a:cubicBezTo>
                  <a:pt x="812" y="1503"/>
                  <a:pt x="862" y="1548"/>
                  <a:pt x="921" y="1548"/>
                </a:cubicBezTo>
                <a:cubicBezTo>
                  <a:pt x="979" y="1548"/>
                  <a:pt x="1029" y="1503"/>
                  <a:pt x="1034" y="1444"/>
                </a:cubicBezTo>
                <a:cubicBezTo>
                  <a:pt x="1039" y="1432"/>
                  <a:pt x="1041" y="1419"/>
                  <a:pt x="1041" y="1406"/>
                </a:cubicBezTo>
                <a:cubicBezTo>
                  <a:pt x="1041" y="1356"/>
                  <a:pt x="1010" y="1314"/>
                  <a:pt x="967" y="1295"/>
                </a:cubicBezTo>
                <a:cubicBezTo>
                  <a:pt x="1899" y="1375"/>
                  <a:pt x="1899" y="1375"/>
                  <a:pt x="1899" y="1375"/>
                </a:cubicBezTo>
                <a:cubicBezTo>
                  <a:pt x="1900" y="1378"/>
                  <a:pt x="1900" y="1378"/>
                  <a:pt x="1900" y="1378"/>
                </a:cubicBezTo>
                <a:cubicBezTo>
                  <a:pt x="1809" y="1390"/>
                  <a:pt x="1741" y="1468"/>
                  <a:pt x="1741" y="1560"/>
                </a:cubicBezTo>
                <a:cubicBezTo>
                  <a:pt x="1741" y="1580"/>
                  <a:pt x="1744" y="1600"/>
                  <a:pt x="1751" y="1619"/>
                </a:cubicBezTo>
                <a:cubicBezTo>
                  <a:pt x="1758" y="1709"/>
                  <a:pt x="1835" y="1779"/>
                  <a:pt x="1925" y="1779"/>
                </a:cubicBezTo>
                <a:cubicBezTo>
                  <a:pt x="2015" y="1779"/>
                  <a:pt x="2091" y="1709"/>
                  <a:pt x="2099" y="1619"/>
                </a:cubicBezTo>
                <a:cubicBezTo>
                  <a:pt x="2106" y="1600"/>
                  <a:pt x="2109" y="1580"/>
                  <a:pt x="2109" y="1560"/>
                </a:cubicBezTo>
                <a:cubicBezTo>
                  <a:pt x="2109" y="1474"/>
                  <a:pt x="2049" y="1400"/>
                  <a:pt x="1966" y="1381"/>
                </a:cubicBezTo>
                <a:cubicBezTo>
                  <a:pt x="1966" y="1381"/>
                  <a:pt x="1966" y="1381"/>
                  <a:pt x="1966" y="1381"/>
                </a:cubicBezTo>
                <a:cubicBezTo>
                  <a:pt x="2220" y="1402"/>
                  <a:pt x="2220" y="1402"/>
                  <a:pt x="2220" y="1402"/>
                </a:cubicBezTo>
                <a:cubicBezTo>
                  <a:pt x="2220" y="1615"/>
                  <a:pt x="2220" y="1615"/>
                  <a:pt x="2220" y="1615"/>
                </a:cubicBezTo>
                <a:cubicBezTo>
                  <a:pt x="2252" y="1693"/>
                  <a:pt x="2252" y="1693"/>
                  <a:pt x="2252" y="1693"/>
                </a:cubicBezTo>
                <a:cubicBezTo>
                  <a:pt x="2252" y="1741"/>
                  <a:pt x="2252" y="1741"/>
                  <a:pt x="2252" y="1741"/>
                </a:cubicBezTo>
                <a:cubicBezTo>
                  <a:pt x="2250" y="1741"/>
                  <a:pt x="2250" y="1741"/>
                  <a:pt x="2250" y="1741"/>
                </a:cubicBezTo>
                <a:cubicBezTo>
                  <a:pt x="2250" y="1734"/>
                  <a:pt x="2250" y="1734"/>
                  <a:pt x="2250" y="1734"/>
                </a:cubicBezTo>
                <a:cubicBezTo>
                  <a:pt x="2250" y="1728"/>
                  <a:pt x="2245" y="1723"/>
                  <a:pt x="2238" y="1723"/>
                </a:cubicBezTo>
                <a:cubicBezTo>
                  <a:pt x="2231" y="1723"/>
                  <a:pt x="2231" y="1723"/>
                  <a:pt x="2231" y="1723"/>
                </a:cubicBezTo>
                <a:cubicBezTo>
                  <a:pt x="2230" y="1723"/>
                  <a:pt x="2228" y="1723"/>
                  <a:pt x="2227" y="1723"/>
                </a:cubicBezTo>
                <a:cubicBezTo>
                  <a:pt x="2227" y="1693"/>
                  <a:pt x="2227" y="1693"/>
                  <a:pt x="2227" y="1693"/>
                </a:cubicBezTo>
                <a:cubicBezTo>
                  <a:pt x="2227" y="1679"/>
                  <a:pt x="2215" y="1667"/>
                  <a:pt x="2201" y="1667"/>
                </a:cubicBezTo>
                <a:cubicBezTo>
                  <a:pt x="2179" y="1667"/>
                  <a:pt x="2179" y="1667"/>
                  <a:pt x="2179" y="1667"/>
                </a:cubicBezTo>
                <a:cubicBezTo>
                  <a:pt x="2165" y="1667"/>
                  <a:pt x="2153" y="1679"/>
                  <a:pt x="2153" y="1693"/>
                </a:cubicBezTo>
                <a:cubicBezTo>
                  <a:pt x="2153" y="1818"/>
                  <a:pt x="2153" y="1818"/>
                  <a:pt x="2153" y="1818"/>
                </a:cubicBezTo>
                <a:cubicBezTo>
                  <a:pt x="2153" y="1832"/>
                  <a:pt x="2165" y="1844"/>
                  <a:pt x="2179" y="1844"/>
                </a:cubicBezTo>
                <a:cubicBezTo>
                  <a:pt x="2201" y="1844"/>
                  <a:pt x="2201" y="1844"/>
                  <a:pt x="2201" y="1844"/>
                </a:cubicBezTo>
                <a:cubicBezTo>
                  <a:pt x="2215" y="1844"/>
                  <a:pt x="2227" y="1832"/>
                  <a:pt x="2227" y="1818"/>
                </a:cubicBezTo>
                <a:cubicBezTo>
                  <a:pt x="2227" y="1788"/>
                  <a:pt x="2227" y="1788"/>
                  <a:pt x="2227" y="1788"/>
                </a:cubicBezTo>
                <a:cubicBezTo>
                  <a:pt x="2228" y="1788"/>
                  <a:pt x="2230" y="1788"/>
                  <a:pt x="2231" y="1788"/>
                </a:cubicBezTo>
                <a:cubicBezTo>
                  <a:pt x="2238" y="1788"/>
                  <a:pt x="2238" y="1788"/>
                  <a:pt x="2238" y="1788"/>
                </a:cubicBezTo>
                <a:cubicBezTo>
                  <a:pt x="2245" y="1788"/>
                  <a:pt x="2250" y="1783"/>
                  <a:pt x="2250" y="1777"/>
                </a:cubicBezTo>
                <a:cubicBezTo>
                  <a:pt x="2250" y="1770"/>
                  <a:pt x="2250" y="1770"/>
                  <a:pt x="2250" y="1770"/>
                </a:cubicBezTo>
                <a:cubicBezTo>
                  <a:pt x="2293" y="1770"/>
                  <a:pt x="2293" y="1770"/>
                  <a:pt x="2293" y="1770"/>
                </a:cubicBezTo>
                <a:cubicBezTo>
                  <a:pt x="2293" y="1777"/>
                  <a:pt x="2293" y="1777"/>
                  <a:pt x="2293" y="1777"/>
                </a:cubicBezTo>
                <a:cubicBezTo>
                  <a:pt x="2293" y="1783"/>
                  <a:pt x="2299" y="1788"/>
                  <a:pt x="2305" y="1788"/>
                </a:cubicBezTo>
                <a:cubicBezTo>
                  <a:pt x="2312" y="1788"/>
                  <a:pt x="2312" y="1788"/>
                  <a:pt x="2312" y="1788"/>
                </a:cubicBezTo>
                <a:cubicBezTo>
                  <a:pt x="2314" y="1788"/>
                  <a:pt x="2315" y="1788"/>
                  <a:pt x="2316" y="1788"/>
                </a:cubicBezTo>
                <a:cubicBezTo>
                  <a:pt x="2316" y="1818"/>
                  <a:pt x="2316" y="1818"/>
                  <a:pt x="2316" y="1818"/>
                </a:cubicBezTo>
                <a:cubicBezTo>
                  <a:pt x="2316" y="1832"/>
                  <a:pt x="2328" y="1844"/>
                  <a:pt x="2342" y="1844"/>
                </a:cubicBezTo>
                <a:cubicBezTo>
                  <a:pt x="2364" y="1844"/>
                  <a:pt x="2364" y="1844"/>
                  <a:pt x="2364" y="1844"/>
                </a:cubicBezTo>
                <a:cubicBezTo>
                  <a:pt x="2379" y="1844"/>
                  <a:pt x="2390" y="1832"/>
                  <a:pt x="2390" y="1818"/>
                </a:cubicBezTo>
                <a:cubicBezTo>
                  <a:pt x="2390" y="1693"/>
                  <a:pt x="2390" y="1693"/>
                  <a:pt x="2390" y="1693"/>
                </a:cubicBezTo>
                <a:cubicBezTo>
                  <a:pt x="2390" y="1679"/>
                  <a:pt x="2379" y="1667"/>
                  <a:pt x="2364" y="1667"/>
                </a:cubicBezTo>
                <a:cubicBezTo>
                  <a:pt x="2342" y="1667"/>
                  <a:pt x="2342" y="1667"/>
                  <a:pt x="2342" y="1667"/>
                </a:cubicBezTo>
                <a:cubicBezTo>
                  <a:pt x="2328" y="1667"/>
                  <a:pt x="2316" y="1679"/>
                  <a:pt x="2316" y="1693"/>
                </a:cubicBezTo>
                <a:cubicBezTo>
                  <a:pt x="2316" y="1723"/>
                  <a:pt x="2316" y="1723"/>
                  <a:pt x="2316" y="1723"/>
                </a:cubicBezTo>
                <a:cubicBezTo>
                  <a:pt x="2315" y="1723"/>
                  <a:pt x="2314" y="1723"/>
                  <a:pt x="2312" y="1723"/>
                </a:cubicBezTo>
                <a:cubicBezTo>
                  <a:pt x="2305" y="1723"/>
                  <a:pt x="2305" y="1723"/>
                  <a:pt x="2305" y="1723"/>
                </a:cubicBezTo>
                <a:cubicBezTo>
                  <a:pt x="2299" y="1723"/>
                  <a:pt x="2293" y="1728"/>
                  <a:pt x="2293" y="1734"/>
                </a:cubicBezTo>
                <a:cubicBezTo>
                  <a:pt x="2293" y="1741"/>
                  <a:pt x="2293" y="1741"/>
                  <a:pt x="2293" y="1741"/>
                </a:cubicBezTo>
                <a:cubicBezTo>
                  <a:pt x="2291" y="1741"/>
                  <a:pt x="2291" y="1741"/>
                  <a:pt x="2291" y="1741"/>
                </a:cubicBezTo>
                <a:cubicBezTo>
                  <a:pt x="2291" y="1649"/>
                  <a:pt x="2291" y="1649"/>
                  <a:pt x="2291" y="1649"/>
                </a:cubicBezTo>
                <a:cubicBezTo>
                  <a:pt x="2456" y="1423"/>
                  <a:pt x="2456" y="1423"/>
                  <a:pt x="2456" y="1423"/>
                </a:cubicBezTo>
                <a:cubicBezTo>
                  <a:pt x="2564" y="1432"/>
                  <a:pt x="2564" y="1432"/>
                  <a:pt x="2564" y="1432"/>
                </a:cubicBezTo>
                <a:cubicBezTo>
                  <a:pt x="2569" y="1444"/>
                  <a:pt x="2572" y="1459"/>
                  <a:pt x="2574" y="1476"/>
                </a:cubicBezTo>
                <a:cubicBezTo>
                  <a:pt x="2581" y="1520"/>
                  <a:pt x="2589" y="1576"/>
                  <a:pt x="2668" y="1588"/>
                </a:cubicBezTo>
                <a:cubicBezTo>
                  <a:pt x="2697" y="1593"/>
                  <a:pt x="2721" y="1595"/>
                  <a:pt x="2743" y="1595"/>
                </a:cubicBezTo>
                <a:cubicBezTo>
                  <a:pt x="2767" y="1595"/>
                  <a:pt x="2786" y="1592"/>
                  <a:pt x="2807" y="1589"/>
                </a:cubicBezTo>
                <a:cubicBezTo>
                  <a:pt x="2832" y="1586"/>
                  <a:pt x="2859" y="1582"/>
                  <a:pt x="2901" y="1581"/>
                </a:cubicBezTo>
                <a:cubicBezTo>
                  <a:pt x="2901" y="1748"/>
                  <a:pt x="2901" y="1748"/>
                  <a:pt x="2901" y="1748"/>
                </a:cubicBezTo>
                <a:cubicBezTo>
                  <a:pt x="2900" y="1746"/>
                  <a:pt x="2897" y="1745"/>
                  <a:pt x="2895" y="1745"/>
                </a:cubicBezTo>
                <a:cubicBezTo>
                  <a:pt x="2895" y="1745"/>
                  <a:pt x="2890" y="1745"/>
                  <a:pt x="2890" y="1745"/>
                </a:cubicBezTo>
                <a:cubicBezTo>
                  <a:pt x="2890" y="1730"/>
                  <a:pt x="2890" y="1730"/>
                  <a:pt x="2890" y="1730"/>
                </a:cubicBezTo>
                <a:cubicBezTo>
                  <a:pt x="2890" y="1720"/>
                  <a:pt x="2882" y="1713"/>
                  <a:pt x="2873" y="1713"/>
                </a:cubicBezTo>
                <a:cubicBezTo>
                  <a:pt x="2860" y="1713"/>
                  <a:pt x="2860" y="1713"/>
                  <a:pt x="2860" y="1713"/>
                </a:cubicBezTo>
                <a:cubicBezTo>
                  <a:pt x="2851" y="1713"/>
                  <a:pt x="2843" y="1720"/>
                  <a:pt x="2843" y="1730"/>
                </a:cubicBezTo>
                <a:cubicBezTo>
                  <a:pt x="2843" y="1802"/>
                  <a:pt x="2843" y="1802"/>
                  <a:pt x="2843" y="1802"/>
                </a:cubicBezTo>
                <a:cubicBezTo>
                  <a:pt x="2843" y="1811"/>
                  <a:pt x="2851" y="1819"/>
                  <a:pt x="2860" y="1819"/>
                </a:cubicBezTo>
                <a:cubicBezTo>
                  <a:pt x="2873" y="1819"/>
                  <a:pt x="2873" y="1819"/>
                  <a:pt x="2873" y="1819"/>
                </a:cubicBezTo>
                <a:cubicBezTo>
                  <a:pt x="2882" y="1819"/>
                  <a:pt x="2890" y="1811"/>
                  <a:pt x="2890" y="1802"/>
                </a:cubicBezTo>
                <a:cubicBezTo>
                  <a:pt x="2890" y="1787"/>
                  <a:pt x="2890" y="1787"/>
                  <a:pt x="2890" y="1787"/>
                </a:cubicBezTo>
                <a:cubicBezTo>
                  <a:pt x="2890" y="1787"/>
                  <a:pt x="2895" y="1787"/>
                  <a:pt x="2895" y="1787"/>
                </a:cubicBezTo>
                <a:cubicBezTo>
                  <a:pt x="2899" y="1787"/>
                  <a:pt x="2903" y="1783"/>
                  <a:pt x="2903" y="1778"/>
                </a:cubicBezTo>
                <a:cubicBezTo>
                  <a:pt x="2903" y="1776"/>
                  <a:pt x="2903" y="1776"/>
                  <a:pt x="2903" y="1776"/>
                </a:cubicBezTo>
                <a:cubicBezTo>
                  <a:pt x="2925" y="1776"/>
                  <a:pt x="2925" y="1776"/>
                  <a:pt x="2925" y="1776"/>
                </a:cubicBezTo>
                <a:cubicBezTo>
                  <a:pt x="2925" y="1778"/>
                  <a:pt x="2925" y="1778"/>
                  <a:pt x="2925" y="1778"/>
                </a:cubicBezTo>
                <a:cubicBezTo>
                  <a:pt x="2925" y="1783"/>
                  <a:pt x="2929" y="1787"/>
                  <a:pt x="2933" y="1787"/>
                </a:cubicBezTo>
                <a:cubicBezTo>
                  <a:pt x="2933" y="1787"/>
                  <a:pt x="2938" y="1787"/>
                  <a:pt x="2938" y="1787"/>
                </a:cubicBezTo>
                <a:cubicBezTo>
                  <a:pt x="2938" y="1802"/>
                  <a:pt x="2938" y="1802"/>
                  <a:pt x="2938" y="1802"/>
                </a:cubicBezTo>
                <a:cubicBezTo>
                  <a:pt x="2938" y="1811"/>
                  <a:pt x="2946" y="1819"/>
                  <a:pt x="2955" y="1819"/>
                </a:cubicBezTo>
                <a:cubicBezTo>
                  <a:pt x="2968" y="1819"/>
                  <a:pt x="2968" y="1819"/>
                  <a:pt x="2968" y="1819"/>
                </a:cubicBezTo>
                <a:cubicBezTo>
                  <a:pt x="2977" y="1819"/>
                  <a:pt x="2985" y="1811"/>
                  <a:pt x="2985" y="1802"/>
                </a:cubicBezTo>
                <a:cubicBezTo>
                  <a:pt x="2985" y="1730"/>
                  <a:pt x="2985" y="1730"/>
                  <a:pt x="2985" y="1730"/>
                </a:cubicBezTo>
                <a:cubicBezTo>
                  <a:pt x="2985" y="1720"/>
                  <a:pt x="2977" y="1713"/>
                  <a:pt x="2968" y="1713"/>
                </a:cubicBezTo>
                <a:cubicBezTo>
                  <a:pt x="2955" y="1713"/>
                  <a:pt x="2955" y="1713"/>
                  <a:pt x="2955" y="1713"/>
                </a:cubicBezTo>
                <a:cubicBezTo>
                  <a:pt x="2946" y="1713"/>
                  <a:pt x="2938" y="1720"/>
                  <a:pt x="2938" y="1730"/>
                </a:cubicBezTo>
                <a:cubicBezTo>
                  <a:pt x="2938" y="1745"/>
                  <a:pt x="2938" y="1745"/>
                  <a:pt x="2938" y="1745"/>
                </a:cubicBezTo>
                <a:cubicBezTo>
                  <a:pt x="2938" y="1745"/>
                  <a:pt x="2933" y="1745"/>
                  <a:pt x="2933" y="1745"/>
                </a:cubicBezTo>
                <a:cubicBezTo>
                  <a:pt x="2931" y="1745"/>
                  <a:pt x="2928" y="1746"/>
                  <a:pt x="2927" y="1748"/>
                </a:cubicBezTo>
                <a:cubicBezTo>
                  <a:pt x="2927" y="1581"/>
                  <a:pt x="2927" y="1581"/>
                  <a:pt x="2927" y="1581"/>
                </a:cubicBezTo>
                <a:cubicBezTo>
                  <a:pt x="2971" y="1581"/>
                  <a:pt x="3000" y="1585"/>
                  <a:pt x="3025" y="1589"/>
                </a:cubicBezTo>
                <a:cubicBezTo>
                  <a:pt x="3045" y="1592"/>
                  <a:pt x="3063" y="1595"/>
                  <a:pt x="3085" y="1595"/>
                </a:cubicBezTo>
                <a:cubicBezTo>
                  <a:pt x="3087" y="1595"/>
                  <a:pt x="3088" y="1595"/>
                  <a:pt x="3089" y="1595"/>
                </a:cubicBezTo>
                <a:cubicBezTo>
                  <a:pt x="3094" y="1595"/>
                  <a:pt x="3099" y="1595"/>
                  <a:pt x="3103" y="1595"/>
                </a:cubicBezTo>
                <a:cubicBezTo>
                  <a:pt x="3121" y="1594"/>
                  <a:pt x="3141" y="1592"/>
                  <a:pt x="3164" y="1588"/>
                </a:cubicBezTo>
                <a:cubicBezTo>
                  <a:pt x="3169" y="1587"/>
                  <a:pt x="3175" y="1586"/>
                  <a:pt x="3180" y="1585"/>
                </a:cubicBezTo>
                <a:cubicBezTo>
                  <a:pt x="3244" y="1568"/>
                  <a:pt x="3252" y="1519"/>
                  <a:pt x="3258" y="1476"/>
                </a:cubicBezTo>
                <a:cubicBezTo>
                  <a:pt x="3260" y="1459"/>
                  <a:pt x="3263" y="1444"/>
                  <a:pt x="3268" y="1432"/>
                </a:cubicBezTo>
                <a:cubicBezTo>
                  <a:pt x="3376" y="1423"/>
                  <a:pt x="3376" y="1423"/>
                  <a:pt x="3376" y="1423"/>
                </a:cubicBezTo>
                <a:cubicBezTo>
                  <a:pt x="3541" y="1649"/>
                  <a:pt x="3541" y="1649"/>
                  <a:pt x="3541" y="1649"/>
                </a:cubicBezTo>
                <a:cubicBezTo>
                  <a:pt x="3541" y="1741"/>
                  <a:pt x="3541" y="1741"/>
                  <a:pt x="3541" y="1741"/>
                </a:cubicBezTo>
                <a:cubicBezTo>
                  <a:pt x="3539" y="1741"/>
                  <a:pt x="3539" y="1741"/>
                  <a:pt x="3539" y="1741"/>
                </a:cubicBezTo>
                <a:cubicBezTo>
                  <a:pt x="3539" y="1734"/>
                  <a:pt x="3539" y="1734"/>
                  <a:pt x="3539" y="1734"/>
                </a:cubicBezTo>
                <a:cubicBezTo>
                  <a:pt x="3539" y="1728"/>
                  <a:pt x="3534" y="1723"/>
                  <a:pt x="3527" y="1723"/>
                </a:cubicBezTo>
                <a:cubicBezTo>
                  <a:pt x="3520" y="1723"/>
                  <a:pt x="3520" y="1723"/>
                  <a:pt x="3520" y="1723"/>
                </a:cubicBezTo>
                <a:cubicBezTo>
                  <a:pt x="3519" y="1723"/>
                  <a:pt x="3517" y="1723"/>
                  <a:pt x="3516" y="1723"/>
                </a:cubicBezTo>
                <a:cubicBezTo>
                  <a:pt x="3516" y="1693"/>
                  <a:pt x="3516" y="1693"/>
                  <a:pt x="3516" y="1693"/>
                </a:cubicBezTo>
                <a:cubicBezTo>
                  <a:pt x="3516" y="1679"/>
                  <a:pt x="3504" y="1667"/>
                  <a:pt x="3490" y="1667"/>
                </a:cubicBezTo>
                <a:cubicBezTo>
                  <a:pt x="3468" y="1667"/>
                  <a:pt x="3468" y="1667"/>
                  <a:pt x="3468" y="1667"/>
                </a:cubicBezTo>
                <a:cubicBezTo>
                  <a:pt x="3454" y="1667"/>
                  <a:pt x="3442" y="1679"/>
                  <a:pt x="3442" y="1693"/>
                </a:cubicBezTo>
                <a:cubicBezTo>
                  <a:pt x="3442" y="1818"/>
                  <a:pt x="3442" y="1818"/>
                  <a:pt x="3442" y="1818"/>
                </a:cubicBezTo>
                <a:cubicBezTo>
                  <a:pt x="3442" y="1832"/>
                  <a:pt x="3454" y="1844"/>
                  <a:pt x="3468" y="1844"/>
                </a:cubicBezTo>
                <a:cubicBezTo>
                  <a:pt x="3490" y="1844"/>
                  <a:pt x="3490" y="1844"/>
                  <a:pt x="3490" y="1844"/>
                </a:cubicBezTo>
                <a:cubicBezTo>
                  <a:pt x="3504" y="1844"/>
                  <a:pt x="3516" y="1832"/>
                  <a:pt x="3516" y="1818"/>
                </a:cubicBezTo>
                <a:cubicBezTo>
                  <a:pt x="3516" y="1788"/>
                  <a:pt x="3516" y="1788"/>
                  <a:pt x="3516" y="1788"/>
                </a:cubicBezTo>
                <a:cubicBezTo>
                  <a:pt x="3517" y="1788"/>
                  <a:pt x="3519" y="1788"/>
                  <a:pt x="3520" y="1788"/>
                </a:cubicBezTo>
                <a:cubicBezTo>
                  <a:pt x="3527" y="1788"/>
                  <a:pt x="3527" y="1788"/>
                  <a:pt x="3527" y="1788"/>
                </a:cubicBezTo>
                <a:cubicBezTo>
                  <a:pt x="3534" y="1788"/>
                  <a:pt x="3539" y="1783"/>
                  <a:pt x="3539" y="1777"/>
                </a:cubicBezTo>
                <a:cubicBezTo>
                  <a:pt x="3539" y="1770"/>
                  <a:pt x="3539" y="1770"/>
                  <a:pt x="3539" y="1770"/>
                </a:cubicBezTo>
                <a:cubicBezTo>
                  <a:pt x="3582" y="1770"/>
                  <a:pt x="3582" y="1770"/>
                  <a:pt x="3582" y="1770"/>
                </a:cubicBezTo>
                <a:cubicBezTo>
                  <a:pt x="3582" y="1777"/>
                  <a:pt x="3582" y="1777"/>
                  <a:pt x="3582" y="1777"/>
                </a:cubicBezTo>
                <a:cubicBezTo>
                  <a:pt x="3582" y="1783"/>
                  <a:pt x="3588" y="1788"/>
                  <a:pt x="3594" y="1788"/>
                </a:cubicBezTo>
                <a:cubicBezTo>
                  <a:pt x="3601" y="1788"/>
                  <a:pt x="3601" y="1788"/>
                  <a:pt x="3601" y="1788"/>
                </a:cubicBezTo>
                <a:cubicBezTo>
                  <a:pt x="3603" y="1788"/>
                  <a:pt x="3604" y="1788"/>
                  <a:pt x="3605" y="1788"/>
                </a:cubicBezTo>
                <a:cubicBezTo>
                  <a:pt x="3605" y="1818"/>
                  <a:pt x="3605" y="1818"/>
                  <a:pt x="3605" y="1818"/>
                </a:cubicBezTo>
                <a:cubicBezTo>
                  <a:pt x="3605" y="1832"/>
                  <a:pt x="3617" y="1844"/>
                  <a:pt x="3631" y="1844"/>
                </a:cubicBezTo>
                <a:cubicBezTo>
                  <a:pt x="3653" y="1844"/>
                  <a:pt x="3653" y="1844"/>
                  <a:pt x="3653" y="1844"/>
                </a:cubicBezTo>
                <a:cubicBezTo>
                  <a:pt x="3668" y="1844"/>
                  <a:pt x="3679" y="1832"/>
                  <a:pt x="3679" y="1818"/>
                </a:cubicBezTo>
                <a:cubicBezTo>
                  <a:pt x="3679" y="1693"/>
                  <a:pt x="3679" y="1693"/>
                  <a:pt x="3679" y="1693"/>
                </a:cubicBezTo>
                <a:cubicBezTo>
                  <a:pt x="3679" y="1679"/>
                  <a:pt x="3668" y="1667"/>
                  <a:pt x="3653" y="1667"/>
                </a:cubicBezTo>
                <a:cubicBezTo>
                  <a:pt x="3631" y="1667"/>
                  <a:pt x="3631" y="1667"/>
                  <a:pt x="3631" y="1667"/>
                </a:cubicBezTo>
                <a:cubicBezTo>
                  <a:pt x="3617" y="1667"/>
                  <a:pt x="3605" y="1679"/>
                  <a:pt x="3605" y="1693"/>
                </a:cubicBezTo>
                <a:cubicBezTo>
                  <a:pt x="3605" y="1723"/>
                  <a:pt x="3605" y="1723"/>
                  <a:pt x="3605" y="1723"/>
                </a:cubicBezTo>
                <a:cubicBezTo>
                  <a:pt x="3604" y="1723"/>
                  <a:pt x="3603" y="1723"/>
                  <a:pt x="3601" y="1723"/>
                </a:cubicBezTo>
                <a:cubicBezTo>
                  <a:pt x="3594" y="1723"/>
                  <a:pt x="3594" y="1723"/>
                  <a:pt x="3594" y="1723"/>
                </a:cubicBezTo>
                <a:cubicBezTo>
                  <a:pt x="3588" y="1723"/>
                  <a:pt x="3582" y="1728"/>
                  <a:pt x="3582" y="1734"/>
                </a:cubicBezTo>
                <a:cubicBezTo>
                  <a:pt x="3582" y="1741"/>
                  <a:pt x="3582" y="1741"/>
                  <a:pt x="3582" y="1741"/>
                </a:cubicBezTo>
                <a:cubicBezTo>
                  <a:pt x="3580" y="1741"/>
                  <a:pt x="3580" y="1741"/>
                  <a:pt x="3580" y="1741"/>
                </a:cubicBezTo>
                <a:cubicBezTo>
                  <a:pt x="3580" y="1693"/>
                  <a:pt x="3580" y="1693"/>
                  <a:pt x="3580" y="1693"/>
                </a:cubicBezTo>
                <a:cubicBezTo>
                  <a:pt x="3612" y="1615"/>
                  <a:pt x="3612" y="1615"/>
                  <a:pt x="3612" y="1615"/>
                </a:cubicBezTo>
                <a:cubicBezTo>
                  <a:pt x="3612" y="1402"/>
                  <a:pt x="3612" y="1402"/>
                  <a:pt x="3612" y="1402"/>
                </a:cubicBezTo>
                <a:cubicBezTo>
                  <a:pt x="3867" y="1381"/>
                  <a:pt x="3867" y="1381"/>
                  <a:pt x="3867" y="1381"/>
                </a:cubicBezTo>
                <a:cubicBezTo>
                  <a:pt x="3867" y="1381"/>
                  <a:pt x="3867" y="1381"/>
                  <a:pt x="3867" y="1381"/>
                </a:cubicBezTo>
                <a:cubicBezTo>
                  <a:pt x="3783" y="1400"/>
                  <a:pt x="3723" y="1474"/>
                  <a:pt x="3723" y="1560"/>
                </a:cubicBezTo>
                <a:cubicBezTo>
                  <a:pt x="3723" y="1580"/>
                  <a:pt x="3726" y="1600"/>
                  <a:pt x="3733" y="1619"/>
                </a:cubicBezTo>
                <a:cubicBezTo>
                  <a:pt x="3741" y="1709"/>
                  <a:pt x="3817" y="1779"/>
                  <a:pt x="3907" y="1779"/>
                </a:cubicBezTo>
                <a:cubicBezTo>
                  <a:pt x="3997" y="1779"/>
                  <a:pt x="4074" y="1709"/>
                  <a:pt x="4082" y="1619"/>
                </a:cubicBezTo>
                <a:cubicBezTo>
                  <a:pt x="4088" y="1600"/>
                  <a:pt x="4091" y="1580"/>
                  <a:pt x="4091" y="1560"/>
                </a:cubicBezTo>
                <a:cubicBezTo>
                  <a:pt x="4091" y="1473"/>
                  <a:pt x="4030" y="1398"/>
                  <a:pt x="3945" y="1380"/>
                </a:cubicBezTo>
                <a:cubicBezTo>
                  <a:pt x="3947" y="1374"/>
                  <a:pt x="3947" y="1374"/>
                  <a:pt x="3947" y="1374"/>
                </a:cubicBezTo>
                <a:cubicBezTo>
                  <a:pt x="4865" y="1295"/>
                  <a:pt x="4865" y="1295"/>
                  <a:pt x="4865" y="1295"/>
                </a:cubicBezTo>
                <a:cubicBezTo>
                  <a:pt x="4821" y="1314"/>
                  <a:pt x="4791" y="1357"/>
                  <a:pt x="4791" y="1406"/>
                </a:cubicBezTo>
                <a:cubicBezTo>
                  <a:pt x="4791" y="1419"/>
                  <a:pt x="4794" y="1432"/>
                  <a:pt x="4798" y="1444"/>
                </a:cubicBezTo>
                <a:cubicBezTo>
                  <a:pt x="4803" y="1503"/>
                  <a:pt x="4853" y="1548"/>
                  <a:pt x="4911" y="1548"/>
                </a:cubicBezTo>
                <a:cubicBezTo>
                  <a:pt x="4970" y="1548"/>
                  <a:pt x="5020" y="1503"/>
                  <a:pt x="5025" y="1444"/>
                </a:cubicBezTo>
                <a:cubicBezTo>
                  <a:pt x="5029" y="1432"/>
                  <a:pt x="5031" y="1419"/>
                  <a:pt x="5031" y="1406"/>
                </a:cubicBezTo>
                <a:cubicBezTo>
                  <a:pt x="5031" y="1350"/>
                  <a:pt x="4993" y="1302"/>
                  <a:pt x="4938" y="1289"/>
                </a:cubicBezTo>
                <a:cubicBezTo>
                  <a:pt x="5763" y="1219"/>
                  <a:pt x="5763" y="1219"/>
                  <a:pt x="5763" y="1219"/>
                </a:cubicBezTo>
                <a:cubicBezTo>
                  <a:pt x="5809" y="1215"/>
                  <a:pt x="5833" y="1194"/>
                  <a:pt x="5832" y="1176"/>
                </a:cubicBezTo>
                <a:cubicBezTo>
                  <a:pt x="5831" y="1161"/>
                  <a:pt x="5813" y="1144"/>
                  <a:pt x="5762" y="1144"/>
                </a:cubicBezTo>
                <a:close/>
              </a:path>
            </a:pathLst>
          </a:custGeom>
          <a:solidFill>
            <a:srgbClr val="3F3F3F">
              <a:lumMod val="40000"/>
              <a:lumOff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16204" y="2338707"/>
            <a:ext cx="1578977" cy="3638617"/>
          </a:xfrm>
          <a:prstGeom prst="rect">
            <a:avLst/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867192" y="2338707"/>
            <a:ext cx="2449012" cy="3638617"/>
          </a:xfrm>
          <a:prstGeom prst="rect">
            <a:avLst/>
          </a:prstGeom>
          <a:solidFill>
            <a:srgbClr val="41B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895181" y="2321575"/>
            <a:ext cx="2280213" cy="3655749"/>
          </a:xfrm>
          <a:prstGeom prst="rect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130190" y="2330141"/>
            <a:ext cx="2459973" cy="3646966"/>
          </a:xfrm>
          <a:prstGeom prst="rect">
            <a:avLst/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18180" y="2287312"/>
            <a:ext cx="2449012" cy="3690012"/>
          </a:xfrm>
          <a:prstGeom prst="rect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 useBgFill="1">
        <p:nvSpPr>
          <p:cNvPr id="39" name="Freeform 18"/>
          <p:cNvSpPr>
            <a:spLocks noEditPoints="1"/>
          </p:cNvSpPr>
          <p:nvPr/>
        </p:nvSpPr>
        <p:spPr bwMode="auto">
          <a:xfrm>
            <a:off x="328332" y="1970072"/>
            <a:ext cx="11387138" cy="4017962"/>
          </a:xfrm>
          <a:custGeom>
            <a:avLst/>
            <a:gdLst>
              <a:gd name="T0" fmla="*/ 6143 w 6143"/>
              <a:gd name="T1" fmla="*/ 0 h 2166"/>
              <a:gd name="T2" fmla="*/ 956 w 6143"/>
              <a:gd name="T3" fmla="*/ 1601 h 2166"/>
              <a:gd name="T4" fmla="*/ 1176 w 6143"/>
              <a:gd name="T5" fmla="*/ 1601 h 2166"/>
              <a:gd name="T6" fmla="*/ 2324 w 6143"/>
              <a:gd name="T7" fmla="*/ 1998 h 2166"/>
              <a:gd name="T8" fmla="*/ 2335 w 6143"/>
              <a:gd name="T9" fmla="*/ 1829 h 2166"/>
              <a:gd name="T10" fmla="*/ 5908 w 6143"/>
              <a:gd name="T11" fmla="*/ 1373 h 2166"/>
              <a:gd name="T12" fmla="*/ 5166 w 6143"/>
              <a:gd name="T13" fmla="*/ 1601 h 2166"/>
              <a:gd name="T14" fmla="*/ 5034 w 6143"/>
              <a:gd name="T15" fmla="*/ 1450 h 2166"/>
              <a:gd name="T16" fmla="*/ 4232 w 6143"/>
              <a:gd name="T17" fmla="*/ 1718 h 2166"/>
              <a:gd name="T18" fmla="*/ 3872 w 6143"/>
              <a:gd name="T19" fmla="*/ 1718 h 2166"/>
              <a:gd name="T20" fmla="*/ 3753 w 6143"/>
              <a:gd name="T21" fmla="*/ 1557 h 2166"/>
              <a:gd name="T22" fmla="*/ 3731 w 6143"/>
              <a:gd name="T23" fmla="*/ 1903 h 2166"/>
              <a:gd name="T24" fmla="*/ 3754 w 6143"/>
              <a:gd name="T25" fmla="*/ 1892 h 2166"/>
              <a:gd name="T26" fmla="*/ 3798 w 6143"/>
              <a:gd name="T27" fmla="*/ 1829 h 2166"/>
              <a:gd name="T28" fmla="*/ 3787 w 6143"/>
              <a:gd name="T29" fmla="*/ 1998 h 2166"/>
              <a:gd name="T30" fmla="*/ 3746 w 6143"/>
              <a:gd name="T31" fmla="*/ 1942 h 2166"/>
              <a:gd name="T32" fmla="*/ 3721 w 6143"/>
              <a:gd name="T33" fmla="*/ 1924 h 2166"/>
              <a:gd name="T34" fmla="*/ 3672 w 6143"/>
              <a:gd name="T35" fmla="*/ 1942 h 2166"/>
              <a:gd name="T36" fmla="*/ 3635 w 6143"/>
              <a:gd name="T37" fmla="*/ 1998 h 2166"/>
              <a:gd name="T38" fmla="*/ 3591 w 6143"/>
              <a:gd name="T39" fmla="*/ 1851 h 2166"/>
              <a:gd name="T40" fmla="*/ 3657 w 6143"/>
              <a:gd name="T41" fmla="*/ 1851 h 2166"/>
              <a:gd name="T42" fmla="*/ 3680 w 6143"/>
              <a:gd name="T43" fmla="*/ 1892 h 2166"/>
              <a:gd name="T44" fmla="*/ 3615 w 6143"/>
              <a:gd name="T45" fmla="*/ 1702 h 2166"/>
              <a:gd name="T46" fmla="*/ 3308 w 6143"/>
              <a:gd name="T47" fmla="*/ 1742 h 2166"/>
              <a:gd name="T48" fmla="*/ 3068 w 6143"/>
              <a:gd name="T49" fmla="*/ 1918 h 2166"/>
              <a:gd name="T50" fmla="*/ 3083 w 6143"/>
              <a:gd name="T51" fmla="*/ 1907 h 2166"/>
              <a:gd name="T52" fmla="*/ 3113 w 6143"/>
              <a:gd name="T53" fmla="*/ 1875 h 2166"/>
              <a:gd name="T54" fmla="*/ 3100 w 6143"/>
              <a:gd name="T55" fmla="*/ 1973 h 2166"/>
              <a:gd name="T56" fmla="*/ 3078 w 6143"/>
              <a:gd name="T57" fmla="*/ 1941 h 2166"/>
              <a:gd name="T58" fmla="*/ 3050 w 6143"/>
              <a:gd name="T59" fmla="*/ 1930 h 2166"/>
              <a:gd name="T60" fmla="*/ 3035 w 6143"/>
              <a:gd name="T61" fmla="*/ 1941 h 2166"/>
              <a:gd name="T62" fmla="*/ 3005 w 6143"/>
              <a:gd name="T63" fmla="*/ 1973 h 2166"/>
              <a:gd name="T64" fmla="*/ 3018 w 6143"/>
              <a:gd name="T65" fmla="*/ 1875 h 2166"/>
              <a:gd name="T66" fmla="*/ 3040 w 6143"/>
              <a:gd name="T67" fmla="*/ 1907 h 2166"/>
              <a:gd name="T68" fmla="*/ 3050 w 6143"/>
              <a:gd name="T69" fmla="*/ 1735 h 2166"/>
              <a:gd name="T70" fmla="*/ 2432 w 6143"/>
              <a:gd name="T71" fmla="*/ 1805 h 2166"/>
              <a:gd name="T72" fmla="*/ 2450 w 6143"/>
              <a:gd name="T73" fmla="*/ 1885 h 2166"/>
              <a:gd name="T74" fmla="*/ 2487 w 6143"/>
              <a:gd name="T75" fmla="*/ 1829 h 2166"/>
              <a:gd name="T76" fmla="*/ 2509 w 6143"/>
              <a:gd name="T77" fmla="*/ 1998 h 2166"/>
              <a:gd name="T78" fmla="*/ 2457 w 6143"/>
              <a:gd name="T79" fmla="*/ 1942 h 2166"/>
              <a:gd name="T80" fmla="*/ 2432 w 6143"/>
              <a:gd name="T81" fmla="*/ 1924 h 2166"/>
              <a:gd name="T82" fmla="*/ 2391 w 6143"/>
              <a:gd name="T83" fmla="*/ 1935 h 2166"/>
              <a:gd name="T84" fmla="*/ 2368 w 6143"/>
              <a:gd name="T85" fmla="*/ 1892 h 2166"/>
              <a:gd name="T86" fmla="*/ 2391 w 6143"/>
              <a:gd name="T87" fmla="*/ 1903 h 2166"/>
              <a:gd name="T88" fmla="*/ 2369 w 6143"/>
              <a:gd name="T89" fmla="*/ 1557 h 2166"/>
              <a:gd name="T90" fmla="*/ 2250 w 6143"/>
              <a:gd name="T91" fmla="*/ 1718 h 2166"/>
              <a:gd name="T92" fmla="*/ 1890 w 6143"/>
              <a:gd name="T93" fmla="*/ 1718 h 2166"/>
              <a:gd name="T94" fmla="*/ 215 w 6143"/>
              <a:gd name="T95" fmla="*/ 1373 h 2166"/>
              <a:gd name="T96" fmla="*/ 2691 w 6143"/>
              <a:gd name="T97" fmla="*/ 1460 h 2166"/>
              <a:gd name="T98" fmla="*/ 2335 w 6143"/>
              <a:gd name="T99" fmla="*/ 1251 h 2166"/>
              <a:gd name="T100" fmla="*/ 2728 w 6143"/>
              <a:gd name="T101" fmla="*/ 1231 h 2166"/>
              <a:gd name="T102" fmla="*/ 3080 w 6143"/>
              <a:gd name="T103" fmla="*/ 955 h 2166"/>
              <a:gd name="T104" fmla="*/ 3324 w 6143"/>
              <a:gd name="T105" fmla="*/ 1087 h 2166"/>
              <a:gd name="T106" fmla="*/ 4000 w 6143"/>
              <a:gd name="T107" fmla="*/ 1178 h 2166"/>
              <a:gd name="T108" fmla="*/ 3404 w 6143"/>
              <a:gd name="T109" fmla="*/ 1291 h 2166"/>
              <a:gd name="T110" fmla="*/ 3615 w 6143"/>
              <a:gd name="T111" fmla="*/ 1449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43" h="2166">
                <a:moveTo>
                  <a:pt x="0" y="0"/>
                </a:moveTo>
                <a:cubicBezTo>
                  <a:pt x="0" y="2166"/>
                  <a:pt x="0" y="2166"/>
                  <a:pt x="0" y="2166"/>
                </a:cubicBezTo>
                <a:cubicBezTo>
                  <a:pt x="6143" y="2166"/>
                  <a:pt x="6143" y="2166"/>
                  <a:pt x="6143" y="2166"/>
                </a:cubicBezTo>
                <a:cubicBezTo>
                  <a:pt x="6143" y="0"/>
                  <a:pt x="6143" y="0"/>
                  <a:pt x="6143" y="0"/>
                </a:cubicBezTo>
                <a:lnTo>
                  <a:pt x="0" y="0"/>
                </a:lnTo>
                <a:close/>
                <a:moveTo>
                  <a:pt x="1176" y="1601"/>
                </a:moveTo>
                <a:cubicBezTo>
                  <a:pt x="1171" y="1658"/>
                  <a:pt x="1123" y="1702"/>
                  <a:pt x="1066" y="1702"/>
                </a:cubicBezTo>
                <a:cubicBezTo>
                  <a:pt x="1008" y="1702"/>
                  <a:pt x="961" y="1658"/>
                  <a:pt x="956" y="1601"/>
                </a:cubicBezTo>
                <a:cubicBezTo>
                  <a:pt x="952" y="1590"/>
                  <a:pt x="950" y="1577"/>
                  <a:pt x="950" y="1564"/>
                </a:cubicBezTo>
                <a:cubicBezTo>
                  <a:pt x="950" y="1500"/>
                  <a:pt x="1002" y="1448"/>
                  <a:pt x="1066" y="1448"/>
                </a:cubicBezTo>
                <a:cubicBezTo>
                  <a:pt x="1130" y="1448"/>
                  <a:pt x="1182" y="1500"/>
                  <a:pt x="1182" y="1564"/>
                </a:cubicBezTo>
                <a:cubicBezTo>
                  <a:pt x="1182" y="1577"/>
                  <a:pt x="1180" y="1590"/>
                  <a:pt x="1176" y="1601"/>
                </a:cubicBezTo>
                <a:close/>
                <a:moveTo>
                  <a:pt x="2368" y="1976"/>
                </a:moveTo>
                <a:cubicBezTo>
                  <a:pt x="2368" y="1988"/>
                  <a:pt x="2358" y="1998"/>
                  <a:pt x="2346" y="1998"/>
                </a:cubicBezTo>
                <a:cubicBezTo>
                  <a:pt x="2335" y="1998"/>
                  <a:pt x="2335" y="1998"/>
                  <a:pt x="2335" y="1998"/>
                </a:cubicBezTo>
                <a:cubicBezTo>
                  <a:pt x="2324" y="1998"/>
                  <a:pt x="2324" y="1998"/>
                  <a:pt x="2324" y="1998"/>
                </a:cubicBezTo>
                <a:cubicBezTo>
                  <a:pt x="2312" y="1998"/>
                  <a:pt x="2302" y="1988"/>
                  <a:pt x="2302" y="1976"/>
                </a:cubicBezTo>
                <a:cubicBezTo>
                  <a:pt x="2302" y="1851"/>
                  <a:pt x="2302" y="1851"/>
                  <a:pt x="2302" y="1851"/>
                </a:cubicBezTo>
                <a:cubicBezTo>
                  <a:pt x="2302" y="1839"/>
                  <a:pt x="2312" y="1829"/>
                  <a:pt x="2324" y="1829"/>
                </a:cubicBezTo>
                <a:cubicBezTo>
                  <a:pt x="2335" y="1829"/>
                  <a:pt x="2335" y="1829"/>
                  <a:pt x="2335" y="1829"/>
                </a:cubicBezTo>
                <a:cubicBezTo>
                  <a:pt x="2346" y="1829"/>
                  <a:pt x="2346" y="1829"/>
                  <a:pt x="2346" y="1829"/>
                </a:cubicBezTo>
                <a:cubicBezTo>
                  <a:pt x="2358" y="1829"/>
                  <a:pt x="2368" y="1839"/>
                  <a:pt x="2368" y="1851"/>
                </a:cubicBezTo>
                <a:lnTo>
                  <a:pt x="2368" y="1976"/>
                </a:lnTo>
                <a:close/>
                <a:moveTo>
                  <a:pt x="5908" y="1373"/>
                </a:moveTo>
                <a:cubicBezTo>
                  <a:pt x="5079" y="1444"/>
                  <a:pt x="5079" y="1444"/>
                  <a:pt x="5079" y="1444"/>
                </a:cubicBezTo>
                <a:cubicBezTo>
                  <a:pt x="5077" y="1450"/>
                  <a:pt x="5077" y="1450"/>
                  <a:pt x="5077" y="1450"/>
                </a:cubicBezTo>
                <a:cubicBezTo>
                  <a:pt x="5131" y="1460"/>
                  <a:pt x="5172" y="1507"/>
                  <a:pt x="5172" y="1564"/>
                </a:cubicBezTo>
                <a:cubicBezTo>
                  <a:pt x="5172" y="1577"/>
                  <a:pt x="5170" y="1590"/>
                  <a:pt x="5166" y="1601"/>
                </a:cubicBezTo>
                <a:cubicBezTo>
                  <a:pt x="5161" y="1658"/>
                  <a:pt x="5114" y="1702"/>
                  <a:pt x="5056" y="1702"/>
                </a:cubicBezTo>
                <a:cubicBezTo>
                  <a:pt x="4999" y="1702"/>
                  <a:pt x="4951" y="1658"/>
                  <a:pt x="4947" y="1601"/>
                </a:cubicBezTo>
                <a:cubicBezTo>
                  <a:pt x="4943" y="1590"/>
                  <a:pt x="4940" y="1577"/>
                  <a:pt x="4940" y="1564"/>
                </a:cubicBezTo>
                <a:cubicBezTo>
                  <a:pt x="4940" y="1508"/>
                  <a:pt x="4981" y="1461"/>
                  <a:pt x="5034" y="1450"/>
                </a:cubicBezTo>
                <a:cubicBezTo>
                  <a:pt x="5033" y="1447"/>
                  <a:pt x="5033" y="1447"/>
                  <a:pt x="5033" y="1447"/>
                </a:cubicBezTo>
                <a:cubicBezTo>
                  <a:pt x="4090" y="1528"/>
                  <a:pt x="4090" y="1528"/>
                  <a:pt x="4090" y="1528"/>
                </a:cubicBezTo>
                <a:cubicBezTo>
                  <a:pt x="4084" y="1541"/>
                  <a:pt x="4084" y="1541"/>
                  <a:pt x="4084" y="1541"/>
                </a:cubicBezTo>
                <a:cubicBezTo>
                  <a:pt x="4168" y="1556"/>
                  <a:pt x="4232" y="1630"/>
                  <a:pt x="4232" y="1718"/>
                </a:cubicBezTo>
                <a:cubicBezTo>
                  <a:pt x="4232" y="1739"/>
                  <a:pt x="4229" y="1758"/>
                  <a:pt x="4223" y="1776"/>
                </a:cubicBezTo>
                <a:cubicBezTo>
                  <a:pt x="4215" y="1864"/>
                  <a:pt x="4142" y="1933"/>
                  <a:pt x="4052" y="1933"/>
                </a:cubicBezTo>
                <a:cubicBezTo>
                  <a:pt x="3963" y="1933"/>
                  <a:pt x="3889" y="1864"/>
                  <a:pt x="3882" y="1776"/>
                </a:cubicBezTo>
                <a:cubicBezTo>
                  <a:pt x="3876" y="1758"/>
                  <a:pt x="3872" y="1739"/>
                  <a:pt x="3872" y="1718"/>
                </a:cubicBezTo>
                <a:cubicBezTo>
                  <a:pt x="3872" y="1631"/>
                  <a:pt x="3934" y="1558"/>
                  <a:pt x="4017" y="1542"/>
                </a:cubicBezTo>
                <a:cubicBezTo>
                  <a:pt x="4014" y="1534"/>
                  <a:pt x="4014" y="1534"/>
                  <a:pt x="4014" y="1534"/>
                </a:cubicBezTo>
                <a:cubicBezTo>
                  <a:pt x="3787" y="1554"/>
                  <a:pt x="3787" y="1554"/>
                  <a:pt x="3787" y="1554"/>
                </a:cubicBezTo>
                <a:cubicBezTo>
                  <a:pt x="3753" y="1557"/>
                  <a:pt x="3753" y="1557"/>
                  <a:pt x="3753" y="1557"/>
                </a:cubicBezTo>
                <a:cubicBezTo>
                  <a:pt x="3753" y="1772"/>
                  <a:pt x="3753" y="1772"/>
                  <a:pt x="3753" y="1772"/>
                </a:cubicBezTo>
                <a:cubicBezTo>
                  <a:pt x="3721" y="1850"/>
                  <a:pt x="3721" y="1850"/>
                  <a:pt x="3721" y="1850"/>
                </a:cubicBezTo>
                <a:cubicBezTo>
                  <a:pt x="3721" y="1903"/>
                  <a:pt x="3721" y="1903"/>
                  <a:pt x="3721" y="1903"/>
                </a:cubicBezTo>
                <a:cubicBezTo>
                  <a:pt x="3731" y="1903"/>
                  <a:pt x="3731" y="1903"/>
                  <a:pt x="3731" y="1903"/>
                </a:cubicBezTo>
                <a:cubicBezTo>
                  <a:pt x="3731" y="1892"/>
                  <a:pt x="3731" y="1892"/>
                  <a:pt x="3731" y="1892"/>
                </a:cubicBezTo>
                <a:cubicBezTo>
                  <a:pt x="3731" y="1888"/>
                  <a:pt x="3735" y="1885"/>
                  <a:pt x="3739" y="1885"/>
                </a:cubicBezTo>
                <a:cubicBezTo>
                  <a:pt x="3746" y="1885"/>
                  <a:pt x="3746" y="1885"/>
                  <a:pt x="3746" y="1885"/>
                </a:cubicBezTo>
                <a:cubicBezTo>
                  <a:pt x="3751" y="1885"/>
                  <a:pt x="3754" y="1888"/>
                  <a:pt x="3754" y="1892"/>
                </a:cubicBezTo>
                <a:cubicBezTo>
                  <a:pt x="3754" y="1851"/>
                  <a:pt x="3754" y="1851"/>
                  <a:pt x="3754" y="1851"/>
                </a:cubicBezTo>
                <a:cubicBezTo>
                  <a:pt x="3754" y="1839"/>
                  <a:pt x="3764" y="1829"/>
                  <a:pt x="3776" y="1829"/>
                </a:cubicBezTo>
                <a:cubicBezTo>
                  <a:pt x="3787" y="1829"/>
                  <a:pt x="3787" y="1829"/>
                  <a:pt x="3787" y="1829"/>
                </a:cubicBezTo>
                <a:cubicBezTo>
                  <a:pt x="3798" y="1829"/>
                  <a:pt x="3798" y="1829"/>
                  <a:pt x="3798" y="1829"/>
                </a:cubicBezTo>
                <a:cubicBezTo>
                  <a:pt x="3810" y="1829"/>
                  <a:pt x="3820" y="1839"/>
                  <a:pt x="3820" y="1851"/>
                </a:cubicBezTo>
                <a:cubicBezTo>
                  <a:pt x="3820" y="1976"/>
                  <a:pt x="3820" y="1976"/>
                  <a:pt x="3820" y="1976"/>
                </a:cubicBezTo>
                <a:cubicBezTo>
                  <a:pt x="3820" y="1988"/>
                  <a:pt x="3810" y="1998"/>
                  <a:pt x="3798" y="1998"/>
                </a:cubicBezTo>
                <a:cubicBezTo>
                  <a:pt x="3787" y="1998"/>
                  <a:pt x="3787" y="1998"/>
                  <a:pt x="3787" y="1998"/>
                </a:cubicBezTo>
                <a:cubicBezTo>
                  <a:pt x="3776" y="1998"/>
                  <a:pt x="3776" y="1998"/>
                  <a:pt x="3776" y="1998"/>
                </a:cubicBezTo>
                <a:cubicBezTo>
                  <a:pt x="3764" y="1998"/>
                  <a:pt x="3754" y="1988"/>
                  <a:pt x="3754" y="1976"/>
                </a:cubicBezTo>
                <a:cubicBezTo>
                  <a:pt x="3754" y="1935"/>
                  <a:pt x="3754" y="1935"/>
                  <a:pt x="3754" y="1935"/>
                </a:cubicBezTo>
                <a:cubicBezTo>
                  <a:pt x="3754" y="1939"/>
                  <a:pt x="3751" y="1942"/>
                  <a:pt x="3746" y="1942"/>
                </a:cubicBezTo>
                <a:cubicBezTo>
                  <a:pt x="3739" y="1942"/>
                  <a:pt x="3739" y="1942"/>
                  <a:pt x="3739" y="1942"/>
                </a:cubicBezTo>
                <a:cubicBezTo>
                  <a:pt x="3735" y="1942"/>
                  <a:pt x="3731" y="1939"/>
                  <a:pt x="3731" y="1935"/>
                </a:cubicBezTo>
                <a:cubicBezTo>
                  <a:pt x="3731" y="1924"/>
                  <a:pt x="3731" y="1924"/>
                  <a:pt x="3731" y="1924"/>
                </a:cubicBezTo>
                <a:cubicBezTo>
                  <a:pt x="3721" y="1924"/>
                  <a:pt x="3721" y="1924"/>
                  <a:pt x="3721" y="1924"/>
                </a:cubicBezTo>
                <a:cubicBezTo>
                  <a:pt x="3690" y="1924"/>
                  <a:pt x="3690" y="1924"/>
                  <a:pt x="3690" y="1924"/>
                </a:cubicBezTo>
                <a:cubicBezTo>
                  <a:pt x="3680" y="1924"/>
                  <a:pt x="3680" y="1924"/>
                  <a:pt x="3680" y="1924"/>
                </a:cubicBezTo>
                <a:cubicBezTo>
                  <a:pt x="3680" y="1935"/>
                  <a:pt x="3680" y="1935"/>
                  <a:pt x="3680" y="1935"/>
                </a:cubicBezTo>
                <a:cubicBezTo>
                  <a:pt x="3680" y="1939"/>
                  <a:pt x="3676" y="1942"/>
                  <a:pt x="3672" y="1942"/>
                </a:cubicBezTo>
                <a:cubicBezTo>
                  <a:pt x="3665" y="1942"/>
                  <a:pt x="3665" y="1942"/>
                  <a:pt x="3665" y="1942"/>
                </a:cubicBezTo>
                <a:cubicBezTo>
                  <a:pt x="3661" y="1942"/>
                  <a:pt x="3657" y="1939"/>
                  <a:pt x="3657" y="1935"/>
                </a:cubicBezTo>
                <a:cubicBezTo>
                  <a:pt x="3657" y="1976"/>
                  <a:pt x="3657" y="1976"/>
                  <a:pt x="3657" y="1976"/>
                </a:cubicBezTo>
                <a:cubicBezTo>
                  <a:pt x="3657" y="1988"/>
                  <a:pt x="3647" y="1998"/>
                  <a:pt x="3635" y="1998"/>
                </a:cubicBezTo>
                <a:cubicBezTo>
                  <a:pt x="3615" y="1998"/>
                  <a:pt x="3615" y="1998"/>
                  <a:pt x="3615" y="1998"/>
                </a:cubicBezTo>
                <a:cubicBezTo>
                  <a:pt x="3613" y="1998"/>
                  <a:pt x="3613" y="1998"/>
                  <a:pt x="3613" y="1998"/>
                </a:cubicBezTo>
                <a:cubicBezTo>
                  <a:pt x="3601" y="1998"/>
                  <a:pt x="3591" y="1988"/>
                  <a:pt x="3591" y="1976"/>
                </a:cubicBezTo>
                <a:cubicBezTo>
                  <a:pt x="3591" y="1851"/>
                  <a:pt x="3591" y="1851"/>
                  <a:pt x="3591" y="1851"/>
                </a:cubicBezTo>
                <a:cubicBezTo>
                  <a:pt x="3591" y="1839"/>
                  <a:pt x="3601" y="1829"/>
                  <a:pt x="3613" y="1829"/>
                </a:cubicBezTo>
                <a:cubicBezTo>
                  <a:pt x="3615" y="1829"/>
                  <a:pt x="3615" y="1829"/>
                  <a:pt x="3615" y="1829"/>
                </a:cubicBezTo>
                <a:cubicBezTo>
                  <a:pt x="3635" y="1829"/>
                  <a:pt x="3635" y="1829"/>
                  <a:pt x="3635" y="1829"/>
                </a:cubicBezTo>
                <a:cubicBezTo>
                  <a:pt x="3647" y="1829"/>
                  <a:pt x="3657" y="1839"/>
                  <a:pt x="3657" y="1851"/>
                </a:cubicBezTo>
                <a:cubicBezTo>
                  <a:pt x="3657" y="1892"/>
                  <a:pt x="3657" y="1892"/>
                  <a:pt x="3657" y="1892"/>
                </a:cubicBezTo>
                <a:cubicBezTo>
                  <a:pt x="3657" y="1888"/>
                  <a:pt x="3661" y="1885"/>
                  <a:pt x="3665" y="1885"/>
                </a:cubicBezTo>
                <a:cubicBezTo>
                  <a:pt x="3672" y="1885"/>
                  <a:pt x="3672" y="1885"/>
                  <a:pt x="3672" y="1885"/>
                </a:cubicBezTo>
                <a:cubicBezTo>
                  <a:pt x="3676" y="1885"/>
                  <a:pt x="3680" y="1888"/>
                  <a:pt x="3680" y="1892"/>
                </a:cubicBezTo>
                <a:cubicBezTo>
                  <a:pt x="3680" y="1903"/>
                  <a:pt x="3680" y="1903"/>
                  <a:pt x="3680" y="1903"/>
                </a:cubicBezTo>
                <a:cubicBezTo>
                  <a:pt x="3690" y="1903"/>
                  <a:pt x="3690" y="1903"/>
                  <a:pt x="3690" y="1903"/>
                </a:cubicBezTo>
                <a:cubicBezTo>
                  <a:pt x="3690" y="1805"/>
                  <a:pt x="3690" y="1805"/>
                  <a:pt x="3690" y="1805"/>
                </a:cubicBezTo>
                <a:cubicBezTo>
                  <a:pt x="3615" y="1702"/>
                  <a:pt x="3615" y="1702"/>
                  <a:pt x="3615" y="1702"/>
                </a:cubicBezTo>
                <a:cubicBezTo>
                  <a:pt x="3523" y="1576"/>
                  <a:pt x="3523" y="1576"/>
                  <a:pt x="3523" y="1576"/>
                </a:cubicBezTo>
                <a:cubicBezTo>
                  <a:pt x="3410" y="1586"/>
                  <a:pt x="3410" y="1586"/>
                  <a:pt x="3410" y="1586"/>
                </a:cubicBezTo>
                <a:cubicBezTo>
                  <a:pt x="3389" y="1630"/>
                  <a:pt x="3412" y="1716"/>
                  <a:pt x="3324" y="1739"/>
                </a:cubicBezTo>
                <a:cubicBezTo>
                  <a:pt x="3319" y="1740"/>
                  <a:pt x="3314" y="1741"/>
                  <a:pt x="3308" y="1742"/>
                </a:cubicBezTo>
                <a:cubicBezTo>
                  <a:pt x="3284" y="1746"/>
                  <a:pt x="3265" y="1748"/>
                  <a:pt x="3248" y="1749"/>
                </a:cubicBezTo>
                <a:cubicBezTo>
                  <a:pt x="3242" y="1749"/>
                  <a:pt x="3236" y="1749"/>
                  <a:pt x="3230" y="1749"/>
                </a:cubicBezTo>
                <a:cubicBezTo>
                  <a:pt x="3180" y="1748"/>
                  <a:pt x="3152" y="1736"/>
                  <a:pt x="3068" y="1735"/>
                </a:cubicBezTo>
                <a:cubicBezTo>
                  <a:pt x="3068" y="1918"/>
                  <a:pt x="3068" y="1918"/>
                  <a:pt x="3068" y="1918"/>
                </a:cubicBezTo>
                <a:cubicBezTo>
                  <a:pt x="3074" y="1918"/>
                  <a:pt x="3074" y="1918"/>
                  <a:pt x="3074" y="1918"/>
                </a:cubicBezTo>
                <a:cubicBezTo>
                  <a:pt x="3074" y="1911"/>
                  <a:pt x="3074" y="1911"/>
                  <a:pt x="3074" y="1911"/>
                </a:cubicBezTo>
                <a:cubicBezTo>
                  <a:pt x="3074" y="1909"/>
                  <a:pt x="3076" y="1907"/>
                  <a:pt x="3078" y="1907"/>
                </a:cubicBezTo>
                <a:cubicBezTo>
                  <a:pt x="3083" y="1907"/>
                  <a:pt x="3083" y="1907"/>
                  <a:pt x="3083" y="1907"/>
                </a:cubicBezTo>
                <a:cubicBezTo>
                  <a:pt x="3085" y="1907"/>
                  <a:pt x="3087" y="1909"/>
                  <a:pt x="3087" y="1911"/>
                </a:cubicBezTo>
                <a:cubicBezTo>
                  <a:pt x="3087" y="1888"/>
                  <a:pt x="3087" y="1888"/>
                  <a:pt x="3087" y="1888"/>
                </a:cubicBezTo>
                <a:cubicBezTo>
                  <a:pt x="3087" y="1880"/>
                  <a:pt x="3093" y="1875"/>
                  <a:pt x="3100" y="1875"/>
                </a:cubicBezTo>
                <a:cubicBezTo>
                  <a:pt x="3113" y="1875"/>
                  <a:pt x="3113" y="1875"/>
                  <a:pt x="3113" y="1875"/>
                </a:cubicBezTo>
                <a:cubicBezTo>
                  <a:pt x="3120" y="1875"/>
                  <a:pt x="3126" y="1880"/>
                  <a:pt x="3126" y="1888"/>
                </a:cubicBezTo>
                <a:cubicBezTo>
                  <a:pt x="3126" y="1960"/>
                  <a:pt x="3126" y="1960"/>
                  <a:pt x="3126" y="1960"/>
                </a:cubicBezTo>
                <a:cubicBezTo>
                  <a:pt x="3126" y="1967"/>
                  <a:pt x="3120" y="1973"/>
                  <a:pt x="3113" y="1973"/>
                </a:cubicBezTo>
                <a:cubicBezTo>
                  <a:pt x="3100" y="1973"/>
                  <a:pt x="3100" y="1973"/>
                  <a:pt x="3100" y="1973"/>
                </a:cubicBezTo>
                <a:cubicBezTo>
                  <a:pt x="3093" y="1973"/>
                  <a:pt x="3087" y="1967"/>
                  <a:pt x="3087" y="1960"/>
                </a:cubicBezTo>
                <a:cubicBezTo>
                  <a:pt x="3087" y="1936"/>
                  <a:pt x="3087" y="1936"/>
                  <a:pt x="3087" y="1936"/>
                </a:cubicBezTo>
                <a:cubicBezTo>
                  <a:pt x="3087" y="1939"/>
                  <a:pt x="3085" y="1941"/>
                  <a:pt x="3083" y="1941"/>
                </a:cubicBezTo>
                <a:cubicBezTo>
                  <a:pt x="3078" y="1941"/>
                  <a:pt x="3078" y="1941"/>
                  <a:pt x="3078" y="1941"/>
                </a:cubicBezTo>
                <a:cubicBezTo>
                  <a:pt x="3076" y="1941"/>
                  <a:pt x="3074" y="1939"/>
                  <a:pt x="3074" y="1936"/>
                </a:cubicBezTo>
                <a:cubicBezTo>
                  <a:pt x="3074" y="1930"/>
                  <a:pt x="3074" y="1930"/>
                  <a:pt x="3074" y="1930"/>
                </a:cubicBezTo>
                <a:cubicBezTo>
                  <a:pt x="3068" y="1930"/>
                  <a:pt x="3068" y="1930"/>
                  <a:pt x="3068" y="1930"/>
                </a:cubicBezTo>
                <a:cubicBezTo>
                  <a:pt x="3050" y="1930"/>
                  <a:pt x="3050" y="1930"/>
                  <a:pt x="3050" y="1930"/>
                </a:cubicBezTo>
                <a:cubicBezTo>
                  <a:pt x="3044" y="1930"/>
                  <a:pt x="3044" y="1930"/>
                  <a:pt x="3044" y="1930"/>
                </a:cubicBezTo>
                <a:cubicBezTo>
                  <a:pt x="3044" y="1936"/>
                  <a:pt x="3044" y="1936"/>
                  <a:pt x="3044" y="1936"/>
                </a:cubicBezTo>
                <a:cubicBezTo>
                  <a:pt x="3044" y="1939"/>
                  <a:pt x="3042" y="1941"/>
                  <a:pt x="3040" y="1941"/>
                </a:cubicBezTo>
                <a:cubicBezTo>
                  <a:pt x="3035" y="1941"/>
                  <a:pt x="3035" y="1941"/>
                  <a:pt x="3035" y="1941"/>
                </a:cubicBezTo>
                <a:cubicBezTo>
                  <a:pt x="3033" y="1941"/>
                  <a:pt x="3031" y="1939"/>
                  <a:pt x="3031" y="1936"/>
                </a:cubicBezTo>
                <a:cubicBezTo>
                  <a:pt x="3031" y="1960"/>
                  <a:pt x="3031" y="1960"/>
                  <a:pt x="3031" y="1960"/>
                </a:cubicBezTo>
                <a:cubicBezTo>
                  <a:pt x="3031" y="1967"/>
                  <a:pt x="3025" y="1973"/>
                  <a:pt x="3018" y="1973"/>
                </a:cubicBezTo>
                <a:cubicBezTo>
                  <a:pt x="3005" y="1973"/>
                  <a:pt x="3005" y="1973"/>
                  <a:pt x="3005" y="1973"/>
                </a:cubicBezTo>
                <a:cubicBezTo>
                  <a:pt x="2998" y="1973"/>
                  <a:pt x="2992" y="1967"/>
                  <a:pt x="2992" y="1960"/>
                </a:cubicBezTo>
                <a:cubicBezTo>
                  <a:pt x="2992" y="1888"/>
                  <a:pt x="2992" y="1888"/>
                  <a:pt x="2992" y="1888"/>
                </a:cubicBezTo>
                <a:cubicBezTo>
                  <a:pt x="2992" y="1880"/>
                  <a:pt x="2998" y="1875"/>
                  <a:pt x="3005" y="1875"/>
                </a:cubicBezTo>
                <a:cubicBezTo>
                  <a:pt x="3018" y="1875"/>
                  <a:pt x="3018" y="1875"/>
                  <a:pt x="3018" y="1875"/>
                </a:cubicBezTo>
                <a:cubicBezTo>
                  <a:pt x="3025" y="1875"/>
                  <a:pt x="3031" y="1880"/>
                  <a:pt x="3031" y="1888"/>
                </a:cubicBezTo>
                <a:cubicBezTo>
                  <a:pt x="3031" y="1911"/>
                  <a:pt x="3031" y="1911"/>
                  <a:pt x="3031" y="1911"/>
                </a:cubicBezTo>
                <a:cubicBezTo>
                  <a:pt x="3031" y="1909"/>
                  <a:pt x="3033" y="1907"/>
                  <a:pt x="3035" y="1907"/>
                </a:cubicBezTo>
                <a:cubicBezTo>
                  <a:pt x="3040" y="1907"/>
                  <a:pt x="3040" y="1907"/>
                  <a:pt x="3040" y="1907"/>
                </a:cubicBezTo>
                <a:cubicBezTo>
                  <a:pt x="3042" y="1907"/>
                  <a:pt x="3044" y="1909"/>
                  <a:pt x="3044" y="1911"/>
                </a:cubicBezTo>
                <a:cubicBezTo>
                  <a:pt x="3044" y="1918"/>
                  <a:pt x="3044" y="1918"/>
                  <a:pt x="3044" y="1918"/>
                </a:cubicBezTo>
                <a:cubicBezTo>
                  <a:pt x="3050" y="1918"/>
                  <a:pt x="3050" y="1918"/>
                  <a:pt x="3050" y="1918"/>
                </a:cubicBezTo>
                <a:cubicBezTo>
                  <a:pt x="3050" y="1735"/>
                  <a:pt x="3050" y="1735"/>
                  <a:pt x="3050" y="1735"/>
                </a:cubicBezTo>
                <a:cubicBezTo>
                  <a:pt x="2937" y="1737"/>
                  <a:pt x="2928" y="1760"/>
                  <a:pt x="2814" y="1742"/>
                </a:cubicBezTo>
                <a:cubicBezTo>
                  <a:pt x="2708" y="1725"/>
                  <a:pt x="2734" y="1632"/>
                  <a:pt x="2712" y="1586"/>
                </a:cubicBezTo>
                <a:cubicBezTo>
                  <a:pt x="2599" y="1576"/>
                  <a:pt x="2599" y="1576"/>
                  <a:pt x="2599" y="1576"/>
                </a:cubicBezTo>
                <a:cubicBezTo>
                  <a:pt x="2432" y="1805"/>
                  <a:pt x="2432" y="1805"/>
                  <a:pt x="2432" y="1805"/>
                </a:cubicBezTo>
                <a:cubicBezTo>
                  <a:pt x="2432" y="1903"/>
                  <a:pt x="2432" y="1903"/>
                  <a:pt x="2432" y="1903"/>
                </a:cubicBezTo>
                <a:cubicBezTo>
                  <a:pt x="2442" y="1903"/>
                  <a:pt x="2442" y="1903"/>
                  <a:pt x="2442" y="1903"/>
                </a:cubicBezTo>
                <a:cubicBezTo>
                  <a:pt x="2442" y="1892"/>
                  <a:pt x="2442" y="1892"/>
                  <a:pt x="2442" y="1892"/>
                </a:cubicBezTo>
                <a:cubicBezTo>
                  <a:pt x="2442" y="1888"/>
                  <a:pt x="2446" y="1885"/>
                  <a:pt x="2450" y="1885"/>
                </a:cubicBezTo>
                <a:cubicBezTo>
                  <a:pt x="2457" y="1885"/>
                  <a:pt x="2457" y="1885"/>
                  <a:pt x="2457" y="1885"/>
                </a:cubicBezTo>
                <a:cubicBezTo>
                  <a:pt x="2461" y="1885"/>
                  <a:pt x="2465" y="1888"/>
                  <a:pt x="2465" y="1892"/>
                </a:cubicBezTo>
                <a:cubicBezTo>
                  <a:pt x="2465" y="1851"/>
                  <a:pt x="2465" y="1851"/>
                  <a:pt x="2465" y="1851"/>
                </a:cubicBezTo>
                <a:cubicBezTo>
                  <a:pt x="2465" y="1839"/>
                  <a:pt x="2475" y="1829"/>
                  <a:pt x="2487" y="1829"/>
                </a:cubicBezTo>
                <a:cubicBezTo>
                  <a:pt x="2509" y="1829"/>
                  <a:pt x="2509" y="1829"/>
                  <a:pt x="2509" y="1829"/>
                </a:cubicBezTo>
                <a:cubicBezTo>
                  <a:pt x="2521" y="1829"/>
                  <a:pt x="2531" y="1839"/>
                  <a:pt x="2531" y="1851"/>
                </a:cubicBezTo>
                <a:cubicBezTo>
                  <a:pt x="2531" y="1976"/>
                  <a:pt x="2531" y="1976"/>
                  <a:pt x="2531" y="1976"/>
                </a:cubicBezTo>
                <a:cubicBezTo>
                  <a:pt x="2531" y="1988"/>
                  <a:pt x="2521" y="1998"/>
                  <a:pt x="2509" y="1998"/>
                </a:cubicBezTo>
                <a:cubicBezTo>
                  <a:pt x="2487" y="1998"/>
                  <a:pt x="2487" y="1998"/>
                  <a:pt x="2487" y="1998"/>
                </a:cubicBezTo>
                <a:cubicBezTo>
                  <a:pt x="2475" y="1998"/>
                  <a:pt x="2465" y="1988"/>
                  <a:pt x="2465" y="1976"/>
                </a:cubicBezTo>
                <a:cubicBezTo>
                  <a:pt x="2465" y="1935"/>
                  <a:pt x="2465" y="1935"/>
                  <a:pt x="2465" y="1935"/>
                </a:cubicBezTo>
                <a:cubicBezTo>
                  <a:pt x="2465" y="1939"/>
                  <a:pt x="2461" y="1942"/>
                  <a:pt x="2457" y="1942"/>
                </a:cubicBezTo>
                <a:cubicBezTo>
                  <a:pt x="2450" y="1942"/>
                  <a:pt x="2450" y="1942"/>
                  <a:pt x="2450" y="1942"/>
                </a:cubicBezTo>
                <a:cubicBezTo>
                  <a:pt x="2446" y="1942"/>
                  <a:pt x="2442" y="1939"/>
                  <a:pt x="2442" y="1935"/>
                </a:cubicBezTo>
                <a:cubicBezTo>
                  <a:pt x="2442" y="1924"/>
                  <a:pt x="2442" y="1924"/>
                  <a:pt x="2442" y="1924"/>
                </a:cubicBezTo>
                <a:cubicBezTo>
                  <a:pt x="2432" y="1924"/>
                  <a:pt x="2432" y="1924"/>
                  <a:pt x="2432" y="1924"/>
                </a:cubicBezTo>
                <a:cubicBezTo>
                  <a:pt x="2432" y="1924"/>
                  <a:pt x="2432" y="1924"/>
                  <a:pt x="2432" y="1924"/>
                </a:cubicBezTo>
                <a:cubicBezTo>
                  <a:pt x="2401" y="1924"/>
                  <a:pt x="2401" y="1924"/>
                  <a:pt x="2401" y="1924"/>
                </a:cubicBezTo>
                <a:cubicBezTo>
                  <a:pt x="2391" y="1924"/>
                  <a:pt x="2391" y="1924"/>
                  <a:pt x="2391" y="1924"/>
                </a:cubicBezTo>
                <a:cubicBezTo>
                  <a:pt x="2391" y="1935"/>
                  <a:pt x="2391" y="1935"/>
                  <a:pt x="2391" y="1935"/>
                </a:cubicBezTo>
                <a:cubicBezTo>
                  <a:pt x="2391" y="1939"/>
                  <a:pt x="2387" y="1942"/>
                  <a:pt x="2383" y="1942"/>
                </a:cubicBezTo>
                <a:cubicBezTo>
                  <a:pt x="2376" y="1942"/>
                  <a:pt x="2376" y="1942"/>
                  <a:pt x="2376" y="1942"/>
                </a:cubicBezTo>
                <a:cubicBezTo>
                  <a:pt x="2372" y="1942"/>
                  <a:pt x="2368" y="1939"/>
                  <a:pt x="2368" y="1935"/>
                </a:cubicBezTo>
                <a:cubicBezTo>
                  <a:pt x="2368" y="1892"/>
                  <a:pt x="2368" y="1892"/>
                  <a:pt x="2368" y="1892"/>
                </a:cubicBezTo>
                <a:cubicBezTo>
                  <a:pt x="2368" y="1888"/>
                  <a:pt x="2372" y="1885"/>
                  <a:pt x="2376" y="1885"/>
                </a:cubicBezTo>
                <a:cubicBezTo>
                  <a:pt x="2383" y="1885"/>
                  <a:pt x="2383" y="1885"/>
                  <a:pt x="2383" y="1885"/>
                </a:cubicBezTo>
                <a:cubicBezTo>
                  <a:pt x="2387" y="1885"/>
                  <a:pt x="2391" y="1888"/>
                  <a:pt x="2391" y="1892"/>
                </a:cubicBezTo>
                <a:cubicBezTo>
                  <a:pt x="2391" y="1903"/>
                  <a:pt x="2391" y="1903"/>
                  <a:pt x="2391" y="1903"/>
                </a:cubicBezTo>
                <a:cubicBezTo>
                  <a:pt x="2401" y="1903"/>
                  <a:pt x="2401" y="1903"/>
                  <a:pt x="2401" y="1903"/>
                </a:cubicBezTo>
                <a:cubicBezTo>
                  <a:pt x="2401" y="1850"/>
                  <a:pt x="2401" y="1850"/>
                  <a:pt x="2401" y="1850"/>
                </a:cubicBezTo>
                <a:cubicBezTo>
                  <a:pt x="2369" y="1772"/>
                  <a:pt x="2369" y="1772"/>
                  <a:pt x="2369" y="1772"/>
                </a:cubicBezTo>
                <a:cubicBezTo>
                  <a:pt x="2369" y="1557"/>
                  <a:pt x="2369" y="1557"/>
                  <a:pt x="2369" y="1557"/>
                </a:cubicBezTo>
                <a:cubicBezTo>
                  <a:pt x="2335" y="1554"/>
                  <a:pt x="2335" y="1554"/>
                  <a:pt x="2335" y="1554"/>
                </a:cubicBezTo>
                <a:cubicBezTo>
                  <a:pt x="2108" y="1534"/>
                  <a:pt x="2108" y="1534"/>
                  <a:pt x="2108" y="1534"/>
                </a:cubicBezTo>
                <a:cubicBezTo>
                  <a:pt x="2105" y="1542"/>
                  <a:pt x="2105" y="1542"/>
                  <a:pt x="2105" y="1542"/>
                </a:cubicBezTo>
                <a:cubicBezTo>
                  <a:pt x="2188" y="1558"/>
                  <a:pt x="2250" y="1631"/>
                  <a:pt x="2250" y="1718"/>
                </a:cubicBezTo>
                <a:cubicBezTo>
                  <a:pt x="2250" y="1739"/>
                  <a:pt x="2247" y="1758"/>
                  <a:pt x="2240" y="1776"/>
                </a:cubicBezTo>
                <a:cubicBezTo>
                  <a:pt x="2233" y="1864"/>
                  <a:pt x="2160" y="1933"/>
                  <a:pt x="2070" y="1933"/>
                </a:cubicBezTo>
                <a:cubicBezTo>
                  <a:pt x="1980" y="1933"/>
                  <a:pt x="1907" y="1864"/>
                  <a:pt x="1900" y="1776"/>
                </a:cubicBezTo>
                <a:cubicBezTo>
                  <a:pt x="1893" y="1758"/>
                  <a:pt x="1890" y="1739"/>
                  <a:pt x="1890" y="1718"/>
                </a:cubicBezTo>
                <a:cubicBezTo>
                  <a:pt x="1890" y="1625"/>
                  <a:pt x="1960" y="1549"/>
                  <a:pt x="2051" y="1539"/>
                </a:cubicBezTo>
                <a:cubicBezTo>
                  <a:pt x="2047" y="1529"/>
                  <a:pt x="2047" y="1529"/>
                  <a:pt x="2047" y="1529"/>
                </a:cubicBezTo>
                <a:cubicBezTo>
                  <a:pt x="1066" y="1445"/>
                  <a:pt x="1066" y="1445"/>
                  <a:pt x="1066" y="1445"/>
                </a:cubicBezTo>
                <a:cubicBezTo>
                  <a:pt x="215" y="1373"/>
                  <a:pt x="215" y="1373"/>
                  <a:pt x="215" y="1373"/>
                </a:cubicBezTo>
                <a:cubicBezTo>
                  <a:pt x="131" y="1366"/>
                  <a:pt x="119" y="1300"/>
                  <a:pt x="231" y="1307"/>
                </a:cubicBezTo>
                <a:cubicBezTo>
                  <a:pt x="1066" y="1359"/>
                  <a:pt x="1066" y="1359"/>
                  <a:pt x="1066" y="1359"/>
                </a:cubicBezTo>
                <a:cubicBezTo>
                  <a:pt x="2335" y="1438"/>
                  <a:pt x="2335" y="1438"/>
                  <a:pt x="2335" y="1438"/>
                </a:cubicBezTo>
                <a:cubicBezTo>
                  <a:pt x="2691" y="1460"/>
                  <a:pt x="2691" y="1460"/>
                  <a:pt x="2691" y="1460"/>
                </a:cubicBezTo>
                <a:cubicBezTo>
                  <a:pt x="2707" y="1439"/>
                  <a:pt x="2721" y="1411"/>
                  <a:pt x="2719" y="1372"/>
                </a:cubicBezTo>
                <a:cubicBezTo>
                  <a:pt x="2718" y="1357"/>
                  <a:pt x="2717" y="1342"/>
                  <a:pt x="2717" y="1327"/>
                </a:cubicBezTo>
                <a:cubicBezTo>
                  <a:pt x="2717" y="1315"/>
                  <a:pt x="2717" y="1303"/>
                  <a:pt x="2718" y="1291"/>
                </a:cubicBezTo>
                <a:cubicBezTo>
                  <a:pt x="2335" y="1251"/>
                  <a:pt x="2335" y="1251"/>
                  <a:pt x="2335" y="1251"/>
                </a:cubicBezTo>
                <a:cubicBezTo>
                  <a:pt x="2110" y="1228"/>
                  <a:pt x="2110" y="1228"/>
                  <a:pt x="2110" y="1228"/>
                </a:cubicBezTo>
                <a:cubicBezTo>
                  <a:pt x="2047" y="1222"/>
                  <a:pt x="2038" y="1171"/>
                  <a:pt x="2123" y="1178"/>
                </a:cubicBezTo>
                <a:cubicBezTo>
                  <a:pt x="2335" y="1197"/>
                  <a:pt x="2335" y="1197"/>
                  <a:pt x="2335" y="1197"/>
                </a:cubicBezTo>
                <a:cubicBezTo>
                  <a:pt x="2728" y="1231"/>
                  <a:pt x="2728" y="1231"/>
                  <a:pt x="2728" y="1231"/>
                </a:cubicBezTo>
                <a:cubicBezTo>
                  <a:pt x="2766" y="1078"/>
                  <a:pt x="2891" y="964"/>
                  <a:pt x="3042" y="955"/>
                </a:cubicBezTo>
                <a:cubicBezTo>
                  <a:pt x="3051" y="183"/>
                  <a:pt x="3051" y="183"/>
                  <a:pt x="3051" y="183"/>
                </a:cubicBezTo>
                <a:cubicBezTo>
                  <a:pt x="3051" y="157"/>
                  <a:pt x="3071" y="155"/>
                  <a:pt x="3071" y="183"/>
                </a:cubicBezTo>
                <a:cubicBezTo>
                  <a:pt x="3080" y="955"/>
                  <a:pt x="3080" y="955"/>
                  <a:pt x="3080" y="955"/>
                </a:cubicBezTo>
                <a:cubicBezTo>
                  <a:pt x="3080" y="955"/>
                  <a:pt x="3080" y="955"/>
                  <a:pt x="3080" y="955"/>
                </a:cubicBezTo>
                <a:cubicBezTo>
                  <a:pt x="3135" y="958"/>
                  <a:pt x="3186" y="975"/>
                  <a:pt x="3230" y="1002"/>
                </a:cubicBezTo>
                <a:cubicBezTo>
                  <a:pt x="3236" y="1006"/>
                  <a:pt x="3242" y="1010"/>
                  <a:pt x="3248" y="1014"/>
                </a:cubicBezTo>
                <a:cubicBezTo>
                  <a:pt x="3277" y="1034"/>
                  <a:pt x="3302" y="1059"/>
                  <a:pt x="3324" y="1087"/>
                </a:cubicBezTo>
                <a:cubicBezTo>
                  <a:pt x="3356" y="1128"/>
                  <a:pt x="3381" y="1177"/>
                  <a:pt x="3394" y="1231"/>
                </a:cubicBezTo>
                <a:cubicBezTo>
                  <a:pt x="3615" y="1212"/>
                  <a:pt x="3615" y="1212"/>
                  <a:pt x="3615" y="1212"/>
                </a:cubicBezTo>
                <a:cubicBezTo>
                  <a:pt x="3787" y="1197"/>
                  <a:pt x="3787" y="1197"/>
                  <a:pt x="3787" y="1197"/>
                </a:cubicBezTo>
                <a:cubicBezTo>
                  <a:pt x="4000" y="1178"/>
                  <a:pt x="4000" y="1178"/>
                  <a:pt x="4000" y="1178"/>
                </a:cubicBezTo>
                <a:cubicBezTo>
                  <a:pt x="4084" y="1171"/>
                  <a:pt x="4075" y="1222"/>
                  <a:pt x="4012" y="1228"/>
                </a:cubicBezTo>
                <a:cubicBezTo>
                  <a:pt x="3787" y="1251"/>
                  <a:pt x="3787" y="1251"/>
                  <a:pt x="3787" y="1251"/>
                </a:cubicBezTo>
                <a:cubicBezTo>
                  <a:pt x="3615" y="1269"/>
                  <a:pt x="3615" y="1269"/>
                  <a:pt x="3615" y="1269"/>
                </a:cubicBezTo>
                <a:cubicBezTo>
                  <a:pt x="3404" y="1291"/>
                  <a:pt x="3404" y="1291"/>
                  <a:pt x="3404" y="1291"/>
                </a:cubicBezTo>
                <a:cubicBezTo>
                  <a:pt x="3405" y="1303"/>
                  <a:pt x="3405" y="1315"/>
                  <a:pt x="3405" y="1327"/>
                </a:cubicBezTo>
                <a:cubicBezTo>
                  <a:pt x="3405" y="1343"/>
                  <a:pt x="3404" y="1359"/>
                  <a:pt x="3403" y="1374"/>
                </a:cubicBezTo>
                <a:cubicBezTo>
                  <a:pt x="3402" y="1412"/>
                  <a:pt x="3416" y="1439"/>
                  <a:pt x="3431" y="1460"/>
                </a:cubicBezTo>
                <a:cubicBezTo>
                  <a:pt x="3615" y="1449"/>
                  <a:pt x="3615" y="1449"/>
                  <a:pt x="3615" y="1449"/>
                </a:cubicBezTo>
                <a:cubicBezTo>
                  <a:pt x="3787" y="1438"/>
                  <a:pt x="3787" y="1438"/>
                  <a:pt x="3787" y="1438"/>
                </a:cubicBezTo>
                <a:cubicBezTo>
                  <a:pt x="5891" y="1307"/>
                  <a:pt x="5891" y="1307"/>
                  <a:pt x="5891" y="1307"/>
                </a:cubicBezTo>
                <a:cubicBezTo>
                  <a:pt x="6003" y="1300"/>
                  <a:pt x="5991" y="1366"/>
                  <a:pt x="5908" y="1373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006820" y="1443620"/>
            <a:ext cx="51930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Tx/>
              <a:buFontTx/>
              <a:buNone/>
              <a:tabLst/>
              <a:defRPr/>
            </a:pPr>
            <a:r>
              <a:rPr kumimoji="0" lang="ka-G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PG Mrgvlovani" panose="020B0603030804020204" pitchFamily="34" charset="0"/>
                <a:ea typeface="+mn-ea"/>
                <a:cs typeface="Times New Roman" panose="02020603050405020304" pitchFamily="18" charset="0"/>
              </a:rPr>
              <a:t>საქართველოს აეროპორტების ადმინისტრაცია უზრუნველყოფს საბარგო სერვისის მქონე ავიაკომპანიების შემოყვანას ქუთაისის საერთაშორისო აეროპორტში;</a:t>
            </a:r>
          </a:p>
        </p:txBody>
      </p:sp>
      <p:sp>
        <p:nvSpPr>
          <p:cNvPr id="41" name="Rectangle 40"/>
          <p:cNvSpPr/>
          <p:nvPr/>
        </p:nvSpPr>
        <p:spPr>
          <a:xfrm>
            <a:off x="-72778" y="1333205"/>
            <a:ext cx="50165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>
                  <a:lumMod val="75000"/>
                </a:srgbClr>
              </a:buClr>
              <a:buSzTx/>
              <a:buFontTx/>
              <a:buNone/>
              <a:tabLst/>
              <a:defRPr/>
            </a:pPr>
            <a:r>
              <a:rPr kumimoji="0" lang="ka-G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PG Mrgvlovani" panose="020B0603030804020204" pitchFamily="34" charset="0"/>
                <a:ea typeface="+mn-ea"/>
                <a:cs typeface="Times New Roman" panose="02020603050405020304" pitchFamily="18" charset="0"/>
              </a:rPr>
              <a:t>კლასტერის შექმნის შემდგომ განხორციელდება ინტერესთა გამოხატვა ქუთაისის აეროპორტში სატვირთო ტერმინალის მოწყობის შესახებ;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2275758" y="2535967"/>
            <a:ext cx="0" cy="2015925"/>
          </a:xfrm>
          <a:prstGeom prst="straightConnector1">
            <a:avLst/>
          </a:prstGeom>
          <a:ln w="19050">
            <a:solidFill>
              <a:srgbClr val="2980B9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cxnSpLocks/>
          </p:cNvCxnSpPr>
          <p:nvPr/>
        </p:nvCxnSpPr>
        <p:spPr>
          <a:xfrm flipV="1">
            <a:off x="9711206" y="2465314"/>
            <a:ext cx="0" cy="2086579"/>
          </a:xfrm>
          <a:prstGeom prst="straightConnector1">
            <a:avLst/>
          </a:prstGeom>
          <a:ln w="19050">
            <a:solidFill>
              <a:srgbClr val="C0392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37068" y="118842"/>
            <a:ext cx="11436751" cy="548640"/>
          </a:xfrm>
          <a:prstGeom prst="rect">
            <a:avLst/>
          </a:prstGeom>
          <a:solidFill>
            <a:srgbClr val="7DB23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8180" y="162329"/>
            <a:ext cx="9638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a-G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PG Mrgvlovani Caps 2010" panose="02000503000000020004" pitchFamily="2" charset="0"/>
                <a:ea typeface="+mn-ea"/>
                <a:cs typeface="+mn-cs"/>
              </a:rPr>
              <a:t>მოდელის აღწერა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PG Mrgvlovani Caps 2010" panose="02000503000000020004" pitchFamily="2" charset="0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09321" y="118842"/>
            <a:ext cx="127747" cy="548640"/>
          </a:xfrm>
          <a:prstGeom prst="rect">
            <a:avLst/>
          </a:prstGeom>
          <a:solidFill>
            <a:srgbClr val="3D9FA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B9D8887-06F6-40B9-90E8-D10867D9850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304" y="6052085"/>
            <a:ext cx="767619" cy="7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04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62269" y="357107"/>
            <a:ext cx="10995209" cy="548640"/>
          </a:xfrm>
          <a:prstGeom prst="rect">
            <a:avLst/>
          </a:prstGeom>
          <a:solidFill>
            <a:srgbClr val="7DB23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43383" y="400594"/>
            <a:ext cx="9515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2400" dirty="0">
                <a:latin typeface="BPG Mrgvlovani Caps 2010" panose="02000503000000020004" pitchFamily="2" charset="0"/>
              </a:rPr>
              <a:t>სასათბურე კლასტერის ჯამური ბიუჯეტი</a:t>
            </a:r>
            <a:endParaRPr lang="en-US" sz="2400" dirty="0">
              <a:latin typeface="BPG Mrgvlovani Caps 2010" panose="02000503000000020004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4522" y="357107"/>
            <a:ext cx="127747" cy="548640"/>
          </a:xfrm>
          <a:prstGeom prst="rect">
            <a:avLst/>
          </a:prstGeom>
          <a:solidFill>
            <a:srgbClr val="3D9FA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268941" y="6024282"/>
            <a:ext cx="11672047" cy="0"/>
          </a:xfrm>
          <a:prstGeom prst="line">
            <a:avLst/>
          </a:prstGeom>
          <a:ln>
            <a:solidFill>
              <a:srgbClr val="5B44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06174" y="6264763"/>
            <a:ext cx="312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BPG Mrgvlovani Caps 2010" panose="02000503000000020004" pitchFamily="2" charset="0"/>
              </a:rPr>
              <a:t>www.</a:t>
            </a:r>
            <a:r>
              <a:rPr lang="en-US" sz="1600" dirty="0">
                <a:latin typeface="BPG Mrgvlovani Caps 2010" panose="02000503000000020004" pitchFamily="2" charset="0"/>
              </a:rPr>
              <a:t>apma.ge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226" y="6019228"/>
            <a:ext cx="1659244" cy="8296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666325" y="6019228"/>
            <a:ext cx="2051142" cy="758939"/>
            <a:chOff x="5666325" y="6019228"/>
            <a:chExt cx="2051142" cy="75893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325" y="6019228"/>
              <a:ext cx="683409" cy="758939"/>
            </a:xfrm>
            <a:prstGeom prst="rect">
              <a:avLst/>
            </a:prstGeom>
          </p:spPr>
        </p:pic>
        <p:pic>
          <p:nvPicPr>
            <p:cNvPr id="26" name="Picture 4" descr="http://www.clker.com/cliparts/0/f/c/2/1195445181899094722molumen_phone_icon.svg.med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0384" y="6320064"/>
              <a:ext cx="271109" cy="271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952575" y="6283813"/>
              <a:ext cx="764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a-GE" sz="1600" dirty="0">
                  <a:latin typeface="BPG Mrgvlovani Caps 2010" panose="02000503000000020004" pitchFamily="2" charset="0"/>
                </a:rPr>
                <a:t>1501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534522" y="861349"/>
            <a:ext cx="11180948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ka-GE" dirty="0">
                <a:latin typeface="BPG Mrgvlovani Caps 2010" panose="02000503000000020004" pitchFamily="2" charset="0"/>
              </a:rPr>
              <a:t>დაშვებები</a:t>
            </a:r>
          </a:p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საერთო ფართობის საშუალოდ 40 % (20 ჰა) სათბურები მოეწყობა ჰიდროპონიკის სისტემით;</a:t>
            </a:r>
          </a:p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ka-GE" sz="12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დარჩენილ 60 % (30 ჰა) მოეწყობა ჰიდროპონიკის გარეშე გრუნტზე;</a:t>
            </a:r>
          </a:p>
          <a:p>
            <a:pPr marL="285750" indent="-28575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ka-GE" sz="12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1 კვ.მ ჰიდროპონიკის სისტემის სათბურის მოწყობისთვის საჭირო ინვესტიციის მოცულობა შეადგენს არაუმეტეს 100 აშშ დოლარს;</a:t>
            </a:r>
          </a:p>
          <a:p>
            <a:pPr marL="285750" indent="-285750" algn="just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ka-GE" sz="12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1 კვ.მ სათბურის მოწყობა ჰიდროპონიკის გარეშე შეადგენს არაუმეტეს  55 აშშ დოლარს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170425"/>
              </p:ext>
            </p:extLst>
          </p:nvPr>
        </p:nvGraphicFramePr>
        <p:xfrm>
          <a:off x="598395" y="2989796"/>
          <a:ext cx="4978132" cy="1986583"/>
        </p:xfrm>
        <a:graphic>
          <a:graphicData uri="http://schemas.openxmlformats.org/drawingml/2006/table">
            <a:tbl>
              <a:tblPr/>
              <a:tblGrid>
                <a:gridCol w="3637012">
                  <a:extLst>
                    <a:ext uri="{9D8B030D-6E8A-4147-A177-3AD203B41FA5}">
                      <a16:colId xmlns:a16="http://schemas.microsoft.com/office/drawing/2014/main" val="2822312572"/>
                    </a:ext>
                  </a:extLst>
                </a:gridCol>
                <a:gridCol w="1341120">
                  <a:extLst>
                    <a:ext uri="{9D8B030D-6E8A-4147-A177-3AD203B41FA5}">
                      <a16:colId xmlns:a16="http://schemas.microsoft.com/office/drawing/2014/main" val="1893771421"/>
                    </a:ext>
                  </a:extLst>
                </a:gridCol>
              </a:tblGrid>
              <a:tr h="330582">
                <a:tc>
                  <a:txBody>
                    <a:bodyPr/>
                    <a:lstStyle/>
                    <a:p>
                      <a:pPr marL="0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ka-GE" sz="1200" kern="1200" baseline="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მიზნობრივი ბაზრის კვლევა </a:t>
                      </a: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ka-GE" sz="1200" kern="1200" dirty="0">
                        <a:solidFill>
                          <a:schemeClr val="tx1"/>
                        </a:solidFill>
                        <a:latin typeface="BPG Mrgvlovani" panose="020B0603030804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582">
                <a:tc>
                  <a:txBody>
                    <a:bodyPr/>
                    <a:lstStyle/>
                    <a:p>
                      <a:pPr marL="0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საპროექტო სამუშაოები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0.5 მლნ</a:t>
                      </a:r>
                      <a:r>
                        <a:rPr lang="ka-GE" sz="1200" kern="1200" baseline="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USD</a:t>
                      </a:r>
                      <a:endParaRPr lang="ka-GE" sz="1200" kern="1200" dirty="0">
                        <a:solidFill>
                          <a:schemeClr val="tx1"/>
                        </a:solidFill>
                        <a:latin typeface="BPG Mrgvlovani" panose="020B0603030804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582">
                <a:tc>
                  <a:txBody>
                    <a:bodyPr/>
                    <a:lstStyle/>
                    <a:p>
                      <a:pPr marL="0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ინვესტიცია სათბურების მოსაწყობად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36.5 მლნ</a:t>
                      </a:r>
                      <a:r>
                        <a:rPr lang="ka-GE" sz="1200" kern="1200" baseline="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USD</a:t>
                      </a:r>
                      <a:endParaRPr lang="ka-GE" sz="1200" kern="1200" dirty="0">
                        <a:solidFill>
                          <a:schemeClr val="tx1"/>
                        </a:solidFill>
                        <a:latin typeface="BPG Mrgvlovani" panose="020B0603030804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1865532"/>
                  </a:ext>
                </a:extLst>
              </a:tr>
              <a:tr h="330582">
                <a:tc>
                  <a:txBody>
                    <a:bodyPr/>
                    <a:lstStyle/>
                    <a:p>
                      <a:pPr marL="0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ინფრასტრუქტურის მოწყობა*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მლნ</a:t>
                      </a:r>
                      <a:r>
                        <a:rPr lang="ka-GE" sz="1200" kern="1200" baseline="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USD</a:t>
                      </a:r>
                      <a:endParaRPr lang="ka-GE" sz="1200" kern="1200" dirty="0">
                        <a:solidFill>
                          <a:schemeClr val="tx1"/>
                        </a:solidFill>
                        <a:latin typeface="BPG Mrgvlovani" panose="020B0603030804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722600"/>
                  </a:ext>
                </a:extLst>
              </a:tr>
              <a:tr h="333673">
                <a:tc>
                  <a:txBody>
                    <a:bodyPr/>
                    <a:lstStyle/>
                    <a:p>
                      <a:pPr marL="0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გადამამუშავებელი საწარმოს მოწყობა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მლნ</a:t>
                      </a:r>
                      <a:r>
                        <a:rPr lang="ka-GE" sz="1200" kern="1200" baseline="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USD</a:t>
                      </a:r>
                      <a:endParaRPr lang="ka-GE" sz="1200" kern="1200" dirty="0">
                        <a:solidFill>
                          <a:schemeClr val="tx1"/>
                        </a:solidFill>
                        <a:latin typeface="BPG Mrgvlovani" panose="020B0603030804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0579055"/>
                  </a:ext>
                </a:extLst>
              </a:tr>
              <a:tr h="330582">
                <a:tc>
                  <a:txBody>
                    <a:bodyPr/>
                    <a:lstStyle/>
                    <a:p>
                      <a:pPr algn="ctr" fontAlgn="b"/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ინვესტიციის ჯამური მოცულობა**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მლნ</a:t>
                      </a:r>
                      <a:r>
                        <a:rPr lang="ka-GE" sz="1200" kern="1200" baseline="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USD</a:t>
                      </a:r>
                      <a:endParaRPr lang="ka-GE" sz="1200" kern="1200" dirty="0">
                        <a:solidFill>
                          <a:schemeClr val="tx1"/>
                        </a:solidFill>
                        <a:latin typeface="BPG Mrgvlovani" panose="020B0603030804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1694853"/>
                  </a:ext>
                </a:extLst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522983" y="5029905"/>
            <a:ext cx="1120402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en-US" sz="1000" dirty="0">
                <a:latin typeface="BPG Mrgvlovani Caps 2010" panose="02000503000000020004" pitchFamily="2" charset="0"/>
              </a:rPr>
              <a:t>* </a:t>
            </a:r>
            <a:r>
              <a:rPr lang="ka-GE" sz="10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ინფრასტრუქტურის მოწყობის </a:t>
            </a:r>
            <a:r>
              <a:rPr lang="ka-GE" sz="1000">
                <a:latin typeface="BPG Mrgvlovani" panose="020B0603030804020204" pitchFamily="34" charset="0"/>
                <a:cs typeface="Times New Roman" panose="02020603050405020304" pitchFamily="18" charset="0"/>
              </a:rPr>
              <a:t>ხარჯი დეტალიზაცია მიმდინარეობს</a:t>
            </a:r>
            <a:endParaRPr lang="ka-GE" sz="10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55629" y="3451087"/>
            <a:ext cx="56020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Tx/>
              <a:buChar char="-"/>
            </a:pP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ბიუჯეტი პირობითია  და მიმდინაროებს დეტალიზაცია</a:t>
            </a:r>
          </a:p>
          <a:p>
            <a:pPr marL="171450" indent="-171450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Tx/>
              <a:buChar char="-"/>
            </a:pP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მიზნობრივი ბაზრის კვლევა </a:t>
            </a:r>
            <a:r>
              <a:rPr lang="en-US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 </a:t>
            </a: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- </a:t>
            </a:r>
            <a:r>
              <a:rPr lang="en-US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EBRD – </a:t>
            </a: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ის ხელშეწყობით ხორციელდება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93987" y="5360457"/>
            <a:ext cx="1120402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en-US" sz="1000" dirty="0">
                <a:latin typeface="BPG Mrgvlovani Caps 2010" panose="02000503000000020004" pitchFamily="2" charset="0"/>
              </a:rPr>
              <a:t>*</a:t>
            </a:r>
            <a:r>
              <a:rPr lang="ka-GE" sz="1000" dirty="0">
                <a:latin typeface="BPG Mrgvlovani Caps 2010" panose="02000503000000020004" pitchFamily="2" charset="0"/>
              </a:rPr>
              <a:t>*</a:t>
            </a:r>
            <a:r>
              <a:rPr lang="en-US" sz="1000" dirty="0">
                <a:latin typeface="BPG Mrgvlovani Caps 2010" panose="02000503000000020004" pitchFamily="2" charset="0"/>
              </a:rPr>
              <a:t> </a:t>
            </a:r>
            <a:r>
              <a:rPr lang="ka-GE" sz="10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ჯამურ ხარჯებში არ არის გათვალისიწნებული სტანდარტების დანერგვისა და სერტიფიცირების ხარჯები;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F56AC5E-14E3-4E97-A713-8DCCE8F9D2A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304" y="6052085"/>
            <a:ext cx="767619" cy="7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62269" y="357107"/>
            <a:ext cx="11053201" cy="548640"/>
          </a:xfrm>
          <a:prstGeom prst="rect">
            <a:avLst/>
          </a:prstGeom>
          <a:solidFill>
            <a:srgbClr val="7DB23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43382" y="400594"/>
            <a:ext cx="1097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>
                <a:latin typeface="BPG Mrgvlovani Caps 2010" panose="02000503000000020004" pitchFamily="2" charset="0"/>
              </a:rPr>
              <a:t>სასათბურე კლასტერის ჯამური ბიუჯეტი - მასტიმულერებელი ინსტრუმენტები</a:t>
            </a:r>
            <a:endParaRPr lang="en-US" dirty="0">
              <a:latin typeface="BPG Mrgvlovani Caps 2010" panose="02000503000000020004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4522" y="357107"/>
            <a:ext cx="127747" cy="548640"/>
          </a:xfrm>
          <a:prstGeom prst="rect">
            <a:avLst/>
          </a:prstGeom>
          <a:solidFill>
            <a:srgbClr val="3D9FA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268941" y="6024282"/>
            <a:ext cx="11672047" cy="0"/>
          </a:xfrm>
          <a:prstGeom prst="line">
            <a:avLst/>
          </a:prstGeom>
          <a:ln>
            <a:solidFill>
              <a:srgbClr val="5B44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06174" y="6264763"/>
            <a:ext cx="312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BPG Mrgvlovani Caps 2010" panose="02000503000000020004" pitchFamily="2" charset="0"/>
              </a:rPr>
              <a:t>www.</a:t>
            </a:r>
            <a:r>
              <a:rPr lang="en-US" sz="1600" dirty="0">
                <a:latin typeface="BPG Mrgvlovani Caps 2010" panose="02000503000000020004" pitchFamily="2" charset="0"/>
              </a:rPr>
              <a:t>apma.ge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226" y="6019228"/>
            <a:ext cx="1659244" cy="8296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666325" y="6019228"/>
            <a:ext cx="2051142" cy="758939"/>
            <a:chOff x="5666325" y="6019228"/>
            <a:chExt cx="2051142" cy="75893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325" y="6019228"/>
              <a:ext cx="683409" cy="758939"/>
            </a:xfrm>
            <a:prstGeom prst="rect">
              <a:avLst/>
            </a:prstGeom>
          </p:spPr>
        </p:pic>
        <p:pic>
          <p:nvPicPr>
            <p:cNvPr id="26" name="Picture 4" descr="http://www.clker.com/cliparts/0/f/c/2/1195445181899094722molumen_phone_icon.svg.med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0384" y="6320064"/>
              <a:ext cx="271109" cy="271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952575" y="6283813"/>
              <a:ext cx="764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a-GE" sz="1600" dirty="0">
                  <a:latin typeface="BPG Mrgvlovani Caps 2010" panose="02000503000000020004" pitchFamily="2" charset="0"/>
                </a:rPr>
                <a:t>1501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402559" y="971374"/>
            <a:ext cx="113129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შეღავათიანი აგროკრედიტი - საპროცენტო ხარჯის სუბსიდირება წლიური 11 % - ის მოცულობით სესხის მაქსიმალური მოცულობა - 1,5 მლნ ლარი;</a:t>
            </a:r>
          </a:p>
          <a:p>
            <a:pPr marL="285750" indent="-285750" algn="just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აწარმოე საქართველოში - საპროცენტო ხარჯის სუბსიდირება წლიური 10 % - ის მოცულობით სესხის მაქსიმალური მოცულობა - 5 მლნ ლარი;</a:t>
            </a:r>
          </a:p>
          <a:p>
            <a:pPr marL="285750" indent="-285750" algn="just">
              <a:lnSpc>
                <a:spcPct val="150000"/>
              </a:lnSpc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საგრანტო დაფინანსების სპეციალიზებული მოდელები მცირე ზომის სათბურების შემთხვევაში - ღირებულების 40% (</a:t>
            </a:r>
            <a:r>
              <a:rPr lang="en-US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AMMAR </a:t>
            </a: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პროექტი);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48509" y="4386420"/>
            <a:ext cx="1131291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rgbClr val="C0392B"/>
              </a:buClr>
            </a:pPr>
            <a:r>
              <a:rPr lang="ka-GE" sz="10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დაშვებები</a:t>
            </a:r>
          </a:p>
          <a:p>
            <a:pPr marL="285750" indent="-285750" algn="just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0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საერთო ღირებულების 50 % დაფინანსდება ბანკების მიერ სხვადასხვა პროგრამების ფარგლებში გაცემული სესხებით:</a:t>
            </a:r>
          </a:p>
          <a:p>
            <a:pPr marL="742950" lvl="1" indent="-285750" algn="just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ka-GE" sz="10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სესხის საპროცენტო ხარჯის სუბსიდირების პერიოდი - 5 წელი; </a:t>
            </a:r>
          </a:p>
          <a:p>
            <a:pPr marL="742950" lvl="1" indent="-285750" algn="just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ka-GE" sz="10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სახელმწიფოს მიერ დასასუბსიდირებელი საპროცენტო განაკვეთი - 11 %);</a:t>
            </a:r>
          </a:p>
          <a:p>
            <a:pPr marL="285750" indent="-285750" algn="just">
              <a:lnSpc>
                <a:spcPct val="150000"/>
              </a:lnSpc>
              <a:buClr>
                <a:srgbClr val="C0392B"/>
              </a:buClr>
              <a:buFont typeface="Wingdings" panose="05000000000000000000" pitchFamily="2" charset="2"/>
              <a:buChar char="q"/>
            </a:pPr>
            <a:r>
              <a:rPr lang="ka-GE" sz="10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სათბურების 50 % იქნება მცირე ზომის (საშუალოდ 2 000 კვ.მ.) და ინვესტორების 50 % ისარგებლებს საგრანტო პროგრამით.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485881"/>
              </p:ext>
            </p:extLst>
          </p:nvPr>
        </p:nvGraphicFramePr>
        <p:xfrm>
          <a:off x="942523" y="3114230"/>
          <a:ext cx="7504791" cy="1042580"/>
        </p:xfrm>
        <a:graphic>
          <a:graphicData uri="http://schemas.openxmlformats.org/drawingml/2006/table">
            <a:tbl>
              <a:tblPr/>
              <a:tblGrid>
                <a:gridCol w="5330505">
                  <a:extLst>
                    <a:ext uri="{9D8B030D-6E8A-4147-A177-3AD203B41FA5}">
                      <a16:colId xmlns:a16="http://schemas.microsoft.com/office/drawing/2014/main" val="895796803"/>
                    </a:ext>
                  </a:extLst>
                </a:gridCol>
                <a:gridCol w="2174286">
                  <a:extLst>
                    <a:ext uri="{9D8B030D-6E8A-4147-A177-3AD203B41FA5}">
                      <a16:colId xmlns:a16="http://schemas.microsoft.com/office/drawing/2014/main" val="2414556688"/>
                    </a:ext>
                  </a:extLst>
                </a:gridCol>
              </a:tblGrid>
              <a:tr h="260645">
                <a:tc>
                  <a:txBody>
                    <a:bodyPr/>
                    <a:lstStyle/>
                    <a:p>
                      <a:pPr algn="ctr" fontAlgn="b"/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გასაცემი გრანტების მოცულობა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3.4 მლნ</a:t>
                      </a:r>
                      <a:r>
                        <a:rPr lang="ka-GE" sz="1200" kern="1200" baseline="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USD</a:t>
                      </a:r>
                      <a:endParaRPr lang="ka-GE" sz="1200" kern="1200" dirty="0">
                        <a:solidFill>
                          <a:schemeClr val="tx1"/>
                        </a:solidFill>
                        <a:latin typeface="BPG Mrgvlovani" panose="020B0603030804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722070"/>
                  </a:ext>
                </a:extLst>
              </a:tr>
              <a:tr h="260645">
                <a:tc>
                  <a:txBody>
                    <a:bodyPr/>
                    <a:lstStyle/>
                    <a:p>
                      <a:pPr algn="ctr" fontAlgn="b"/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გადასახდელი პროცენტი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3.5 მლნ</a:t>
                      </a:r>
                      <a:r>
                        <a:rPr lang="ka-GE" sz="1200" kern="1200" baseline="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USD</a:t>
                      </a:r>
                      <a:endParaRPr lang="ka-GE" sz="1200" kern="1200" dirty="0">
                        <a:solidFill>
                          <a:schemeClr val="tx1"/>
                        </a:solidFill>
                        <a:latin typeface="BPG Mrgvlovani" panose="020B0603030804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2668763"/>
                  </a:ext>
                </a:extLst>
              </a:tr>
              <a:tr h="260645">
                <a:tc>
                  <a:txBody>
                    <a:bodyPr/>
                    <a:lstStyle/>
                    <a:p>
                      <a:pPr algn="ctr" fontAlgn="b"/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ინფრასტრუქტურის მოწყობა და საპროექტო სამუშაოები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2 მლნ</a:t>
                      </a:r>
                      <a:r>
                        <a:rPr lang="ka-GE" sz="1200" kern="1200" baseline="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USD</a:t>
                      </a:r>
                      <a:endParaRPr lang="ka-GE" sz="1200" kern="1200" dirty="0">
                        <a:solidFill>
                          <a:schemeClr val="tx1"/>
                        </a:solidFill>
                        <a:latin typeface="BPG Mrgvlovani" panose="020B0603030804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786648"/>
                  </a:ext>
                </a:extLst>
              </a:tr>
              <a:tr h="260645">
                <a:tc>
                  <a:txBody>
                    <a:bodyPr/>
                    <a:lstStyle/>
                    <a:p>
                      <a:pPr algn="ctr" fontAlgn="b"/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სულ ჯამში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8.4 მლნ</a:t>
                      </a:r>
                      <a:r>
                        <a:rPr lang="ka-GE" sz="1200" kern="1200" baseline="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BPG Mrgvlovani" panose="020B0603030804020204" pitchFamily="34" charset="0"/>
                          <a:ea typeface="+mn-ea"/>
                          <a:cs typeface="Times New Roman" panose="02020603050405020304" pitchFamily="18" charset="0"/>
                        </a:rPr>
                        <a:t>USD</a:t>
                      </a:r>
                      <a:endParaRPr lang="ka-GE" sz="1200" kern="1200" dirty="0">
                        <a:solidFill>
                          <a:schemeClr val="tx1"/>
                        </a:solidFill>
                        <a:latin typeface="BPG Mrgvlovani" panose="020B0603030804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9742243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F6601240-65D1-4677-B155-035DE77CBE3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304" y="6052085"/>
            <a:ext cx="767619" cy="7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8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62268" y="357107"/>
            <a:ext cx="11053201" cy="548640"/>
          </a:xfrm>
          <a:prstGeom prst="rect">
            <a:avLst/>
          </a:prstGeom>
          <a:solidFill>
            <a:srgbClr val="7DB23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43383" y="400594"/>
            <a:ext cx="4273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2400" dirty="0">
                <a:latin typeface="BPG Mrgvlovani Caps 2010" panose="02000503000000020004" pitchFamily="2" charset="0"/>
              </a:rPr>
              <a:t>შედეგები</a:t>
            </a:r>
            <a:endParaRPr lang="en-US" sz="2400" dirty="0">
              <a:latin typeface="BPG Mrgvlovani Caps 2010" panose="02000503000000020004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4522" y="357107"/>
            <a:ext cx="127747" cy="548640"/>
          </a:xfrm>
          <a:prstGeom prst="rect">
            <a:avLst/>
          </a:prstGeom>
          <a:solidFill>
            <a:srgbClr val="3D9FA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268941" y="6024282"/>
            <a:ext cx="11672047" cy="0"/>
          </a:xfrm>
          <a:prstGeom prst="line">
            <a:avLst/>
          </a:prstGeom>
          <a:ln>
            <a:solidFill>
              <a:srgbClr val="5B44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06174" y="6264763"/>
            <a:ext cx="312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BPG Mrgvlovani Caps 2010" panose="02000503000000020004" pitchFamily="2" charset="0"/>
              </a:rPr>
              <a:t>www.</a:t>
            </a:r>
            <a:r>
              <a:rPr lang="en-US" sz="1600" dirty="0">
                <a:latin typeface="BPG Mrgvlovani Caps 2010" panose="02000503000000020004" pitchFamily="2" charset="0"/>
              </a:rPr>
              <a:t>apma.ge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226" y="6019228"/>
            <a:ext cx="1659244" cy="8296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666325" y="6019228"/>
            <a:ext cx="2051142" cy="758939"/>
            <a:chOff x="5666325" y="6019228"/>
            <a:chExt cx="2051142" cy="75893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325" y="6019228"/>
              <a:ext cx="683409" cy="758939"/>
            </a:xfrm>
            <a:prstGeom prst="rect">
              <a:avLst/>
            </a:prstGeom>
          </p:spPr>
        </p:pic>
        <p:pic>
          <p:nvPicPr>
            <p:cNvPr id="26" name="Picture 4" descr="http://www.clker.com/cliparts/0/f/c/2/1195445181899094722molumen_phone_icon.svg.med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0384" y="6320064"/>
              <a:ext cx="271109" cy="271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952575" y="6283813"/>
              <a:ext cx="764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a-GE" sz="1600" dirty="0">
                  <a:latin typeface="BPG Mrgvlovani Caps 2010" panose="02000503000000020004" pitchFamily="2" charset="0"/>
                </a:rPr>
                <a:t>1501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3804A9A8-BB29-44C1-A686-EF29B1899D09}"/>
              </a:ext>
            </a:extLst>
          </p:cNvPr>
          <p:cNvSpPr/>
          <p:nvPr/>
        </p:nvSpPr>
        <p:spPr>
          <a:xfrm>
            <a:off x="466304" y="1305657"/>
            <a:ext cx="112184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ქვეყანაში შეიქმნება საეთაშორისო სტანდარტის მქონე სასათბურე მეურნეობის </a:t>
            </a:r>
            <a:r>
              <a:rPr lang="ka-GE" sz="1400" dirty="0" err="1">
                <a:latin typeface="BPG Mrgvlovani" panose="020B0603030804020204" pitchFamily="34" charset="0"/>
                <a:cs typeface="Times New Roman" panose="02020603050405020304" pitchFamily="18" charset="0"/>
              </a:rPr>
              <a:t>კლასტერული</a:t>
            </a: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 მოდელი;</a:t>
            </a:r>
          </a:p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ka-GE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2 – 3 წლის განმავლობაში წარმოება ჯამურად რეგიონში გაორმაგდება შესაბამისად გაორმაგდება ყოველწლიური საექსპორტო შემოსავალი;</a:t>
            </a:r>
          </a:p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ka-GE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იმერეთის რეგიონი ჩამოყალიბდება როგორც ბოსტნეულის წარმოების ლოგისტიკური ცენტრი;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ka-GE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კოპიტნარის აეროპორტში შეიქმნება სატვირთო გადაზიდვების ტერმინალი, რომელიც დამატებით შესაძლებლობას გაუჩენს სხვა საექსპორტო პროდუქციასაც;</a:t>
            </a:r>
          </a:p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ka-GE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ka-GE" sz="1400" dirty="0">
                <a:solidFill>
                  <a:prstClr val="black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იმერეთის აგრო ზონის მოწყობასთან ერთად მოხდება წყალტუბოს რაიონის სოფელი მაღლაკში ინფრასტრუქტურის განვითარება;</a:t>
            </a:r>
          </a:p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ka-GE" sz="1400" dirty="0">
              <a:solidFill>
                <a:prstClr val="black"/>
              </a:solidFill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41B176"/>
              </a:buClr>
              <a:buFont typeface="Wingdings" panose="05000000000000000000" pitchFamily="2" charset="2"/>
              <a:buChar char="q"/>
            </a:pPr>
            <a:r>
              <a:rPr lang="ka-GE" sz="1400" dirty="0">
                <a:solidFill>
                  <a:prstClr val="black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მოწყობილი ინფრასტრუქტურა იქნება რეგიონში ახალი დამატებითი მცირე და საშუალო ბიზნესის შექმნის წინაპირობა;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ka-GE" sz="1400" dirty="0">
              <a:solidFill>
                <a:prstClr val="black"/>
              </a:solidFill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C0392B"/>
              </a:buClr>
              <a:buFont typeface="Wingdings" panose="05000000000000000000" pitchFamily="2" charset="2"/>
              <a:buChar char="q"/>
            </a:pPr>
            <a:r>
              <a:rPr lang="ka-GE" sz="1400" dirty="0">
                <a:solidFill>
                  <a:prstClr val="black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აგრო ზონის სრული დატვირთვით ამუშავების შემდეგ დასაქმებულთა რაოდენობა იმერეთის აგრო ზონაში იქნება მინიმუმ 500 ადამიანი;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6D257C0-1866-4CF9-A3F2-767EDE26139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304" y="6052085"/>
            <a:ext cx="767619" cy="7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33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9668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91436" y="4079530"/>
            <a:ext cx="98091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a-G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PG Mrgvlovani" panose="020B0603030804020204" pitchFamily="34" charset="0"/>
              </a:rPr>
              <a:t>დამატებითი ინფორმაციისათვის დაგვიკავშირდით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PG Mrgvlovani" panose="020B0603030804020204" pitchFamily="34" charset="0"/>
            </a:endParaRPr>
          </a:p>
        </p:txBody>
      </p:sp>
      <p:pic>
        <p:nvPicPr>
          <p:cNvPr id="8202" name="Picture 10" descr="http://icons.iconarchive.com/icons/graphicloads/100-flat-2/256/email-icon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7288" y="4523005"/>
            <a:ext cx="655849" cy="65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location icon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730" y="4523005"/>
            <a:ext cx="655849" cy="65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2" name="Picture 20" descr="http://icons.iconarchive.com/icons/graphicloads/100-flat/256/phone-icon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7604" y="4527194"/>
            <a:ext cx="651660" cy="65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1560055" y="5342906"/>
            <a:ext cx="2743200" cy="1121072"/>
          </a:xfrm>
          <a:prstGeom prst="rect">
            <a:avLst/>
          </a:prstGeom>
          <a:solidFill>
            <a:srgbClr val="DD614A">
              <a:alpha val="3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a-GE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PG Mrgvlovani Caps 2010" panose="02000503000000020004" pitchFamily="2" charset="0"/>
              </a:rPr>
              <a:t>მდებარეობა</a:t>
            </a:r>
            <a:endParaRPr kumimoji="0" lang="ka-GE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PG Mrgvlovani Caps 2010" panose="02000503000000020004" pitchFamily="2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PG Mrgvlovani" panose="020B06030308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a-GE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PG Mrgvlovani" panose="020B0603030804020204" pitchFamily="34" charset="0"/>
              </a:rPr>
              <a:t>ქ. თბილისი 0159, დიღომი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a-GE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PG Mrgvlovani" panose="020B0603030804020204" pitchFamily="34" charset="0"/>
              </a:rPr>
              <a:t>ს. ახმეტელის ქ. 10ა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PG Mrgvlovani" panose="020B0603030804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81834" y="5342906"/>
            <a:ext cx="2743200" cy="1121072"/>
          </a:xfrm>
          <a:prstGeom prst="rect">
            <a:avLst/>
          </a:prstGeom>
          <a:solidFill>
            <a:srgbClr val="FCB97D">
              <a:alpha val="3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a-GE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PG Mrgvlovani Caps 2010" panose="02000503000000020004" pitchFamily="2" charset="0"/>
              </a:rPr>
              <a:t>ტელეფონი</a:t>
            </a:r>
            <a:endParaRPr kumimoji="0" lang="ka-GE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PG Mrgvlovani Caps 2010" panose="02000503000000020004" pitchFamily="2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a-GE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PG Mrgvlovani" panose="020B06030308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a-GE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PG Mrgvlovani" panose="020B0603030804020204" pitchFamily="34" charset="0"/>
              </a:rPr>
              <a:t>15 01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PG Mrgvlovani" panose="020B0603030804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603613" y="5342906"/>
            <a:ext cx="2743200" cy="1121072"/>
          </a:xfrm>
          <a:prstGeom prst="rect">
            <a:avLst/>
          </a:prstGeom>
          <a:solidFill>
            <a:srgbClr val="628395">
              <a:alpha val="3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a-GE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PG Mrgvlovani Caps 2010" panose="02000503000000020004" pitchFamily="2" charset="0"/>
              </a:rPr>
              <a:t>ელ. ფოსტა / ვებ-გვერდი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a-GE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PG Mrgvlovani" panose="020B06030308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PG Mrgvlovani" panose="020B0603030804020204" pitchFamily="34" charset="0"/>
                <a:hlinkClick r:id="rId7"/>
              </a:rPr>
              <a:t>info.@apma.ge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PG Mrgvlovani" panose="020B06030308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PG Mrgvlovani" panose="020B0603030804020204" pitchFamily="34" charset="0"/>
                <a:hlinkClick r:id="rId8"/>
              </a:rPr>
              <a:t>www.apma.ge</a:t>
            </a:r>
            <a:endParaRPr kumimoji="0" lang="ka-GE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PG Mrgvlovani" panose="020B0603030804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226" y="6019228"/>
            <a:ext cx="1659244" cy="8296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8C2603-B8B6-492A-A962-E5772BE8991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304" y="6052085"/>
            <a:ext cx="767619" cy="7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2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62269" y="357107"/>
            <a:ext cx="10995209" cy="548640"/>
          </a:xfrm>
          <a:prstGeom prst="rect">
            <a:avLst/>
          </a:prstGeom>
          <a:solidFill>
            <a:srgbClr val="7DB23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43382" y="400594"/>
            <a:ext cx="4542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2400" dirty="0">
                <a:latin typeface="BPG Mrgvlovani Caps 2010" panose="02000503000000020004" pitchFamily="2" charset="0"/>
              </a:rPr>
              <a:t>მიზნები და ამოცანები</a:t>
            </a:r>
            <a:endParaRPr lang="en-US" sz="2400" dirty="0">
              <a:latin typeface="BPG Mrgvlovani Caps 2010" panose="02000503000000020004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4522" y="357107"/>
            <a:ext cx="127747" cy="548640"/>
          </a:xfrm>
          <a:prstGeom prst="rect">
            <a:avLst/>
          </a:prstGeom>
          <a:solidFill>
            <a:srgbClr val="3D9FA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268941" y="6024282"/>
            <a:ext cx="11672047" cy="0"/>
          </a:xfrm>
          <a:prstGeom prst="line">
            <a:avLst/>
          </a:prstGeom>
          <a:ln>
            <a:solidFill>
              <a:srgbClr val="5B44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06174" y="6264763"/>
            <a:ext cx="312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BPG Mrgvlovani Caps 2010" panose="02000503000000020004" pitchFamily="2" charset="0"/>
              </a:rPr>
              <a:t>www.</a:t>
            </a:r>
            <a:r>
              <a:rPr lang="en-US" sz="1600" dirty="0">
                <a:latin typeface="BPG Mrgvlovani Caps 2010" panose="02000503000000020004" pitchFamily="2" charset="0"/>
              </a:rPr>
              <a:t>apma.ge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226" y="6019228"/>
            <a:ext cx="1659244" cy="8296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666325" y="6019228"/>
            <a:ext cx="2051142" cy="758939"/>
            <a:chOff x="5666325" y="6019228"/>
            <a:chExt cx="2051142" cy="75893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325" y="6019228"/>
              <a:ext cx="683409" cy="758939"/>
            </a:xfrm>
            <a:prstGeom prst="rect">
              <a:avLst/>
            </a:prstGeom>
          </p:spPr>
        </p:pic>
        <p:pic>
          <p:nvPicPr>
            <p:cNvPr id="26" name="Picture 4" descr="http://www.clker.com/cliparts/0/f/c/2/1195445181899094722molumen_phone_icon.svg.med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0384" y="6320064"/>
              <a:ext cx="271109" cy="271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952575" y="6283813"/>
              <a:ext cx="764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a-GE" sz="1600" dirty="0">
                  <a:latin typeface="BPG Mrgvlovani Caps 2010" panose="02000503000000020004" pitchFamily="2" charset="0"/>
                </a:rPr>
                <a:t>1501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460072" y="1437973"/>
            <a:ext cx="11255398" cy="4625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დასავლეთ საქართველოს ტრადიციული საექსპორტო დარგის, კერძოდ სასათბურე სექტორის (მწვანილის და სასათბურე ბოსტნეულის)  საექსპორტო პოტენციალის მაქსიმალური გამოყენების სტიმულირება და შედეგად საექსპორტო შემოსავლების ზრდა;</a:t>
            </a:r>
            <a:endParaRPr lang="en-US" sz="1200" dirty="0">
              <a:latin typeface="BPG Mrgvlovani" panose="020B06030308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ტრადიციული საექსპორტო დარგებისათვის ახალ ბაზრებზე წვდომის ხელშეწყობა და შედეგად საექსპორტო ბაზრების დივერსიფიკაცია;</a:t>
            </a:r>
          </a:p>
          <a:p>
            <a:pPr marL="342900" indent="-342900" algn="just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სექტორში ტრადიციულად ჩართული მეწარმეებისათვის (წვრილი და საშუალო) შემოსავლების გაზრდის წინაპირობების შექმნა, ახალი შესაძლებლობების გამოყენების გზით;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ქვეყნის მასშტაბით სასათბურე სექტორის მოდერნიზაციისა და ცოდნის გაზიარების ნიმუშის შექმნა</a:t>
            </a:r>
            <a:r>
              <a:rPr lang="en-US" sz="1200" dirty="0">
                <a:latin typeface="BPG Mrgvlovani" panose="020B06030308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ka-GE" sz="1200" dirty="0">
              <a:latin typeface="BPG Mrgvlovani" panose="020B06030308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ჰა სასოფლო სამეურნეო მიწის გამოყენების ეფექტიანობის გაზრდის წინაპირობების შექმნა;</a:t>
            </a:r>
            <a:endParaRPr lang="en-US" sz="1200" dirty="0">
              <a:latin typeface="BPG Mrgvlovani" panose="020B06030308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ქუთაისის ლოგისტიკურ ცენტრად ჩამოყალიბების წინაპირობების შექმნა</a:t>
            </a:r>
            <a:r>
              <a:rPr lang="en-US" sz="1200" dirty="0">
                <a:latin typeface="BPG Mrgvlovani" panose="020B06030308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სურსათის უვნებლობის სტანდარტების მქონე საერთაშორისო ვაჭრობისათვის  აუცილებელი კრიტიკული რაოდენობის პირველადი საწარმოების  შემჭიდროვებულ ვადებში შექმნის სტიმულირება;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მოსავლის აღების შემდგომი დამზადება დამუშავების თანამედროვე საწარმოს შექმნის სტიმულირება;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გამართული ფუნქციონირებისათვის აუცილებელი ინფრასტრუქტურის შექმნა.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ka-GE" sz="1200" dirty="0">
              <a:latin typeface="BPG Mrgvlovani" panose="020B06030308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1402" y="959218"/>
            <a:ext cx="1208985" cy="370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ka-GE" dirty="0">
                <a:latin typeface="BPG Mrgvlovani" panose="020B06030308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მიზნები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BA11333-A254-45BF-8BBF-41CF7501464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304" y="6052085"/>
            <a:ext cx="767619" cy="7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873187"/>
            <a:ext cx="12197918" cy="2743199"/>
          </a:xfrm>
          <a:prstGeom prst="rect">
            <a:avLst/>
          </a:prstGeom>
          <a:solidFill>
            <a:srgbClr val="9BBB59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a-GE" sz="4400" dirty="0">
              <a:latin typeface="BPG Mrgvlovani Caps 2010" panose="02000503000000020004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33484" y="2154280"/>
            <a:ext cx="6931742" cy="2214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a-GE" sz="4000" dirty="0">
                <a:solidFill>
                  <a:schemeClr val="bg1"/>
                </a:solidFill>
                <a:latin typeface="BPG Mrgvlovani Caps 2010" panose="02000503000000020004" pitchFamily="2" charset="0"/>
              </a:rPr>
              <a:t>მოდელის აღწერა</a:t>
            </a:r>
          </a:p>
          <a:p>
            <a:pPr algn="ctr">
              <a:lnSpc>
                <a:spcPct val="150000"/>
              </a:lnSpc>
            </a:pPr>
            <a:r>
              <a:rPr lang="ka-GE" dirty="0">
                <a:solidFill>
                  <a:schemeClr val="bg1"/>
                </a:solidFill>
                <a:latin typeface="BPG Mrgvlovani Caps 2010" panose="02000503000000020004" pitchFamily="2" charset="0"/>
                <a:cs typeface="Times New Roman" panose="02020603050405020304" pitchFamily="18" charset="0"/>
              </a:rPr>
              <a:t>ერთიანი პროექტის ფარგლებში</a:t>
            </a:r>
          </a:p>
          <a:p>
            <a:pPr algn="ctr">
              <a:lnSpc>
                <a:spcPct val="150000"/>
              </a:lnSpc>
            </a:pPr>
            <a:r>
              <a:rPr lang="ka-GE" dirty="0">
                <a:solidFill>
                  <a:schemeClr val="bg1"/>
                </a:solidFill>
                <a:latin typeface="BPG Mrgvlovani Caps 2010" panose="02000503000000020004" pitchFamily="2" charset="0"/>
                <a:cs typeface="Times New Roman" panose="02020603050405020304" pitchFamily="18" charset="0"/>
              </a:rPr>
              <a:t>იმერეთის აგრო ზონის</a:t>
            </a:r>
          </a:p>
          <a:p>
            <a:pPr algn="ctr">
              <a:lnSpc>
                <a:spcPct val="150000"/>
              </a:lnSpc>
            </a:pPr>
            <a:r>
              <a:rPr lang="ka-GE" dirty="0">
                <a:solidFill>
                  <a:schemeClr val="bg1"/>
                </a:solidFill>
                <a:latin typeface="BPG Mrgvlovani Caps 2010" panose="02000503000000020004" pitchFamily="2" charset="0"/>
                <a:cs typeface="Times New Roman" panose="02020603050405020304" pitchFamily="18" charset="0"/>
              </a:rPr>
              <a:t>შექმნის სტიმულირება</a:t>
            </a:r>
          </a:p>
        </p:txBody>
      </p:sp>
    </p:spTree>
    <p:extLst>
      <p:ext uri="{BB962C8B-B14F-4D97-AF65-F5344CB8AC3E}">
        <p14:creationId xmlns:p14="http://schemas.microsoft.com/office/powerpoint/2010/main" val="1964851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62268" y="357107"/>
            <a:ext cx="10995210" cy="548640"/>
          </a:xfrm>
          <a:prstGeom prst="rect">
            <a:avLst/>
          </a:prstGeom>
          <a:solidFill>
            <a:srgbClr val="7DB23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43381" y="400594"/>
            <a:ext cx="9821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2400" dirty="0">
                <a:latin typeface="BPG Mrgvlovani Caps 2010" panose="02000503000000020004" pitchFamily="2" charset="0"/>
              </a:rPr>
              <a:t>მოდელის აღწერა</a:t>
            </a:r>
            <a:endParaRPr lang="en-US" sz="2400" dirty="0">
              <a:latin typeface="BPG Mrgvlovani Caps 2010" panose="02000503000000020004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4522" y="357107"/>
            <a:ext cx="127747" cy="548640"/>
          </a:xfrm>
          <a:prstGeom prst="rect">
            <a:avLst/>
          </a:prstGeom>
          <a:solidFill>
            <a:srgbClr val="3D9FA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268941" y="6024282"/>
            <a:ext cx="11672047" cy="0"/>
          </a:xfrm>
          <a:prstGeom prst="line">
            <a:avLst/>
          </a:prstGeom>
          <a:ln>
            <a:solidFill>
              <a:srgbClr val="5B44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06174" y="6264763"/>
            <a:ext cx="312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BPG Mrgvlovani Caps 2010" panose="02000503000000020004" pitchFamily="2" charset="0"/>
              </a:rPr>
              <a:t>www.</a:t>
            </a:r>
            <a:r>
              <a:rPr lang="en-US" sz="1600" dirty="0">
                <a:latin typeface="BPG Mrgvlovani Caps 2010" panose="02000503000000020004" pitchFamily="2" charset="0"/>
              </a:rPr>
              <a:t>apma.ge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226" y="6019228"/>
            <a:ext cx="1659244" cy="8296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666325" y="6019228"/>
            <a:ext cx="2051142" cy="758939"/>
            <a:chOff x="5666325" y="6019228"/>
            <a:chExt cx="2051142" cy="75893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325" y="6019228"/>
              <a:ext cx="683409" cy="758939"/>
            </a:xfrm>
            <a:prstGeom prst="rect">
              <a:avLst/>
            </a:prstGeom>
          </p:spPr>
        </p:pic>
        <p:pic>
          <p:nvPicPr>
            <p:cNvPr id="26" name="Picture 4" descr="http://www.clker.com/cliparts/0/f/c/2/1195445181899094722molumen_phone_icon.svg.med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0384" y="6320064"/>
              <a:ext cx="271109" cy="271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952575" y="6283813"/>
              <a:ext cx="764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a-GE" sz="1600" dirty="0">
                  <a:latin typeface="BPG Mrgvlovani Caps 2010" panose="02000503000000020004" pitchFamily="2" charset="0"/>
                </a:rPr>
                <a:t>1501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534522" y="1521446"/>
            <a:ext cx="1102210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მიზნობრივ რეგიონში შეიქმნება იმერეთის აგრო ზონა;</a:t>
            </a:r>
          </a:p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ka-GE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იმერეთის აგრო ზონაში, სახელმწიფოს დახმარებით, მოხდება წევრების მოზიდვა და მათ სახელმწიფოსგან გადაეცემათ მიწის ნაკვეთი იჯარით / აღნაგობის უფლებით სათბურების მოწყობის მიზნით</a:t>
            </a:r>
            <a:r>
              <a:rPr lang="en-US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 </a:t>
            </a: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წინასწარ დადგენილი პირობებით -</a:t>
            </a:r>
          </a:p>
          <a:p>
            <a:pPr marL="285750" indent="-28575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ka-GE" sz="12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სასათბურე ფართის არანაკლებ 50 % - უნდა შეადგენდეს წვრილი და საშუალო მეწარმეები სასათბურე ფართით არაუმეტეს 1 ჰა;</a:t>
            </a:r>
          </a:p>
          <a:p>
            <a:pPr marL="742950" lvl="1" indent="-285750" algn="just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მსხვილი მეწარმეებისათვის მაქსიმალური სასათბურე ფართი შეადგენს 5 ჰა-ს</a:t>
            </a:r>
          </a:p>
          <a:p>
            <a:pPr algn="just"/>
            <a:endParaRPr lang="ka-GE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უზრუნველყოფილი იქნება სასათბურე კლასტერში სტანდარტების (</a:t>
            </a:r>
            <a:r>
              <a:rPr lang="en-US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Global Gap</a:t>
            </a: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)</a:t>
            </a:r>
            <a:r>
              <a:rPr lang="en-US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 </a:t>
            </a: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დაცვა;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ka-GE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წინასწარ იქნება განსაზღვრული კრიტერიუმები, რომელსაც უნდა აკმაყოფილებდეს სათბური იმერეთის აგრო ზონის ტერიტორიაზე;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ka-GE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განისაზღვრება პირობები და საკვალიფიკაციო მოთხოვნები მიმღები და დამახარისხებელი საწარმოს შესაქმნელად, რის შემდგომაც მოხდება ინვესტორის მოძიება.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C667AC3-80F4-4574-8D4C-82991CAA61E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304" y="6052085"/>
            <a:ext cx="767619" cy="7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3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62269" y="357107"/>
            <a:ext cx="10995209" cy="548640"/>
          </a:xfrm>
          <a:prstGeom prst="rect">
            <a:avLst/>
          </a:prstGeom>
          <a:solidFill>
            <a:srgbClr val="7DB23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43382" y="425994"/>
            <a:ext cx="8323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600" dirty="0">
                <a:latin typeface="BPG Mrgvlovani Caps 2010" panose="02000503000000020004" pitchFamily="2" charset="0"/>
              </a:rPr>
              <a:t>მოდელის აღწერა - საექპორტო კომპანია</a:t>
            </a:r>
            <a:endParaRPr lang="en-US" sz="1600" dirty="0">
              <a:latin typeface="BPG Mrgvlovani Caps 2010" panose="02000503000000020004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4522" y="357107"/>
            <a:ext cx="127747" cy="548640"/>
          </a:xfrm>
          <a:prstGeom prst="rect">
            <a:avLst/>
          </a:prstGeom>
          <a:solidFill>
            <a:srgbClr val="3D9FA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268941" y="6024282"/>
            <a:ext cx="11672047" cy="0"/>
          </a:xfrm>
          <a:prstGeom prst="line">
            <a:avLst/>
          </a:prstGeom>
          <a:ln>
            <a:solidFill>
              <a:srgbClr val="5B44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06174" y="6264763"/>
            <a:ext cx="312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BPG Mrgvlovani Caps 2010" panose="02000503000000020004" pitchFamily="2" charset="0"/>
              </a:rPr>
              <a:t>www.</a:t>
            </a:r>
            <a:r>
              <a:rPr lang="en-US" sz="1600" dirty="0">
                <a:latin typeface="BPG Mrgvlovani Caps 2010" panose="02000503000000020004" pitchFamily="2" charset="0"/>
              </a:rPr>
              <a:t>apma.ge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226" y="6019228"/>
            <a:ext cx="1659244" cy="8296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666325" y="6019228"/>
            <a:ext cx="2051142" cy="758939"/>
            <a:chOff x="5666325" y="6019228"/>
            <a:chExt cx="2051142" cy="75893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325" y="6019228"/>
              <a:ext cx="683409" cy="758939"/>
            </a:xfrm>
            <a:prstGeom prst="rect">
              <a:avLst/>
            </a:prstGeom>
          </p:spPr>
        </p:pic>
        <p:pic>
          <p:nvPicPr>
            <p:cNvPr id="26" name="Picture 4" descr="http://www.clker.com/cliparts/0/f/c/2/1195445181899094722molumen_phone_icon.svg.med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0384" y="6320064"/>
              <a:ext cx="271109" cy="271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952575" y="6283813"/>
              <a:ext cx="764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a-GE" sz="1600" dirty="0">
                  <a:latin typeface="BPG Mrgvlovani Caps 2010" panose="02000503000000020004" pitchFamily="2" charset="0"/>
                </a:rPr>
                <a:t>1501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496976" y="977403"/>
            <a:ext cx="11022105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6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საექპორტო კომპანიის პოტენციალი გათვლილი უნდა იყოს არამხოლოდ კლასტერში წარმოებული პროდუქციის მიღებისა და დამზადების მოცულობებზე არამედ მთლიანად რეგიონში წარმოებული შესაბამისი ხარისხის პროდუქციაზე;</a:t>
            </a:r>
          </a:p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ka-GE" sz="16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6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კომპლექსში დანერგილი უნდა იყოს </a:t>
            </a:r>
            <a:r>
              <a:rPr lang="en-US" sz="1600" dirty="0">
                <a:latin typeface="BPG Mrgvlovani" panose="020B0603030804020204" pitchFamily="34" charset="0"/>
                <a:cs typeface="Times New Roman" panose="02020603050405020304" pitchFamily="18" charset="0"/>
              </a:rPr>
              <a:t>ISO22000 </a:t>
            </a:r>
            <a:r>
              <a:rPr lang="ka-GE" sz="16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საერთაშორისო სტანდარტი</a:t>
            </a:r>
          </a:p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ka-GE" sz="16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ka-GE" sz="16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პროექტის ფარგლებში შექმნილ საწარმოს უნდა გააჩნდეს:</a:t>
            </a:r>
          </a:p>
          <a:p>
            <a:pPr marL="742950" lvl="1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მიმღები ზონა</a:t>
            </a:r>
            <a:endParaRPr lang="en-US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ხარისხის კონტროლის განყოფილება</a:t>
            </a:r>
            <a:endParaRPr lang="en-US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სორტირების ხაზები სხვადასხვა ნედლეულისათვის</a:t>
            </a:r>
            <a:endParaRPr lang="en-US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გაციებისა და გაგრილების ტექნოლოგიები</a:t>
            </a:r>
            <a:endParaRPr lang="en-US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შეფუთვის ზონა (პალეტიზების ჩათვლით)</a:t>
            </a:r>
            <a:endParaRPr lang="en-US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გადამამუშავებელი სიმძლავრეები</a:t>
            </a:r>
            <a:r>
              <a:rPr lang="en-US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: </a:t>
            </a:r>
          </a:p>
          <a:p>
            <a:pPr marL="1200150" lvl="2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საშრობი;</a:t>
            </a:r>
            <a:r>
              <a:rPr lang="en-US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 </a:t>
            </a:r>
          </a:p>
          <a:p>
            <a:pPr marL="1200150" lvl="2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ღრმა გაყინვის მოწყობილობები</a:t>
            </a:r>
            <a:endParaRPr lang="en-US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არანაკლებ 3 სამაცივრე სიმძლავრე </a:t>
            </a:r>
          </a:p>
          <a:p>
            <a:pPr marL="742950" lvl="1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გასაყინი ოთახი - </a:t>
            </a:r>
            <a:r>
              <a:rPr lang="en-US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-18oC.</a:t>
            </a:r>
          </a:p>
          <a:p>
            <a:pPr marL="742950" lvl="1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დაბალი ტემპერატურული რეჟიმი -</a:t>
            </a:r>
            <a:r>
              <a:rPr lang="en-US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 0-40C, </a:t>
            </a:r>
            <a:endParaRPr lang="ka-GE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საშუალო ტემპერატურული რეჟიმი </a:t>
            </a:r>
            <a:r>
              <a:rPr lang="en-US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7-10C, </a:t>
            </a:r>
            <a:endParaRPr lang="ka-GE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4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სატრანსპორტო კონტეინერები</a:t>
            </a:r>
            <a:endParaRPr lang="en-US" sz="14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lvl="1"/>
            <a:endParaRPr lang="ka-GE" sz="16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ECF2373-5E59-416B-960F-3F368074DA5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304" y="6052085"/>
            <a:ext cx="767619" cy="7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97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62268" y="357107"/>
            <a:ext cx="11053201" cy="548640"/>
          </a:xfrm>
          <a:prstGeom prst="rect">
            <a:avLst/>
          </a:prstGeom>
          <a:solidFill>
            <a:srgbClr val="7DB23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43381" y="400594"/>
            <a:ext cx="1097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2400" dirty="0">
                <a:latin typeface="BPG Mrgvlovani Caps 2010" panose="02000503000000020004" pitchFamily="2" charset="0"/>
              </a:rPr>
              <a:t>მხარდაჭერა</a:t>
            </a:r>
            <a:endParaRPr lang="en-US" sz="2400" dirty="0">
              <a:latin typeface="BPG Mrgvlovani Caps 2010" panose="02000503000000020004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4522" y="357107"/>
            <a:ext cx="127747" cy="548640"/>
          </a:xfrm>
          <a:prstGeom prst="rect">
            <a:avLst/>
          </a:prstGeom>
          <a:solidFill>
            <a:srgbClr val="3D9FA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>
            <a:cxnSpLocks/>
          </p:cNvCxnSpPr>
          <p:nvPr/>
        </p:nvCxnSpPr>
        <p:spPr>
          <a:xfrm>
            <a:off x="268941" y="6024282"/>
            <a:ext cx="11672047" cy="0"/>
          </a:xfrm>
          <a:prstGeom prst="line">
            <a:avLst/>
          </a:prstGeom>
          <a:ln>
            <a:solidFill>
              <a:srgbClr val="5B44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06174" y="6264763"/>
            <a:ext cx="312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BPG Mrgvlovani Caps 2010" panose="02000503000000020004" pitchFamily="2" charset="0"/>
              </a:rPr>
              <a:t>www.</a:t>
            </a:r>
            <a:r>
              <a:rPr lang="en-US" sz="1600" dirty="0">
                <a:latin typeface="BPG Mrgvlovani Caps 2010" panose="02000503000000020004" pitchFamily="2" charset="0"/>
              </a:rPr>
              <a:t>apma.ge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226" y="6019228"/>
            <a:ext cx="1659244" cy="8296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666325" y="6019228"/>
            <a:ext cx="2051142" cy="758939"/>
            <a:chOff x="5666325" y="6019228"/>
            <a:chExt cx="2051142" cy="75893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325" y="6019228"/>
              <a:ext cx="683409" cy="758939"/>
            </a:xfrm>
            <a:prstGeom prst="rect">
              <a:avLst/>
            </a:prstGeom>
          </p:spPr>
        </p:pic>
        <p:pic>
          <p:nvPicPr>
            <p:cNvPr id="26" name="Picture 4" descr="http://www.clker.com/cliparts/0/f/c/2/1195445181899094722molumen_phone_icon.svg.med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0384" y="6320064"/>
              <a:ext cx="271109" cy="271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952575" y="6283813"/>
              <a:ext cx="764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a-GE" sz="1600" dirty="0">
                  <a:latin typeface="BPG Mrgvlovani Caps 2010" panose="02000503000000020004" pitchFamily="2" charset="0"/>
                </a:rPr>
                <a:t>1501</a:t>
              </a:r>
            </a:p>
          </p:txBody>
        </p:sp>
      </p:grpSp>
      <p:sp>
        <p:nvSpPr>
          <p:cNvPr id="14" name="Freeform 5"/>
          <p:cNvSpPr>
            <a:spLocks/>
          </p:cNvSpPr>
          <p:nvPr/>
        </p:nvSpPr>
        <p:spPr bwMode="auto">
          <a:xfrm>
            <a:off x="550310" y="2664452"/>
            <a:ext cx="11165159" cy="723928"/>
          </a:xfrm>
          <a:custGeom>
            <a:avLst/>
            <a:gdLst>
              <a:gd name="T0" fmla="*/ 0 w 3330"/>
              <a:gd name="T1" fmla="*/ 581 h 646"/>
              <a:gd name="T2" fmla="*/ 65 w 3330"/>
              <a:gd name="T3" fmla="*/ 646 h 646"/>
              <a:gd name="T4" fmla="*/ 3266 w 3330"/>
              <a:gd name="T5" fmla="*/ 646 h 646"/>
              <a:gd name="T6" fmla="*/ 3330 w 3330"/>
              <a:gd name="T7" fmla="*/ 581 h 646"/>
              <a:gd name="T8" fmla="*/ 3330 w 3330"/>
              <a:gd name="T9" fmla="*/ 64 h 646"/>
              <a:gd name="T10" fmla="*/ 3266 w 3330"/>
              <a:gd name="T11" fmla="*/ 0 h 646"/>
              <a:gd name="T12" fmla="*/ 65 w 3330"/>
              <a:gd name="T13" fmla="*/ 0 h 646"/>
              <a:gd name="T14" fmla="*/ 0 w 3330"/>
              <a:gd name="T15" fmla="*/ 64 h 646"/>
              <a:gd name="T16" fmla="*/ 0 w 3330"/>
              <a:gd name="T17" fmla="*/ 581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30" h="646">
                <a:moveTo>
                  <a:pt x="0" y="581"/>
                </a:moveTo>
                <a:cubicBezTo>
                  <a:pt x="0" y="617"/>
                  <a:pt x="29" y="646"/>
                  <a:pt x="65" y="646"/>
                </a:cubicBezTo>
                <a:cubicBezTo>
                  <a:pt x="3266" y="646"/>
                  <a:pt x="3266" y="646"/>
                  <a:pt x="3266" y="646"/>
                </a:cubicBezTo>
                <a:cubicBezTo>
                  <a:pt x="3302" y="646"/>
                  <a:pt x="3330" y="617"/>
                  <a:pt x="3330" y="581"/>
                </a:cubicBezTo>
                <a:cubicBezTo>
                  <a:pt x="3330" y="64"/>
                  <a:pt x="3330" y="64"/>
                  <a:pt x="3330" y="64"/>
                </a:cubicBezTo>
                <a:cubicBezTo>
                  <a:pt x="3330" y="28"/>
                  <a:pt x="3302" y="0"/>
                  <a:pt x="3266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29" y="0"/>
                  <a:pt x="0" y="28"/>
                  <a:pt x="0" y="64"/>
                </a:cubicBezTo>
                <a:lnTo>
                  <a:pt x="0" y="581"/>
                </a:lnTo>
                <a:close/>
              </a:path>
            </a:pathLst>
          </a:custGeom>
          <a:solidFill>
            <a:srgbClr val="FFFFFF">
              <a:lumMod val="95000"/>
            </a:srgbClr>
          </a:solidFill>
          <a:ln>
            <a:solidFill>
              <a:srgbClr val="FFFFFF">
                <a:lumMod val="95000"/>
              </a:srgbClr>
            </a:solidFill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862095" y="2688769"/>
            <a:ext cx="982607" cy="723928"/>
          </a:xfrm>
          <a:custGeom>
            <a:avLst/>
            <a:gdLst>
              <a:gd name="T0" fmla="*/ 1495 w 1495"/>
              <a:gd name="T1" fmla="*/ 0 h 1005"/>
              <a:gd name="T2" fmla="*/ 587 w 1495"/>
              <a:gd name="T3" fmla="*/ 0 h 1005"/>
              <a:gd name="T4" fmla="*/ 0 w 1495"/>
              <a:gd name="T5" fmla="*/ 1005 h 1005"/>
              <a:gd name="T6" fmla="*/ 907 w 1495"/>
              <a:gd name="T7" fmla="*/ 1005 h 1005"/>
              <a:gd name="T8" fmla="*/ 1495 w 1495"/>
              <a:gd name="T9" fmla="*/ 0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5" h="1005">
                <a:moveTo>
                  <a:pt x="1495" y="0"/>
                </a:moveTo>
                <a:lnTo>
                  <a:pt x="587" y="0"/>
                </a:lnTo>
                <a:lnTo>
                  <a:pt x="0" y="1005"/>
                </a:lnTo>
                <a:lnTo>
                  <a:pt x="907" y="1005"/>
                </a:lnTo>
                <a:lnTo>
                  <a:pt x="1495" y="0"/>
                </a:lnTo>
                <a:close/>
              </a:path>
            </a:pathLst>
          </a:custGeom>
          <a:solidFill>
            <a:srgbClr val="2980B9"/>
          </a:solidFill>
          <a:ln>
            <a:noFill/>
          </a:ln>
          <a:effectLst>
            <a:outerShdw blurRad="50800" dist="381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593415" y="3735762"/>
            <a:ext cx="11165159" cy="723928"/>
          </a:xfrm>
          <a:custGeom>
            <a:avLst/>
            <a:gdLst>
              <a:gd name="T0" fmla="*/ 0 w 3330"/>
              <a:gd name="T1" fmla="*/ 581 h 646"/>
              <a:gd name="T2" fmla="*/ 65 w 3330"/>
              <a:gd name="T3" fmla="*/ 646 h 646"/>
              <a:gd name="T4" fmla="*/ 3266 w 3330"/>
              <a:gd name="T5" fmla="*/ 646 h 646"/>
              <a:gd name="T6" fmla="*/ 3330 w 3330"/>
              <a:gd name="T7" fmla="*/ 581 h 646"/>
              <a:gd name="T8" fmla="*/ 3330 w 3330"/>
              <a:gd name="T9" fmla="*/ 64 h 646"/>
              <a:gd name="T10" fmla="*/ 3266 w 3330"/>
              <a:gd name="T11" fmla="*/ 0 h 646"/>
              <a:gd name="T12" fmla="*/ 65 w 3330"/>
              <a:gd name="T13" fmla="*/ 0 h 646"/>
              <a:gd name="T14" fmla="*/ 0 w 3330"/>
              <a:gd name="T15" fmla="*/ 64 h 646"/>
              <a:gd name="T16" fmla="*/ 0 w 3330"/>
              <a:gd name="T17" fmla="*/ 581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30" h="646">
                <a:moveTo>
                  <a:pt x="0" y="581"/>
                </a:moveTo>
                <a:cubicBezTo>
                  <a:pt x="0" y="617"/>
                  <a:pt x="29" y="646"/>
                  <a:pt x="65" y="646"/>
                </a:cubicBezTo>
                <a:cubicBezTo>
                  <a:pt x="3266" y="646"/>
                  <a:pt x="3266" y="646"/>
                  <a:pt x="3266" y="646"/>
                </a:cubicBezTo>
                <a:cubicBezTo>
                  <a:pt x="3302" y="646"/>
                  <a:pt x="3330" y="617"/>
                  <a:pt x="3330" y="581"/>
                </a:cubicBezTo>
                <a:cubicBezTo>
                  <a:pt x="3330" y="64"/>
                  <a:pt x="3330" y="64"/>
                  <a:pt x="3330" y="64"/>
                </a:cubicBezTo>
                <a:cubicBezTo>
                  <a:pt x="3330" y="28"/>
                  <a:pt x="3302" y="0"/>
                  <a:pt x="3266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29" y="0"/>
                  <a:pt x="0" y="28"/>
                  <a:pt x="0" y="64"/>
                </a:cubicBezTo>
                <a:lnTo>
                  <a:pt x="0" y="581"/>
                </a:lnTo>
                <a:close/>
              </a:path>
            </a:pathLst>
          </a:custGeom>
          <a:solidFill>
            <a:srgbClr val="FFFFFF">
              <a:lumMod val="95000"/>
            </a:srgbClr>
          </a:solidFill>
          <a:ln>
            <a:solidFill>
              <a:srgbClr val="FFFFFF">
                <a:lumMod val="95000"/>
              </a:srgbClr>
            </a:solidFill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17" name="Freeform 10"/>
          <p:cNvSpPr>
            <a:spLocks/>
          </p:cNvSpPr>
          <p:nvPr/>
        </p:nvSpPr>
        <p:spPr bwMode="auto">
          <a:xfrm>
            <a:off x="905200" y="3760079"/>
            <a:ext cx="982607" cy="723928"/>
          </a:xfrm>
          <a:custGeom>
            <a:avLst/>
            <a:gdLst>
              <a:gd name="T0" fmla="*/ 1495 w 1495"/>
              <a:gd name="T1" fmla="*/ 0 h 1005"/>
              <a:gd name="T2" fmla="*/ 587 w 1495"/>
              <a:gd name="T3" fmla="*/ 0 h 1005"/>
              <a:gd name="T4" fmla="*/ 0 w 1495"/>
              <a:gd name="T5" fmla="*/ 1005 h 1005"/>
              <a:gd name="T6" fmla="*/ 907 w 1495"/>
              <a:gd name="T7" fmla="*/ 1005 h 1005"/>
              <a:gd name="T8" fmla="*/ 1495 w 1495"/>
              <a:gd name="T9" fmla="*/ 0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5" h="1005">
                <a:moveTo>
                  <a:pt x="1495" y="0"/>
                </a:moveTo>
                <a:lnTo>
                  <a:pt x="587" y="0"/>
                </a:lnTo>
                <a:lnTo>
                  <a:pt x="0" y="1005"/>
                </a:lnTo>
                <a:lnTo>
                  <a:pt x="907" y="1005"/>
                </a:lnTo>
                <a:lnTo>
                  <a:pt x="1495" y="0"/>
                </a:lnTo>
                <a:close/>
              </a:path>
            </a:pathLst>
          </a:custGeom>
          <a:solidFill>
            <a:srgbClr val="41B176"/>
          </a:solidFill>
          <a:ln>
            <a:noFill/>
          </a:ln>
          <a:effectLst>
            <a:outerShdw blurRad="50800" dist="381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18" name="Freeform 12"/>
          <p:cNvSpPr>
            <a:spLocks/>
          </p:cNvSpPr>
          <p:nvPr/>
        </p:nvSpPr>
        <p:spPr bwMode="auto">
          <a:xfrm>
            <a:off x="593415" y="4852585"/>
            <a:ext cx="11165158" cy="723928"/>
          </a:xfrm>
          <a:custGeom>
            <a:avLst/>
            <a:gdLst>
              <a:gd name="T0" fmla="*/ 0 w 3330"/>
              <a:gd name="T1" fmla="*/ 581 h 646"/>
              <a:gd name="T2" fmla="*/ 65 w 3330"/>
              <a:gd name="T3" fmla="*/ 646 h 646"/>
              <a:gd name="T4" fmla="*/ 3266 w 3330"/>
              <a:gd name="T5" fmla="*/ 646 h 646"/>
              <a:gd name="T6" fmla="*/ 3330 w 3330"/>
              <a:gd name="T7" fmla="*/ 581 h 646"/>
              <a:gd name="T8" fmla="*/ 3330 w 3330"/>
              <a:gd name="T9" fmla="*/ 64 h 646"/>
              <a:gd name="T10" fmla="*/ 3266 w 3330"/>
              <a:gd name="T11" fmla="*/ 0 h 646"/>
              <a:gd name="T12" fmla="*/ 65 w 3330"/>
              <a:gd name="T13" fmla="*/ 0 h 646"/>
              <a:gd name="T14" fmla="*/ 0 w 3330"/>
              <a:gd name="T15" fmla="*/ 64 h 646"/>
              <a:gd name="T16" fmla="*/ 0 w 3330"/>
              <a:gd name="T17" fmla="*/ 581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30" h="646">
                <a:moveTo>
                  <a:pt x="0" y="581"/>
                </a:moveTo>
                <a:cubicBezTo>
                  <a:pt x="0" y="617"/>
                  <a:pt x="29" y="646"/>
                  <a:pt x="65" y="646"/>
                </a:cubicBezTo>
                <a:cubicBezTo>
                  <a:pt x="3266" y="646"/>
                  <a:pt x="3266" y="646"/>
                  <a:pt x="3266" y="646"/>
                </a:cubicBezTo>
                <a:cubicBezTo>
                  <a:pt x="3302" y="646"/>
                  <a:pt x="3330" y="617"/>
                  <a:pt x="3330" y="581"/>
                </a:cubicBezTo>
                <a:cubicBezTo>
                  <a:pt x="3330" y="64"/>
                  <a:pt x="3330" y="64"/>
                  <a:pt x="3330" y="64"/>
                </a:cubicBezTo>
                <a:cubicBezTo>
                  <a:pt x="3330" y="28"/>
                  <a:pt x="3302" y="0"/>
                  <a:pt x="3266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29" y="0"/>
                  <a:pt x="0" y="28"/>
                  <a:pt x="0" y="64"/>
                </a:cubicBezTo>
                <a:lnTo>
                  <a:pt x="0" y="581"/>
                </a:lnTo>
                <a:close/>
              </a:path>
            </a:pathLst>
          </a:custGeom>
          <a:solidFill>
            <a:srgbClr val="FFFFFF">
              <a:lumMod val="95000"/>
            </a:srgbClr>
          </a:solidFill>
          <a:ln>
            <a:solidFill>
              <a:srgbClr val="FFFFFF">
                <a:lumMod val="95000"/>
              </a:srgbClr>
            </a:solidFill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>
            <a:off x="905199" y="4876902"/>
            <a:ext cx="982607" cy="723928"/>
          </a:xfrm>
          <a:custGeom>
            <a:avLst/>
            <a:gdLst>
              <a:gd name="T0" fmla="*/ 1495 w 1495"/>
              <a:gd name="T1" fmla="*/ 0 h 1005"/>
              <a:gd name="T2" fmla="*/ 587 w 1495"/>
              <a:gd name="T3" fmla="*/ 0 h 1005"/>
              <a:gd name="T4" fmla="*/ 0 w 1495"/>
              <a:gd name="T5" fmla="*/ 1005 h 1005"/>
              <a:gd name="T6" fmla="*/ 907 w 1495"/>
              <a:gd name="T7" fmla="*/ 1005 h 1005"/>
              <a:gd name="T8" fmla="*/ 1495 w 1495"/>
              <a:gd name="T9" fmla="*/ 0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5" h="1005">
                <a:moveTo>
                  <a:pt x="1495" y="0"/>
                </a:moveTo>
                <a:lnTo>
                  <a:pt x="587" y="0"/>
                </a:lnTo>
                <a:lnTo>
                  <a:pt x="0" y="1005"/>
                </a:lnTo>
                <a:lnTo>
                  <a:pt x="907" y="1005"/>
                </a:lnTo>
                <a:lnTo>
                  <a:pt x="1495" y="0"/>
                </a:lnTo>
                <a:close/>
              </a:path>
            </a:pathLst>
          </a:custGeom>
          <a:solidFill>
            <a:srgbClr val="9BBB59"/>
          </a:solidFill>
          <a:ln>
            <a:noFill/>
          </a:ln>
          <a:effectLst>
            <a:outerShdw blurRad="50800" dist="381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28" name="Freeform 15"/>
          <p:cNvSpPr>
            <a:spLocks/>
          </p:cNvSpPr>
          <p:nvPr/>
        </p:nvSpPr>
        <p:spPr bwMode="auto">
          <a:xfrm>
            <a:off x="557554" y="1562250"/>
            <a:ext cx="11157915" cy="723928"/>
          </a:xfrm>
          <a:custGeom>
            <a:avLst/>
            <a:gdLst>
              <a:gd name="T0" fmla="*/ 0 w 3330"/>
              <a:gd name="T1" fmla="*/ 581 h 646"/>
              <a:gd name="T2" fmla="*/ 65 w 3330"/>
              <a:gd name="T3" fmla="*/ 646 h 646"/>
              <a:gd name="T4" fmla="*/ 3266 w 3330"/>
              <a:gd name="T5" fmla="*/ 646 h 646"/>
              <a:gd name="T6" fmla="*/ 3330 w 3330"/>
              <a:gd name="T7" fmla="*/ 581 h 646"/>
              <a:gd name="T8" fmla="*/ 3330 w 3330"/>
              <a:gd name="T9" fmla="*/ 64 h 646"/>
              <a:gd name="T10" fmla="*/ 3266 w 3330"/>
              <a:gd name="T11" fmla="*/ 0 h 646"/>
              <a:gd name="T12" fmla="*/ 65 w 3330"/>
              <a:gd name="T13" fmla="*/ 0 h 646"/>
              <a:gd name="T14" fmla="*/ 0 w 3330"/>
              <a:gd name="T15" fmla="*/ 64 h 646"/>
              <a:gd name="T16" fmla="*/ 0 w 3330"/>
              <a:gd name="T17" fmla="*/ 581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30" h="646">
                <a:moveTo>
                  <a:pt x="0" y="581"/>
                </a:moveTo>
                <a:cubicBezTo>
                  <a:pt x="0" y="617"/>
                  <a:pt x="29" y="646"/>
                  <a:pt x="65" y="646"/>
                </a:cubicBezTo>
                <a:cubicBezTo>
                  <a:pt x="3266" y="646"/>
                  <a:pt x="3266" y="646"/>
                  <a:pt x="3266" y="646"/>
                </a:cubicBezTo>
                <a:cubicBezTo>
                  <a:pt x="3302" y="646"/>
                  <a:pt x="3330" y="617"/>
                  <a:pt x="3330" y="581"/>
                </a:cubicBezTo>
                <a:cubicBezTo>
                  <a:pt x="3330" y="64"/>
                  <a:pt x="3330" y="64"/>
                  <a:pt x="3330" y="64"/>
                </a:cubicBezTo>
                <a:cubicBezTo>
                  <a:pt x="3330" y="28"/>
                  <a:pt x="3302" y="0"/>
                  <a:pt x="3266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29" y="0"/>
                  <a:pt x="0" y="28"/>
                  <a:pt x="0" y="64"/>
                </a:cubicBezTo>
                <a:lnTo>
                  <a:pt x="0" y="581"/>
                </a:lnTo>
                <a:close/>
              </a:path>
            </a:pathLst>
          </a:custGeom>
          <a:solidFill>
            <a:srgbClr val="FFFFFF">
              <a:lumMod val="95000"/>
            </a:srgbClr>
          </a:solidFill>
          <a:ln>
            <a:solidFill>
              <a:srgbClr val="FFFFFF">
                <a:lumMod val="95000"/>
              </a:srgbClr>
            </a:solidFill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29" name="Freeform 16"/>
          <p:cNvSpPr>
            <a:spLocks/>
          </p:cNvSpPr>
          <p:nvPr/>
        </p:nvSpPr>
        <p:spPr bwMode="auto">
          <a:xfrm>
            <a:off x="869338" y="1586567"/>
            <a:ext cx="982607" cy="723928"/>
          </a:xfrm>
          <a:custGeom>
            <a:avLst/>
            <a:gdLst>
              <a:gd name="T0" fmla="*/ 1495 w 1495"/>
              <a:gd name="T1" fmla="*/ 0 h 1005"/>
              <a:gd name="T2" fmla="*/ 587 w 1495"/>
              <a:gd name="T3" fmla="*/ 0 h 1005"/>
              <a:gd name="T4" fmla="*/ 0 w 1495"/>
              <a:gd name="T5" fmla="*/ 1005 h 1005"/>
              <a:gd name="T6" fmla="*/ 907 w 1495"/>
              <a:gd name="T7" fmla="*/ 1005 h 1005"/>
              <a:gd name="T8" fmla="*/ 1495 w 1495"/>
              <a:gd name="T9" fmla="*/ 0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5" h="1005">
                <a:moveTo>
                  <a:pt x="1495" y="0"/>
                </a:moveTo>
                <a:lnTo>
                  <a:pt x="587" y="0"/>
                </a:lnTo>
                <a:lnTo>
                  <a:pt x="0" y="1005"/>
                </a:lnTo>
                <a:lnTo>
                  <a:pt x="907" y="1005"/>
                </a:lnTo>
                <a:lnTo>
                  <a:pt x="1495" y="0"/>
                </a:lnTo>
                <a:close/>
              </a:path>
            </a:pathLst>
          </a:custGeom>
          <a:solidFill>
            <a:srgbClr val="F39C12"/>
          </a:solidFill>
          <a:ln>
            <a:noFill/>
          </a:ln>
          <a:effectLst>
            <a:outerShdw blurRad="50800" dist="381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027621" y="2786996"/>
            <a:ext cx="9052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5B9BD5">
                  <a:lumMod val="75000"/>
                </a:srgbClr>
              </a:buClr>
            </a:pPr>
            <a:r>
              <a:rPr lang="ka-GE" sz="1400" b="1" dirty="0">
                <a:solidFill>
                  <a:srgbClr val="2980B9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გზის მიყვანა</a:t>
            </a:r>
            <a:r>
              <a:rPr lang="ka-GE" sz="1400" b="1" dirty="0">
                <a:solidFill>
                  <a:prstClr val="black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 </a:t>
            </a:r>
            <a:r>
              <a:rPr lang="ka-GE" sz="1400" dirty="0">
                <a:solidFill>
                  <a:prstClr val="black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- იმერეთის აგრო ზონის ტერიტორიამდე მიყვანილი იქნება ასფალტირებული გზა;</a:t>
            </a:r>
            <a:endParaRPr lang="en-US" sz="1400" dirty="0">
              <a:solidFill>
                <a:prstClr val="black"/>
              </a:solidFill>
              <a:latin typeface="BPG Mrgvlovani" panose="020B06030308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027621" y="3819633"/>
            <a:ext cx="90098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5B9BD5">
                  <a:lumMod val="75000"/>
                </a:srgbClr>
              </a:buClr>
            </a:pPr>
            <a:r>
              <a:rPr lang="ka-GE" sz="1400" b="1" dirty="0">
                <a:solidFill>
                  <a:srgbClr val="41B176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კომუნიკაციები</a:t>
            </a:r>
            <a:r>
              <a:rPr lang="ka-GE" sz="1400" b="1" dirty="0">
                <a:solidFill>
                  <a:prstClr val="black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 - </a:t>
            </a:r>
            <a:r>
              <a:rPr lang="ka-GE" sz="1400" dirty="0">
                <a:solidFill>
                  <a:prstClr val="black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აგრო ზონის ტერიტორიაზე მიყვანილი იქნება, სასათბურე მეურნეობის შეუფერხებლად მუშაობისათვის საჭირო, ყველა სახის კომუნიკაცია;</a:t>
            </a:r>
            <a:endParaRPr lang="en-US" sz="1400" dirty="0">
              <a:solidFill>
                <a:prstClr val="black"/>
              </a:solidFill>
              <a:latin typeface="BPG Mrgvlovani" panose="020B06030308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027621" y="4901914"/>
            <a:ext cx="92760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5B9BD5">
                  <a:lumMod val="75000"/>
                </a:srgbClr>
              </a:buClr>
            </a:pPr>
            <a:r>
              <a:rPr lang="ka-GE" sz="1400" b="1" dirty="0">
                <a:solidFill>
                  <a:srgbClr val="9BBB59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ტერიტორიის მოსწორება და შიდა ინფრასტრუქტურა </a:t>
            </a:r>
            <a:r>
              <a:rPr lang="ka-GE" sz="1400" b="1" dirty="0">
                <a:solidFill>
                  <a:prstClr val="black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- </a:t>
            </a:r>
            <a:r>
              <a:rPr lang="ka-GE" sz="1400" dirty="0">
                <a:solidFill>
                  <a:prstClr val="black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განხორციელდება მიზნობრივი მიწის ნაკვეთის ტერიტორიის მოსწორება საკვანძო შიდა ინფრასტრუქტურის მოწყობა;</a:t>
            </a:r>
            <a:endParaRPr lang="en-US" sz="1400" dirty="0">
              <a:solidFill>
                <a:prstClr val="black"/>
              </a:solidFill>
              <a:latin typeface="BPG Mrgvlovani" panose="020B0603030804020204" pitchFamily="34" charset="0"/>
              <a:cs typeface="Times New Roman" panose="02020603050405020304" pitchFamily="18" charset="0"/>
            </a:endParaRPr>
          </a:p>
          <a:p>
            <a:pPr algn="just"/>
            <a:endParaRPr lang="ka-GE" sz="1400" dirty="0">
              <a:solidFill>
                <a:srgbClr val="3F3F3F"/>
              </a:solidFill>
              <a:latin typeface="Lato Ligh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027621" y="1705382"/>
            <a:ext cx="9235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5B9BD5">
                  <a:lumMod val="75000"/>
                </a:srgbClr>
              </a:buClr>
            </a:pPr>
            <a:r>
              <a:rPr lang="ka-GE" sz="1400" b="1" dirty="0">
                <a:solidFill>
                  <a:srgbClr val="F39C12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პროექტირება</a:t>
            </a:r>
            <a:r>
              <a:rPr lang="ka-GE" sz="1400" b="1" dirty="0">
                <a:solidFill>
                  <a:prstClr val="black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 - </a:t>
            </a:r>
            <a:r>
              <a:rPr lang="ka-GE" sz="1400" dirty="0">
                <a:solidFill>
                  <a:prstClr val="black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უზრუნველყოფილი იქნება იმერეთის აგრო ზონის ტერიტორიის განვითარების გენერალური გეგმარება;</a:t>
            </a:r>
            <a:endParaRPr lang="en-US" sz="1400" dirty="0">
              <a:solidFill>
                <a:prstClr val="black"/>
              </a:solidFill>
              <a:latin typeface="BPG Mrgvlovani" panose="020B06030308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93415" y="994104"/>
            <a:ext cx="111220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5B9BD5">
                  <a:lumMod val="75000"/>
                </a:srgbClr>
              </a:buClr>
            </a:pPr>
            <a:r>
              <a:rPr lang="ka-GE" sz="1400" dirty="0">
                <a:solidFill>
                  <a:prstClr val="black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პროექტის მხარდაჭერის მიზნით სახელმწიფო უზრუნველყოფს:</a:t>
            </a:r>
            <a:endParaRPr lang="en-US" sz="1400" dirty="0">
              <a:solidFill>
                <a:prstClr val="black"/>
              </a:solidFill>
              <a:latin typeface="BPG Mrgvlovani" panose="020B06030308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E5E6FBF-C098-4C96-9B71-1CD3E4DEF42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304" y="6052085"/>
            <a:ext cx="767619" cy="7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19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22" grpId="0" animBg="1"/>
          <p:bldP spid="28" grpId="0" animBg="1"/>
          <p:bldP spid="29" grpId="0" animBg="1"/>
          <p:bldP spid="32" grpId="0"/>
          <p:bldP spid="45" grpId="0"/>
          <p:bldP spid="47" grpId="0"/>
          <p:bldP spid="48" grpId="0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22" grpId="0" animBg="1"/>
          <p:bldP spid="28" grpId="0" animBg="1"/>
          <p:bldP spid="29" grpId="0" animBg="1"/>
          <p:bldP spid="32" grpId="0"/>
          <p:bldP spid="45" grpId="0"/>
          <p:bldP spid="47" grpId="0"/>
          <p:bldP spid="48" grpId="0"/>
          <p:bldP spid="3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roup 214"/>
          <p:cNvGrpSpPr/>
          <p:nvPr/>
        </p:nvGrpSpPr>
        <p:grpSpPr>
          <a:xfrm>
            <a:off x="-29025" y="3478162"/>
            <a:ext cx="12303125" cy="3824289"/>
            <a:chOff x="-28575" y="3576070"/>
            <a:chExt cx="12303125" cy="3824289"/>
          </a:xfrm>
        </p:grpSpPr>
        <p:sp>
          <p:nvSpPr>
            <p:cNvPr id="216" name="Freeform 42"/>
            <p:cNvSpPr>
              <a:spLocks/>
            </p:cNvSpPr>
            <p:nvPr/>
          </p:nvSpPr>
          <p:spPr bwMode="auto">
            <a:xfrm>
              <a:off x="3794125" y="4923858"/>
              <a:ext cx="1022350" cy="1087438"/>
            </a:xfrm>
            <a:custGeom>
              <a:avLst/>
              <a:gdLst>
                <a:gd name="T0" fmla="*/ 618 w 641"/>
                <a:gd name="T1" fmla="*/ 682 h 682"/>
                <a:gd name="T2" fmla="*/ 0 w 641"/>
                <a:gd name="T3" fmla="*/ 676 h 682"/>
                <a:gd name="T4" fmla="*/ 113 w 641"/>
                <a:gd name="T5" fmla="*/ 0 h 682"/>
                <a:gd name="T6" fmla="*/ 641 w 641"/>
                <a:gd name="T7" fmla="*/ 3 h 682"/>
                <a:gd name="T8" fmla="*/ 618 w 641"/>
                <a:gd name="T9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682">
                  <a:moveTo>
                    <a:pt x="618" y="682"/>
                  </a:moveTo>
                  <a:cubicBezTo>
                    <a:pt x="412" y="681"/>
                    <a:pt x="206" y="679"/>
                    <a:pt x="0" y="676"/>
                  </a:cubicBezTo>
                  <a:cubicBezTo>
                    <a:pt x="38" y="451"/>
                    <a:pt x="75" y="225"/>
                    <a:pt x="113" y="0"/>
                  </a:cubicBezTo>
                  <a:cubicBezTo>
                    <a:pt x="289" y="2"/>
                    <a:pt x="465" y="3"/>
                    <a:pt x="641" y="3"/>
                  </a:cubicBezTo>
                  <a:cubicBezTo>
                    <a:pt x="633" y="230"/>
                    <a:pt x="626" y="456"/>
                    <a:pt x="618" y="682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217" name="Freeform 44"/>
            <p:cNvSpPr>
              <a:spLocks/>
            </p:cNvSpPr>
            <p:nvPr/>
          </p:nvSpPr>
          <p:spPr bwMode="auto">
            <a:xfrm>
              <a:off x="5238750" y="4923858"/>
              <a:ext cx="1019175" cy="1087438"/>
            </a:xfrm>
            <a:custGeom>
              <a:avLst/>
              <a:gdLst>
                <a:gd name="T0" fmla="*/ 640 w 640"/>
                <a:gd name="T1" fmla="*/ 676 h 682"/>
                <a:gd name="T2" fmla="*/ 22 w 640"/>
                <a:gd name="T3" fmla="*/ 682 h 682"/>
                <a:gd name="T4" fmla="*/ 0 w 640"/>
                <a:gd name="T5" fmla="*/ 3 h 682"/>
                <a:gd name="T6" fmla="*/ 527 w 640"/>
                <a:gd name="T7" fmla="*/ 0 h 682"/>
                <a:gd name="T8" fmla="*/ 640 w 640"/>
                <a:gd name="T9" fmla="*/ 676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0" h="682">
                  <a:moveTo>
                    <a:pt x="640" y="676"/>
                  </a:moveTo>
                  <a:cubicBezTo>
                    <a:pt x="434" y="679"/>
                    <a:pt x="228" y="681"/>
                    <a:pt x="22" y="682"/>
                  </a:cubicBezTo>
                  <a:cubicBezTo>
                    <a:pt x="15" y="456"/>
                    <a:pt x="7" y="230"/>
                    <a:pt x="0" y="3"/>
                  </a:cubicBezTo>
                  <a:cubicBezTo>
                    <a:pt x="176" y="3"/>
                    <a:pt x="352" y="2"/>
                    <a:pt x="527" y="0"/>
                  </a:cubicBezTo>
                  <a:cubicBezTo>
                    <a:pt x="565" y="225"/>
                    <a:pt x="603" y="451"/>
                    <a:pt x="640" y="676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 Light"/>
              </a:endParaRPr>
            </a:p>
          </p:txBody>
        </p:sp>
        <p:grpSp>
          <p:nvGrpSpPr>
            <p:cNvPr id="218" name="Group 217"/>
            <p:cNvGrpSpPr/>
            <p:nvPr/>
          </p:nvGrpSpPr>
          <p:grpSpPr>
            <a:xfrm>
              <a:off x="-28575" y="3576070"/>
              <a:ext cx="12303125" cy="3824289"/>
              <a:chOff x="-28575" y="3576070"/>
              <a:chExt cx="12303125" cy="3824289"/>
            </a:xfrm>
          </p:grpSpPr>
          <p:grpSp>
            <p:nvGrpSpPr>
              <p:cNvPr id="219" name="Group 218"/>
              <p:cNvGrpSpPr/>
              <p:nvPr/>
            </p:nvGrpSpPr>
            <p:grpSpPr>
              <a:xfrm>
                <a:off x="-28575" y="3576070"/>
                <a:ext cx="6056313" cy="1044575"/>
                <a:chOff x="-28575" y="3576070"/>
                <a:chExt cx="6056313" cy="1044575"/>
              </a:xfrm>
            </p:grpSpPr>
            <p:sp>
              <p:nvSpPr>
                <p:cNvPr id="251" name="Freeform 50"/>
                <p:cNvSpPr>
                  <a:spLocks/>
                </p:cNvSpPr>
                <p:nvPr/>
              </p:nvSpPr>
              <p:spPr bwMode="auto">
                <a:xfrm>
                  <a:off x="420688" y="3576070"/>
                  <a:ext cx="1455738" cy="981075"/>
                </a:xfrm>
                <a:custGeom>
                  <a:avLst/>
                  <a:gdLst>
                    <a:gd name="T0" fmla="*/ 496 w 913"/>
                    <a:gd name="T1" fmla="*/ 0 h 616"/>
                    <a:gd name="T2" fmla="*/ 0 w 913"/>
                    <a:gd name="T3" fmla="*/ 598 h 616"/>
                    <a:gd name="T4" fmla="*/ 501 w 913"/>
                    <a:gd name="T5" fmla="*/ 616 h 616"/>
                    <a:gd name="T6" fmla="*/ 913 w 913"/>
                    <a:gd name="T7" fmla="*/ 0 h 616"/>
                    <a:gd name="T8" fmla="*/ 496 w 913"/>
                    <a:gd name="T9" fmla="*/ 0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3" h="616">
                      <a:moveTo>
                        <a:pt x="496" y="0"/>
                      </a:moveTo>
                      <a:cubicBezTo>
                        <a:pt x="331" y="199"/>
                        <a:pt x="165" y="398"/>
                        <a:pt x="0" y="598"/>
                      </a:cubicBezTo>
                      <a:cubicBezTo>
                        <a:pt x="167" y="604"/>
                        <a:pt x="334" y="611"/>
                        <a:pt x="501" y="616"/>
                      </a:cubicBezTo>
                      <a:cubicBezTo>
                        <a:pt x="638" y="411"/>
                        <a:pt x="776" y="205"/>
                        <a:pt x="913" y="0"/>
                      </a:cubicBezTo>
                      <a:lnTo>
                        <a:pt x="496" y="0"/>
                      </a:ln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52" name="Freeform 51"/>
                <p:cNvSpPr>
                  <a:spLocks/>
                </p:cNvSpPr>
                <p:nvPr/>
              </p:nvSpPr>
              <p:spPr bwMode="auto">
                <a:xfrm>
                  <a:off x="1620838" y="3576070"/>
                  <a:ext cx="1250950" cy="1014413"/>
                </a:xfrm>
                <a:custGeom>
                  <a:avLst/>
                  <a:gdLst>
                    <a:gd name="T0" fmla="*/ 369 w 784"/>
                    <a:gd name="T1" fmla="*/ 0 h 637"/>
                    <a:gd name="T2" fmla="*/ 0 w 784"/>
                    <a:gd name="T3" fmla="*/ 624 h 637"/>
                    <a:gd name="T4" fmla="*/ 502 w 784"/>
                    <a:gd name="T5" fmla="*/ 637 h 637"/>
                    <a:gd name="T6" fmla="*/ 784 w 784"/>
                    <a:gd name="T7" fmla="*/ 0 h 637"/>
                    <a:gd name="T8" fmla="*/ 369 w 784"/>
                    <a:gd name="T9" fmla="*/ 0 h 6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4" h="637">
                      <a:moveTo>
                        <a:pt x="369" y="0"/>
                      </a:moveTo>
                      <a:cubicBezTo>
                        <a:pt x="246" y="208"/>
                        <a:pt x="123" y="416"/>
                        <a:pt x="0" y="624"/>
                      </a:cubicBezTo>
                      <a:cubicBezTo>
                        <a:pt x="167" y="629"/>
                        <a:pt x="335" y="634"/>
                        <a:pt x="502" y="637"/>
                      </a:cubicBezTo>
                      <a:cubicBezTo>
                        <a:pt x="596" y="425"/>
                        <a:pt x="690" y="212"/>
                        <a:pt x="784" y="0"/>
                      </a:cubicBezTo>
                      <a:lnTo>
                        <a:pt x="369" y="0"/>
                      </a:ln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53" name="Freeform 52"/>
                <p:cNvSpPr>
                  <a:spLocks/>
                </p:cNvSpPr>
                <p:nvPr/>
              </p:nvSpPr>
              <p:spPr bwMode="auto">
                <a:xfrm>
                  <a:off x="5214938" y="4242820"/>
                  <a:ext cx="812800" cy="377825"/>
                </a:xfrm>
                <a:custGeom>
                  <a:avLst/>
                  <a:gdLst>
                    <a:gd name="T0" fmla="*/ 0 w 510"/>
                    <a:gd name="T1" fmla="*/ 0 h 238"/>
                    <a:gd name="T2" fmla="*/ 8 w 510"/>
                    <a:gd name="T3" fmla="*/ 238 h 238"/>
                    <a:gd name="T4" fmla="*/ 510 w 510"/>
                    <a:gd name="T5" fmla="*/ 235 h 238"/>
                    <a:gd name="T6" fmla="*/ 471 w 510"/>
                    <a:gd name="T7" fmla="*/ 0 h 238"/>
                    <a:gd name="T8" fmla="*/ 0 w 510"/>
                    <a:gd name="T9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0" h="238">
                      <a:moveTo>
                        <a:pt x="0" y="0"/>
                      </a:moveTo>
                      <a:cubicBezTo>
                        <a:pt x="3" y="79"/>
                        <a:pt x="6" y="159"/>
                        <a:pt x="8" y="238"/>
                      </a:cubicBezTo>
                      <a:cubicBezTo>
                        <a:pt x="176" y="238"/>
                        <a:pt x="343" y="237"/>
                        <a:pt x="510" y="235"/>
                      </a:cubicBezTo>
                      <a:cubicBezTo>
                        <a:pt x="497" y="157"/>
                        <a:pt x="484" y="78"/>
                        <a:pt x="47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54" name="Freeform 54"/>
                <p:cNvSpPr>
                  <a:spLocks/>
                </p:cNvSpPr>
                <p:nvPr/>
              </p:nvSpPr>
              <p:spPr bwMode="auto">
                <a:xfrm>
                  <a:off x="-28575" y="3576070"/>
                  <a:ext cx="906463" cy="935038"/>
                </a:xfrm>
                <a:custGeom>
                  <a:avLst/>
                  <a:gdLst>
                    <a:gd name="T0" fmla="*/ 151 w 569"/>
                    <a:gd name="T1" fmla="*/ 0 h 587"/>
                    <a:gd name="T2" fmla="*/ 0 w 569"/>
                    <a:gd name="T3" fmla="*/ 137 h 587"/>
                    <a:gd name="T4" fmla="*/ 0 w 569"/>
                    <a:gd name="T5" fmla="*/ 586 h 587"/>
                    <a:gd name="T6" fmla="*/ 30 w 569"/>
                    <a:gd name="T7" fmla="*/ 587 h 587"/>
                    <a:gd name="T8" fmla="*/ 569 w 569"/>
                    <a:gd name="T9" fmla="*/ 0 h 587"/>
                    <a:gd name="T10" fmla="*/ 151 w 569"/>
                    <a:gd name="T11" fmla="*/ 0 h 5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9" h="587">
                      <a:moveTo>
                        <a:pt x="151" y="0"/>
                      </a:moveTo>
                      <a:cubicBezTo>
                        <a:pt x="101" y="45"/>
                        <a:pt x="50" y="91"/>
                        <a:pt x="0" y="137"/>
                      </a:cubicBezTo>
                      <a:cubicBezTo>
                        <a:pt x="0" y="586"/>
                        <a:pt x="0" y="586"/>
                        <a:pt x="0" y="586"/>
                      </a:cubicBezTo>
                      <a:cubicBezTo>
                        <a:pt x="10" y="586"/>
                        <a:pt x="20" y="587"/>
                        <a:pt x="30" y="587"/>
                      </a:cubicBezTo>
                      <a:cubicBezTo>
                        <a:pt x="210" y="391"/>
                        <a:pt x="389" y="196"/>
                        <a:pt x="569" y="0"/>
                      </a:cubicBezTo>
                      <a:lnTo>
                        <a:pt x="151" y="0"/>
                      </a:ln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55" name="Freeform 69"/>
                <p:cNvSpPr>
                  <a:spLocks/>
                </p:cNvSpPr>
                <p:nvPr/>
              </p:nvSpPr>
              <p:spPr bwMode="auto">
                <a:xfrm>
                  <a:off x="552450" y="3639570"/>
                  <a:ext cx="1204913" cy="854075"/>
                </a:xfrm>
                <a:custGeom>
                  <a:avLst/>
                  <a:gdLst>
                    <a:gd name="T0" fmla="*/ 398 w 756"/>
                    <a:gd name="T1" fmla="*/ 536 h 536"/>
                    <a:gd name="T2" fmla="*/ 0 w 756"/>
                    <a:gd name="T3" fmla="*/ 521 h 536"/>
                    <a:gd name="T4" fmla="*/ 433 w 756"/>
                    <a:gd name="T5" fmla="*/ 0 h 536"/>
                    <a:gd name="T6" fmla="*/ 756 w 756"/>
                    <a:gd name="T7" fmla="*/ 0 h 536"/>
                    <a:gd name="T8" fmla="*/ 398 w 756"/>
                    <a:gd name="T9" fmla="*/ 536 h 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6" h="536">
                      <a:moveTo>
                        <a:pt x="398" y="536"/>
                      </a:moveTo>
                      <a:cubicBezTo>
                        <a:pt x="267" y="531"/>
                        <a:pt x="133" y="526"/>
                        <a:pt x="0" y="521"/>
                      </a:cubicBezTo>
                      <a:cubicBezTo>
                        <a:pt x="433" y="0"/>
                        <a:pt x="433" y="0"/>
                        <a:pt x="433" y="0"/>
                      </a:cubicBezTo>
                      <a:cubicBezTo>
                        <a:pt x="756" y="0"/>
                        <a:pt x="756" y="0"/>
                        <a:pt x="756" y="0"/>
                      </a:cubicBezTo>
                      <a:lnTo>
                        <a:pt x="398" y="536"/>
                      </a:lnTo>
                      <a:close/>
                    </a:path>
                  </a:pathLst>
                </a:custGeom>
                <a:solidFill>
                  <a:srgbClr val="41B176">
                    <a:lumMod val="40000"/>
                    <a:lumOff val="6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56" name="Freeform 70"/>
                <p:cNvSpPr>
                  <a:spLocks/>
                </p:cNvSpPr>
                <p:nvPr/>
              </p:nvSpPr>
              <p:spPr bwMode="auto">
                <a:xfrm>
                  <a:off x="1731963" y="3639570"/>
                  <a:ext cx="1041400" cy="887413"/>
                </a:xfrm>
                <a:custGeom>
                  <a:avLst/>
                  <a:gdLst>
                    <a:gd name="T0" fmla="*/ 407 w 654"/>
                    <a:gd name="T1" fmla="*/ 557 h 557"/>
                    <a:gd name="T2" fmla="*/ 0 w 654"/>
                    <a:gd name="T3" fmla="*/ 546 h 557"/>
                    <a:gd name="T4" fmla="*/ 323 w 654"/>
                    <a:gd name="T5" fmla="*/ 0 h 557"/>
                    <a:gd name="T6" fmla="*/ 654 w 654"/>
                    <a:gd name="T7" fmla="*/ 0 h 557"/>
                    <a:gd name="T8" fmla="*/ 407 w 654"/>
                    <a:gd name="T9" fmla="*/ 557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4" h="557">
                      <a:moveTo>
                        <a:pt x="407" y="557"/>
                      </a:moveTo>
                      <a:cubicBezTo>
                        <a:pt x="272" y="554"/>
                        <a:pt x="135" y="550"/>
                        <a:pt x="0" y="546"/>
                      </a:cubicBezTo>
                      <a:cubicBezTo>
                        <a:pt x="323" y="0"/>
                        <a:pt x="323" y="0"/>
                        <a:pt x="323" y="0"/>
                      </a:cubicBezTo>
                      <a:cubicBezTo>
                        <a:pt x="654" y="0"/>
                        <a:pt x="654" y="0"/>
                        <a:pt x="654" y="0"/>
                      </a:cubicBezTo>
                      <a:lnTo>
                        <a:pt x="407" y="557"/>
                      </a:lnTo>
                      <a:close/>
                    </a:path>
                  </a:pathLst>
                </a:custGeom>
                <a:solidFill>
                  <a:srgbClr val="C0392B">
                    <a:lumMod val="40000"/>
                    <a:lumOff val="6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57" name="Freeform 71"/>
                <p:cNvSpPr>
                  <a:spLocks/>
                </p:cNvSpPr>
                <p:nvPr/>
              </p:nvSpPr>
              <p:spPr bwMode="auto">
                <a:xfrm>
                  <a:off x="5281613" y="4306320"/>
                  <a:ext cx="671513" cy="250825"/>
                </a:xfrm>
                <a:custGeom>
                  <a:avLst/>
                  <a:gdLst>
                    <a:gd name="T0" fmla="*/ 0 w 421"/>
                    <a:gd name="T1" fmla="*/ 0 h 158"/>
                    <a:gd name="T2" fmla="*/ 395 w 421"/>
                    <a:gd name="T3" fmla="*/ 0 h 158"/>
                    <a:gd name="T4" fmla="*/ 421 w 421"/>
                    <a:gd name="T5" fmla="*/ 156 h 158"/>
                    <a:gd name="T6" fmla="*/ 5 w 421"/>
                    <a:gd name="T7" fmla="*/ 158 h 158"/>
                    <a:gd name="T8" fmla="*/ 0 w 421"/>
                    <a:gd name="T9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1" h="158">
                      <a:moveTo>
                        <a:pt x="0" y="0"/>
                      </a:moveTo>
                      <a:cubicBezTo>
                        <a:pt x="395" y="0"/>
                        <a:pt x="395" y="0"/>
                        <a:pt x="395" y="0"/>
                      </a:cubicBezTo>
                      <a:cubicBezTo>
                        <a:pt x="421" y="156"/>
                        <a:pt x="421" y="156"/>
                        <a:pt x="421" y="156"/>
                      </a:cubicBezTo>
                      <a:cubicBezTo>
                        <a:pt x="283" y="157"/>
                        <a:pt x="143" y="158"/>
                        <a:pt x="5" y="15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1B176">
                    <a:lumMod val="40000"/>
                    <a:lumOff val="6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58" name="Freeform 73"/>
                <p:cNvSpPr>
                  <a:spLocks/>
                </p:cNvSpPr>
                <p:nvPr/>
              </p:nvSpPr>
              <p:spPr bwMode="auto">
                <a:xfrm>
                  <a:off x="34925" y="3639570"/>
                  <a:ext cx="698500" cy="760413"/>
                </a:xfrm>
                <a:custGeom>
                  <a:avLst/>
                  <a:gdLst>
                    <a:gd name="T0" fmla="*/ 0 w 440"/>
                    <a:gd name="T1" fmla="*/ 115 h 479"/>
                    <a:gd name="T2" fmla="*/ 127 w 440"/>
                    <a:gd name="T3" fmla="*/ 0 h 479"/>
                    <a:gd name="T4" fmla="*/ 440 w 440"/>
                    <a:gd name="T5" fmla="*/ 0 h 479"/>
                    <a:gd name="T6" fmla="*/ 0 w 440"/>
                    <a:gd name="T7" fmla="*/ 479 h 479"/>
                    <a:gd name="T8" fmla="*/ 0 w 440"/>
                    <a:gd name="T9" fmla="*/ 115 h 4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0" h="479">
                      <a:moveTo>
                        <a:pt x="0" y="115"/>
                      </a:moveTo>
                      <a:lnTo>
                        <a:pt x="127" y="0"/>
                      </a:lnTo>
                      <a:lnTo>
                        <a:pt x="440" y="0"/>
                      </a:lnTo>
                      <a:lnTo>
                        <a:pt x="0" y="479"/>
                      </a:lnTo>
                      <a:lnTo>
                        <a:pt x="0" y="115"/>
                      </a:lnTo>
                      <a:close/>
                    </a:path>
                  </a:pathLst>
                </a:custGeom>
                <a:solidFill>
                  <a:srgbClr val="D1CD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</p:grpSp>
          <p:grpSp>
            <p:nvGrpSpPr>
              <p:cNvPr id="220" name="Group 219"/>
              <p:cNvGrpSpPr/>
              <p:nvPr/>
            </p:nvGrpSpPr>
            <p:grpSpPr>
              <a:xfrm>
                <a:off x="-28575" y="4811145"/>
                <a:ext cx="12303125" cy="2589214"/>
                <a:chOff x="-28575" y="4811145"/>
                <a:chExt cx="12303125" cy="2589214"/>
              </a:xfrm>
            </p:grpSpPr>
            <p:sp>
              <p:nvSpPr>
                <p:cNvPr id="221" name="Freeform 38"/>
                <p:cNvSpPr>
                  <a:spLocks/>
                </p:cNvSpPr>
                <p:nvPr/>
              </p:nvSpPr>
              <p:spPr bwMode="auto">
                <a:xfrm>
                  <a:off x="838200" y="4865121"/>
                  <a:ext cx="1449388" cy="1081088"/>
                </a:xfrm>
                <a:custGeom>
                  <a:avLst/>
                  <a:gdLst>
                    <a:gd name="T0" fmla="*/ 616 w 909"/>
                    <a:gd name="T1" fmla="*/ 678 h 678"/>
                    <a:gd name="T2" fmla="*/ 0 w 909"/>
                    <a:gd name="T3" fmla="*/ 648 h 678"/>
                    <a:gd name="T4" fmla="*/ 382 w 909"/>
                    <a:gd name="T5" fmla="*/ 0 h 678"/>
                    <a:gd name="T6" fmla="*/ 909 w 909"/>
                    <a:gd name="T7" fmla="*/ 17 h 678"/>
                    <a:gd name="T8" fmla="*/ 616 w 909"/>
                    <a:gd name="T9" fmla="*/ 678 h 6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9" h="678">
                      <a:moveTo>
                        <a:pt x="616" y="678"/>
                      </a:moveTo>
                      <a:cubicBezTo>
                        <a:pt x="411" y="669"/>
                        <a:pt x="205" y="659"/>
                        <a:pt x="0" y="648"/>
                      </a:cubicBezTo>
                      <a:cubicBezTo>
                        <a:pt x="127" y="432"/>
                        <a:pt x="255" y="216"/>
                        <a:pt x="382" y="0"/>
                      </a:cubicBezTo>
                      <a:cubicBezTo>
                        <a:pt x="558" y="6"/>
                        <a:pt x="734" y="12"/>
                        <a:pt x="909" y="17"/>
                      </a:cubicBezTo>
                      <a:cubicBezTo>
                        <a:pt x="812" y="237"/>
                        <a:pt x="714" y="457"/>
                        <a:pt x="616" y="678"/>
                      </a:cubicBez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22" name="Freeform 40"/>
                <p:cNvSpPr>
                  <a:spLocks/>
                </p:cNvSpPr>
                <p:nvPr/>
              </p:nvSpPr>
              <p:spPr bwMode="auto">
                <a:xfrm>
                  <a:off x="2316163" y="4901633"/>
                  <a:ext cx="1235075" cy="1090613"/>
                </a:xfrm>
                <a:custGeom>
                  <a:avLst/>
                  <a:gdLst>
                    <a:gd name="T0" fmla="*/ 617 w 775"/>
                    <a:gd name="T1" fmla="*/ 684 h 684"/>
                    <a:gd name="T2" fmla="*/ 0 w 775"/>
                    <a:gd name="T3" fmla="*/ 667 h 684"/>
                    <a:gd name="T4" fmla="*/ 247 w 775"/>
                    <a:gd name="T5" fmla="*/ 0 h 684"/>
                    <a:gd name="T6" fmla="*/ 775 w 775"/>
                    <a:gd name="T7" fmla="*/ 11 h 684"/>
                    <a:gd name="T8" fmla="*/ 617 w 775"/>
                    <a:gd name="T9" fmla="*/ 684 h 6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5" h="684">
                      <a:moveTo>
                        <a:pt x="617" y="684"/>
                      </a:moveTo>
                      <a:cubicBezTo>
                        <a:pt x="411" y="680"/>
                        <a:pt x="205" y="674"/>
                        <a:pt x="0" y="667"/>
                      </a:cubicBezTo>
                      <a:cubicBezTo>
                        <a:pt x="82" y="445"/>
                        <a:pt x="165" y="223"/>
                        <a:pt x="247" y="0"/>
                      </a:cubicBezTo>
                      <a:cubicBezTo>
                        <a:pt x="423" y="4"/>
                        <a:pt x="599" y="8"/>
                        <a:pt x="775" y="11"/>
                      </a:cubicBezTo>
                      <a:cubicBezTo>
                        <a:pt x="722" y="235"/>
                        <a:pt x="670" y="460"/>
                        <a:pt x="617" y="684"/>
                      </a:cubicBez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23" name="Freeform 46"/>
                <p:cNvSpPr>
                  <a:spLocks/>
                </p:cNvSpPr>
                <p:nvPr/>
              </p:nvSpPr>
              <p:spPr bwMode="auto">
                <a:xfrm>
                  <a:off x="6502400" y="4901633"/>
                  <a:ext cx="1235075" cy="1090613"/>
                </a:xfrm>
                <a:custGeom>
                  <a:avLst/>
                  <a:gdLst>
                    <a:gd name="T0" fmla="*/ 775 w 775"/>
                    <a:gd name="T1" fmla="*/ 667 h 684"/>
                    <a:gd name="T2" fmla="*/ 157 w 775"/>
                    <a:gd name="T3" fmla="*/ 684 h 684"/>
                    <a:gd name="T4" fmla="*/ 0 w 775"/>
                    <a:gd name="T5" fmla="*/ 11 h 684"/>
                    <a:gd name="T6" fmla="*/ 527 w 775"/>
                    <a:gd name="T7" fmla="*/ 0 h 684"/>
                    <a:gd name="T8" fmla="*/ 775 w 775"/>
                    <a:gd name="T9" fmla="*/ 667 h 6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5" h="684">
                      <a:moveTo>
                        <a:pt x="775" y="667"/>
                      </a:moveTo>
                      <a:cubicBezTo>
                        <a:pt x="569" y="674"/>
                        <a:pt x="363" y="680"/>
                        <a:pt x="157" y="684"/>
                      </a:cubicBezTo>
                      <a:cubicBezTo>
                        <a:pt x="105" y="460"/>
                        <a:pt x="52" y="235"/>
                        <a:pt x="0" y="11"/>
                      </a:cubicBezTo>
                      <a:cubicBezTo>
                        <a:pt x="175" y="8"/>
                        <a:pt x="351" y="4"/>
                        <a:pt x="527" y="0"/>
                      </a:cubicBezTo>
                      <a:cubicBezTo>
                        <a:pt x="610" y="223"/>
                        <a:pt x="692" y="445"/>
                        <a:pt x="775" y="667"/>
                      </a:cubicBez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24" name="Freeform 53"/>
                <p:cNvSpPr>
                  <a:spLocks/>
                </p:cNvSpPr>
                <p:nvPr/>
              </p:nvSpPr>
              <p:spPr bwMode="auto">
                <a:xfrm>
                  <a:off x="-28575" y="4811145"/>
                  <a:ext cx="1054100" cy="1058863"/>
                </a:xfrm>
                <a:custGeom>
                  <a:avLst/>
                  <a:gdLst>
                    <a:gd name="T0" fmla="*/ 135 w 661"/>
                    <a:gd name="T1" fmla="*/ 0 h 665"/>
                    <a:gd name="T2" fmla="*/ 0 w 661"/>
                    <a:gd name="T3" fmla="*/ 162 h 665"/>
                    <a:gd name="T4" fmla="*/ 0 w 661"/>
                    <a:gd name="T5" fmla="*/ 650 h 665"/>
                    <a:gd name="T6" fmla="*/ 234 w 661"/>
                    <a:gd name="T7" fmla="*/ 665 h 665"/>
                    <a:gd name="T8" fmla="*/ 661 w 661"/>
                    <a:gd name="T9" fmla="*/ 24 h 665"/>
                    <a:gd name="T10" fmla="*/ 135 w 661"/>
                    <a:gd name="T11" fmla="*/ 0 h 6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1" h="665">
                      <a:moveTo>
                        <a:pt x="135" y="0"/>
                      </a:moveTo>
                      <a:cubicBezTo>
                        <a:pt x="90" y="54"/>
                        <a:pt x="45" y="108"/>
                        <a:pt x="0" y="162"/>
                      </a:cubicBezTo>
                      <a:cubicBezTo>
                        <a:pt x="0" y="650"/>
                        <a:pt x="0" y="650"/>
                        <a:pt x="0" y="650"/>
                      </a:cubicBezTo>
                      <a:cubicBezTo>
                        <a:pt x="78" y="655"/>
                        <a:pt x="156" y="660"/>
                        <a:pt x="234" y="665"/>
                      </a:cubicBezTo>
                      <a:cubicBezTo>
                        <a:pt x="376" y="451"/>
                        <a:pt x="519" y="237"/>
                        <a:pt x="661" y="24"/>
                      </a:cubicBezTo>
                      <a:cubicBezTo>
                        <a:pt x="486" y="16"/>
                        <a:pt x="310" y="9"/>
                        <a:pt x="135" y="0"/>
                      </a:cubicBez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25" name="Freeform 57"/>
                <p:cNvSpPr>
                  <a:spLocks/>
                </p:cNvSpPr>
                <p:nvPr/>
              </p:nvSpPr>
              <p:spPr bwMode="auto">
                <a:xfrm>
                  <a:off x="946150" y="4930208"/>
                  <a:ext cx="1246188" cy="949325"/>
                </a:xfrm>
                <a:custGeom>
                  <a:avLst/>
                  <a:gdLst>
                    <a:gd name="T0" fmla="*/ 524 w 782"/>
                    <a:gd name="T1" fmla="*/ 596 h 596"/>
                    <a:gd name="T2" fmla="*/ 0 w 782"/>
                    <a:gd name="T3" fmla="*/ 571 h 596"/>
                    <a:gd name="T4" fmla="*/ 338 w 782"/>
                    <a:gd name="T5" fmla="*/ 0 h 596"/>
                    <a:gd name="T6" fmla="*/ 782 w 782"/>
                    <a:gd name="T7" fmla="*/ 14 h 596"/>
                    <a:gd name="T8" fmla="*/ 524 w 782"/>
                    <a:gd name="T9" fmla="*/ 596 h 5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2" h="596">
                      <a:moveTo>
                        <a:pt x="524" y="596"/>
                      </a:moveTo>
                      <a:cubicBezTo>
                        <a:pt x="350" y="588"/>
                        <a:pt x="174" y="580"/>
                        <a:pt x="0" y="571"/>
                      </a:cubicBezTo>
                      <a:cubicBezTo>
                        <a:pt x="338" y="0"/>
                        <a:pt x="338" y="0"/>
                        <a:pt x="338" y="0"/>
                      </a:cubicBezTo>
                      <a:cubicBezTo>
                        <a:pt x="485" y="5"/>
                        <a:pt x="634" y="10"/>
                        <a:pt x="782" y="14"/>
                      </a:cubicBezTo>
                      <a:lnTo>
                        <a:pt x="524" y="596"/>
                      </a:lnTo>
                      <a:close/>
                    </a:path>
                  </a:pathLst>
                </a:custGeom>
                <a:solidFill>
                  <a:srgbClr val="954F72">
                    <a:lumMod val="40000"/>
                    <a:lumOff val="6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26" name="Freeform 59"/>
                <p:cNvSpPr>
                  <a:spLocks/>
                </p:cNvSpPr>
                <p:nvPr/>
              </p:nvSpPr>
              <p:spPr bwMode="auto">
                <a:xfrm>
                  <a:off x="2405063" y="4966721"/>
                  <a:ext cx="1066800" cy="962025"/>
                </a:xfrm>
                <a:custGeom>
                  <a:avLst/>
                  <a:gdLst>
                    <a:gd name="T0" fmla="*/ 529 w 669"/>
                    <a:gd name="T1" fmla="*/ 603 h 603"/>
                    <a:gd name="T2" fmla="*/ 0 w 669"/>
                    <a:gd name="T3" fmla="*/ 588 h 603"/>
                    <a:gd name="T4" fmla="*/ 219 w 669"/>
                    <a:gd name="T5" fmla="*/ 0 h 603"/>
                    <a:gd name="T6" fmla="*/ 669 w 669"/>
                    <a:gd name="T7" fmla="*/ 9 h 603"/>
                    <a:gd name="T8" fmla="*/ 529 w 669"/>
                    <a:gd name="T9" fmla="*/ 603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9" h="603">
                      <a:moveTo>
                        <a:pt x="529" y="603"/>
                      </a:moveTo>
                      <a:cubicBezTo>
                        <a:pt x="354" y="599"/>
                        <a:pt x="176" y="593"/>
                        <a:pt x="0" y="588"/>
                      </a:cubicBezTo>
                      <a:cubicBezTo>
                        <a:pt x="219" y="0"/>
                        <a:pt x="219" y="0"/>
                        <a:pt x="219" y="0"/>
                      </a:cubicBezTo>
                      <a:cubicBezTo>
                        <a:pt x="368" y="3"/>
                        <a:pt x="519" y="6"/>
                        <a:pt x="669" y="9"/>
                      </a:cubicBezTo>
                      <a:lnTo>
                        <a:pt x="529" y="603"/>
                      </a:lnTo>
                      <a:close/>
                    </a:path>
                  </a:pathLst>
                </a:custGeom>
                <a:solidFill>
                  <a:srgbClr val="2980B9">
                    <a:lumMod val="40000"/>
                    <a:lumOff val="6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27" name="Freeform 61"/>
                <p:cNvSpPr>
                  <a:spLocks/>
                </p:cNvSpPr>
                <p:nvPr/>
              </p:nvSpPr>
              <p:spPr bwMode="auto">
                <a:xfrm>
                  <a:off x="3868738" y="4987358"/>
                  <a:ext cx="879475" cy="960438"/>
                </a:xfrm>
                <a:custGeom>
                  <a:avLst/>
                  <a:gdLst>
                    <a:gd name="T0" fmla="*/ 532 w 552"/>
                    <a:gd name="T1" fmla="*/ 602 h 602"/>
                    <a:gd name="T2" fmla="*/ 0 w 552"/>
                    <a:gd name="T3" fmla="*/ 597 h 602"/>
                    <a:gd name="T4" fmla="*/ 100 w 552"/>
                    <a:gd name="T5" fmla="*/ 0 h 602"/>
                    <a:gd name="T6" fmla="*/ 552 w 552"/>
                    <a:gd name="T7" fmla="*/ 3 h 602"/>
                    <a:gd name="T8" fmla="*/ 532 w 552"/>
                    <a:gd name="T9" fmla="*/ 602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2" h="602">
                      <a:moveTo>
                        <a:pt x="532" y="602"/>
                      </a:moveTo>
                      <a:cubicBezTo>
                        <a:pt x="356" y="601"/>
                        <a:pt x="177" y="600"/>
                        <a:pt x="0" y="597"/>
                      </a:cubicBezTo>
                      <a:cubicBezTo>
                        <a:pt x="100" y="0"/>
                        <a:pt x="100" y="0"/>
                        <a:pt x="100" y="0"/>
                      </a:cubicBezTo>
                      <a:cubicBezTo>
                        <a:pt x="250" y="2"/>
                        <a:pt x="402" y="3"/>
                        <a:pt x="552" y="3"/>
                      </a:cubicBezTo>
                      <a:lnTo>
                        <a:pt x="532" y="602"/>
                      </a:lnTo>
                      <a:close/>
                    </a:path>
                  </a:pathLst>
                </a:custGeom>
                <a:solidFill>
                  <a:srgbClr val="D1CD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28" name="Freeform 63"/>
                <p:cNvSpPr>
                  <a:spLocks/>
                </p:cNvSpPr>
                <p:nvPr/>
              </p:nvSpPr>
              <p:spPr bwMode="auto">
                <a:xfrm>
                  <a:off x="5303838" y="4987358"/>
                  <a:ext cx="879475" cy="960438"/>
                </a:xfrm>
                <a:custGeom>
                  <a:avLst/>
                  <a:gdLst>
                    <a:gd name="T0" fmla="*/ 0 w 552"/>
                    <a:gd name="T1" fmla="*/ 3 h 602"/>
                    <a:gd name="T2" fmla="*/ 453 w 552"/>
                    <a:gd name="T3" fmla="*/ 0 h 602"/>
                    <a:gd name="T4" fmla="*/ 552 w 552"/>
                    <a:gd name="T5" fmla="*/ 597 h 602"/>
                    <a:gd name="T6" fmla="*/ 20 w 552"/>
                    <a:gd name="T7" fmla="*/ 602 h 602"/>
                    <a:gd name="T8" fmla="*/ 0 w 552"/>
                    <a:gd name="T9" fmla="*/ 3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2" h="602">
                      <a:moveTo>
                        <a:pt x="0" y="3"/>
                      </a:moveTo>
                      <a:cubicBezTo>
                        <a:pt x="151" y="3"/>
                        <a:pt x="302" y="2"/>
                        <a:pt x="453" y="0"/>
                      </a:cubicBezTo>
                      <a:cubicBezTo>
                        <a:pt x="552" y="597"/>
                        <a:pt x="552" y="597"/>
                        <a:pt x="552" y="597"/>
                      </a:cubicBezTo>
                      <a:cubicBezTo>
                        <a:pt x="375" y="600"/>
                        <a:pt x="197" y="601"/>
                        <a:pt x="20" y="602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39C12">
                    <a:lumMod val="40000"/>
                    <a:lumOff val="6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29" name="Freeform 65"/>
                <p:cNvSpPr>
                  <a:spLocks/>
                </p:cNvSpPr>
                <p:nvPr/>
              </p:nvSpPr>
              <p:spPr bwMode="auto">
                <a:xfrm>
                  <a:off x="6581775" y="4966721"/>
                  <a:ext cx="1065213" cy="962025"/>
                </a:xfrm>
                <a:custGeom>
                  <a:avLst/>
                  <a:gdLst>
                    <a:gd name="T0" fmla="*/ 0 w 668"/>
                    <a:gd name="T1" fmla="*/ 9 h 603"/>
                    <a:gd name="T2" fmla="*/ 449 w 668"/>
                    <a:gd name="T3" fmla="*/ 0 h 603"/>
                    <a:gd name="T4" fmla="*/ 668 w 668"/>
                    <a:gd name="T5" fmla="*/ 588 h 603"/>
                    <a:gd name="T6" fmla="*/ 139 w 668"/>
                    <a:gd name="T7" fmla="*/ 603 h 603"/>
                    <a:gd name="T8" fmla="*/ 0 w 668"/>
                    <a:gd name="T9" fmla="*/ 9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8" h="603">
                      <a:moveTo>
                        <a:pt x="0" y="9"/>
                      </a:moveTo>
                      <a:cubicBezTo>
                        <a:pt x="149" y="6"/>
                        <a:pt x="300" y="3"/>
                        <a:pt x="449" y="0"/>
                      </a:cubicBezTo>
                      <a:cubicBezTo>
                        <a:pt x="668" y="588"/>
                        <a:pt x="668" y="588"/>
                        <a:pt x="668" y="588"/>
                      </a:cubicBezTo>
                      <a:cubicBezTo>
                        <a:pt x="492" y="593"/>
                        <a:pt x="315" y="599"/>
                        <a:pt x="139" y="603"/>
                      </a:cubicBez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9BBB59">
                    <a:lumMod val="40000"/>
                    <a:lumOff val="6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sp>
              <p:nvSpPr>
                <p:cNvPr id="230" name="Freeform 72"/>
                <p:cNvSpPr>
                  <a:spLocks/>
                </p:cNvSpPr>
                <p:nvPr/>
              </p:nvSpPr>
              <p:spPr bwMode="auto">
                <a:xfrm>
                  <a:off x="34925" y="4876233"/>
                  <a:ext cx="874713" cy="927100"/>
                </a:xfrm>
                <a:custGeom>
                  <a:avLst/>
                  <a:gdLst>
                    <a:gd name="T0" fmla="*/ 173 w 549"/>
                    <a:gd name="T1" fmla="*/ 582 h 582"/>
                    <a:gd name="T2" fmla="*/ 0 w 549"/>
                    <a:gd name="T3" fmla="*/ 571 h 582"/>
                    <a:gd name="T4" fmla="*/ 0 w 549"/>
                    <a:gd name="T5" fmla="*/ 136 h 582"/>
                    <a:gd name="T6" fmla="*/ 113 w 549"/>
                    <a:gd name="T7" fmla="*/ 0 h 582"/>
                    <a:gd name="T8" fmla="*/ 549 w 549"/>
                    <a:gd name="T9" fmla="*/ 20 h 582"/>
                    <a:gd name="T10" fmla="*/ 173 w 549"/>
                    <a:gd name="T11" fmla="*/ 582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49" h="582">
                      <a:moveTo>
                        <a:pt x="173" y="582"/>
                      </a:moveTo>
                      <a:cubicBezTo>
                        <a:pt x="120" y="579"/>
                        <a:pt x="62" y="575"/>
                        <a:pt x="0" y="571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113" y="0"/>
                        <a:pt x="113" y="0"/>
                        <a:pt x="113" y="0"/>
                      </a:cubicBezTo>
                      <a:cubicBezTo>
                        <a:pt x="257" y="7"/>
                        <a:pt x="404" y="14"/>
                        <a:pt x="549" y="20"/>
                      </a:cubicBezTo>
                      <a:lnTo>
                        <a:pt x="173" y="582"/>
                      </a:lnTo>
                      <a:close/>
                    </a:path>
                  </a:pathLst>
                </a:custGeom>
                <a:solidFill>
                  <a:srgbClr val="D1CD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Lato Light"/>
                  </a:endParaRPr>
                </a:p>
              </p:txBody>
            </p:sp>
            <p:grpSp>
              <p:nvGrpSpPr>
                <p:cNvPr id="231" name="Group 230"/>
                <p:cNvGrpSpPr/>
                <p:nvPr/>
              </p:nvGrpSpPr>
              <p:grpSpPr>
                <a:xfrm>
                  <a:off x="53975" y="6014471"/>
                  <a:ext cx="12220575" cy="1385888"/>
                  <a:chOff x="53975" y="6014471"/>
                  <a:chExt cx="12220575" cy="1385888"/>
                </a:xfrm>
              </p:grpSpPr>
              <p:sp>
                <p:nvSpPr>
                  <p:cNvPr id="232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0609263" y="6276409"/>
                    <a:ext cx="0" cy="0"/>
                  </a:xfrm>
                  <a:prstGeom prst="lin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33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0609263" y="6276409"/>
                    <a:ext cx="0" cy="0"/>
                  </a:xfrm>
                  <a:prstGeom prst="lin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34" name="Freeform 39"/>
                  <p:cNvSpPr>
                    <a:spLocks/>
                  </p:cNvSpPr>
                  <p:nvPr/>
                </p:nvSpPr>
                <p:spPr bwMode="auto">
                  <a:xfrm>
                    <a:off x="53975" y="6238309"/>
                    <a:ext cx="1612900" cy="1060450"/>
                  </a:xfrm>
                  <a:custGeom>
                    <a:avLst/>
                    <a:gdLst>
                      <a:gd name="T0" fmla="*/ 732 w 1012"/>
                      <a:gd name="T1" fmla="*/ 665 h 665"/>
                      <a:gd name="T2" fmla="*/ 0 w 1012"/>
                      <a:gd name="T3" fmla="*/ 619 h 665"/>
                      <a:gd name="T4" fmla="*/ 365 w 1012"/>
                      <a:gd name="T5" fmla="*/ 0 h 665"/>
                      <a:gd name="T6" fmla="*/ 1012 w 1012"/>
                      <a:gd name="T7" fmla="*/ 34 h 665"/>
                      <a:gd name="T8" fmla="*/ 732 w 1012"/>
                      <a:gd name="T9" fmla="*/ 665 h 6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12" h="665">
                        <a:moveTo>
                          <a:pt x="732" y="665"/>
                        </a:moveTo>
                        <a:cubicBezTo>
                          <a:pt x="488" y="652"/>
                          <a:pt x="244" y="637"/>
                          <a:pt x="0" y="619"/>
                        </a:cubicBezTo>
                        <a:cubicBezTo>
                          <a:pt x="122" y="413"/>
                          <a:pt x="243" y="207"/>
                          <a:pt x="365" y="0"/>
                        </a:cubicBezTo>
                        <a:cubicBezTo>
                          <a:pt x="581" y="13"/>
                          <a:pt x="796" y="24"/>
                          <a:pt x="1012" y="34"/>
                        </a:cubicBezTo>
                        <a:cubicBezTo>
                          <a:pt x="918" y="244"/>
                          <a:pt x="825" y="455"/>
                          <a:pt x="732" y="665"/>
                        </a:cubicBezTo>
                        <a:close/>
                      </a:path>
                    </a:pathLst>
                  </a:custGeom>
                  <a:solidFill>
                    <a:srgbClr val="E2E2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35" name="Freeform 41"/>
                  <p:cNvSpPr>
                    <a:spLocks/>
                  </p:cNvSpPr>
                  <p:nvPr/>
                </p:nvSpPr>
                <p:spPr bwMode="auto">
                  <a:xfrm>
                    <a:off x="1808163" y="6312921"/>
                    <a:ext cx="1408113" cy="1058863"/>
                  </a:xfrm>
                  <a:custGeom>
                    <a:avLst/>
                    <a:gdLst>
                      <a:gd name="T0" fmla="*/ 733 w 884"/>
                      <a:gd name="T1" fmla="*/ 664 h 664"/>
                      <a:gd name="T2" fmla="*/ 0 w 884"/>
                      <a:gd name="T3" fmla="*/ 637 h 664"/>
                      <a:gd name="T4" fmla="*/ 237 w 884"/>
                      <a:gd name="T5" fmla="*/ 0 h 664"/>
                      <a:gd name="T6" fmla="*/ 884 w 884"/>
                      <a:gd name="T7" fmla="*/ 21 h 664"/>
                      <a:gd name="T8" fmla="*/ 733 w 884"/>
                      <a:gd name="T9" fmla="*/ 664 h 6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84" h="664">
                        <a:moveTo>
                          <a:pt x="733" y="664"/>
                        </a:moveTo>
                        <a:cubicBezTo>
                          <a:pt x="489" y="657"/>
                          <a:pt x="244" y="648"/>
                          <a:pt x="0" y="637"/>
                        </a:cubicBezTo>
                        <a:cubicBezTo>
                          <a:pt x="79" y="425"/>
                          <a:pt x="158" y="212"/>
                          <a:pt x="237" y="0"/>
                        </a:cubicBezTo>
                        <a:cubicBezTo>
                          <a:pt x="452" y="9"/>
                          <a:pt x="668" y="15"/>
                          <a:pt x="884" y="21"/>
                        </a:cubicBezTo>
                        <a:cubicBezTo>
                          <a:pt x="834" y="235"/>
                          <a:pt x="783" y="450"/>
                          <a:pt x="733" y="664"/>
                        </a:cubicBezTo>
                        <a:close/>
                      </a:path>
                    </a:pathLst>
                  </a:custGeom>
                  <a:solidFill>
                    <a:srgbClr val="E2E2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36" name="Freeform 43"/>
                  <p:cNvSpPr>
                    <a:spLocks/>
                  </p:cNvSpPr>
                  <p:nvPr/>
                </p:nvSpPr>
                <p:spPr bwMode="auto">
                  <a:xfrm>
                    <a:off x="3563938" y="6357371"/>
                    <a:ext cx="1204913" cy="1042988"/>
                  </a:xfrm>
                  <a:custGeom>
                    <a:avLst/>
                    <a:gdLst>
                      <a:gd name="T0" fmla="*/ 733 w 755"/>
                      <a:gd name="T1" fmla="*/ 655 h 655"/>
                      <a:gd name="T2" fmla="*/ 0 w 755"/>
                      <a:gd name="T3" fmla="*/ 646 h 655"/>
                      <a:gd name="T4" fmla="*/ 107 w 755"/>
                      <a:gd name="T5" fmla="*/ 0 h 655"/>
                      <a:gd name="T6" fmla="*/ 755 w 755"/>
                      <a:gd name="T7" fmla="*/ 7 h 655"/>
                      <a:gd name="T8" fmla="*/ 733 w 755"/>
                      <a:gd name="T9" fmla="*/ 655 h 6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55" h="655">
                        <a:moveTo>
                          <a:pt x="733" y="655"/>
                        </a:moveTo>
                        <a:cubicBezTo>
                          <a:pt x="488" y="654"/>
                          <a:pt x="244" y="651"/>
                          <a:pt x="0" y="646"/>
                        </a:cubicBezTo>
                        <a:cubicBezTo>
                          <a:pt x="35" y="431"/>
                          <a:pt x="71" y="216"/>
                          <a:pt x="107" y="0"/>
                        </a:cubicBezTo>
                        <a:cubicBezTo>
                          <a:pt x="323" y="4"/>
                          <a:pt x="539" y="6"/>
                          <a:pt x="755" y="7"/>
                        </a:cubicBezTo>
                        <a:cubicBezTo>
                          <a:pt x="747" y="223"/>
                          <a:pt x="740" y="439"/>
                          <a:pt x="733" y="655"/>
                        </a:cubicBezTo>
                        <a:close/>
                      </a:path>
                    </a:pathLst>
                  </a:custGeom>
                  <a:solidFill>
                    <a:srgbClr val="E2E2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37" name="Freeform 45"/>
                  <p:cNvSpPr>
                    <a:spLocks/>
                  </p:cNvSpPr>
                  <p:nvPr/>
                </p:nvSpPr>
                <p:spPr bwMode="auto">
                  <a:xfrm>
                    <a:off x="5286375" y="6357371"/>
                    <a:ext cx="1203325" cy="1042988"/>
                  </a:xfrm>
                  <a:custGeom>
                    <a:avLst/>
                    <a:gdLst>
                      <a:gd name="T0" fmla="*/ 755 w 755"/>
                      <a:gd name="T1" fmla="*/ 646 h 655"/>
                      <a:gd name="T2" fmla="*/ 22 w 755"/>
                      <a:gd name="T3" fmla="*/ 655 h 655"/>
                      <a:gd name="T4" fmla="*/ 0 w 755"/>
                      <a:gd name="T5" fmla="*/ 7 h 655"/>
                      <a:gd name="T6" fmla="*/ 647 w 755"/>
                      <a:gd name="T7" fmla="*/ 0 h 655"/>
                      <a:gd name="T8" fmla="*/ 755 w 755"/>
                      <a:gd name="T9" fmla="*/ 646 h 6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55" h="655">
                        <a:moveTo>
                          <a:pt x="755" y="646"/>
                        </a:moveTo>
                        <a:cubicBezTo>
                          <a:pt x="510" y="651"/>
                          <a:pt x="266" y="654"/>
                          <a:pt x="22" y="655"/>
                        </a:cubicBezTo>
                        <a:cubicBezTo>
                          <a:pt x="14" y="439"/>
                          <a:pt x="7" y="223"/>
                          <a:pt x="0" y="7"/>
                        </a:cubicBezTo>
                        <a:cubicBezTo>
                          <a:pt x="216" y="6"/>
                          <a:pt x="431" y="4"/>
                          <a:pt x="647" y="0"/>
                        </a:cubicBezTo>
                        <a:cubicBezTo>
                          <a:pt x="683" y="216"/>
                          <a:pt x="719" y="431"/>
                          <a:pt x="755" y="646"/>
                        </a:cubicBezTo>
                        <a:close/>
                      </a:path>
                    </a:pathLst>
                  </a:custGeom>
                  <a:solidFill>
                    <a:srgbClr val="E2E2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38" name="Freeform 47"/>
                  <p:cNvSpPr>
                    <a:spLocks/>
                  </p:cNvSpPr>
                  <p:nvPr/>
                </p:nvSpPr>
                <p:spPr bwMode="auto">
                  <a:xfrm>
                    <a:off x="6837363" y="6312921"/>
                    <a:ext cx="1408113" cy="1058863"/>
                  </a:xfrm>
                  <a:custGeom>
                    <a:avLst/>
                    <a:gdLst>
                      <a:gd name="T0" fmla="*/ 883 w 883"/>
                      <a:gd name="T1" fmla="*/ 637 h 664"/>
                      <a:gd name="T2" fmla="*/ 150 w 883"/>
                      <a:gd name="T3" fmla="*/ 664 h 664"/>
                      <a:gd name="T4" fmla="*/ 0 w 883"/>
                      <a:gd name="T5" fmla="*/ 21 h 664"/>
                      <a:gd name="T6" fmla="*/ 647 w 883"/>
                      <a:gd name="T7" fmla="*/ 0 h 664"/>
                      <a:gd name="T8" fmla="*/ 883 w 883"/>
                      <a:gd name="T9" fmla="*/ 637 h 6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83" h="664">
                        <a:moveTo>
                          <a:pt x="883" y="637"/>
                        </a:moveTo>
                        <a:cubicBezTo>
                          <a:pt x="639" y="648"/>
                          <a:pt x="395" y="657"/>
                          <a:pt x="150" y="664"/>
                        </a:cubicBezTo>
                        <a:cubicBezTo>
                          <a:pt x="100" y="450"/>
                          <a:pt x="50" y="235"/>
                          <a:pt x="0" y="21"/>
                        </a:cubicBezTo>
                        <a:cubicBezTo>
                          <a:pt x="215" y="15"/>
                          <a:pt x="431" y="9"/>
                          <a:pt x="647" y="0"/>
                        </a:cubicBezTo>
                        <a:cubicBezTo>
                          <a:pt x="726" y="212"/>
                          <a:pt x="804" y="425"/>
                          <a:pt x="883" y="637"/>
                        </a:cubicBezTo>
                        <a:close/>
                      </a:path>
                    </a:pathLst>
                  </a:custGeom>
                  <a:solidFill>
                    <a:srgbClr val="E2E2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39" name="Freeform 48"/>
                  <p:cNvSpPr>
                    <a:spLocks/>
                  </p:cNvSpPr>
                  <p:nvPr/>
                </p:nvSpPr>
                <p:spPr bwMode="auto">
                  <a:xfrm>
                    <a:off x="8386763" y="6238309"/>
                    <a:ext cx="1612900" cy="1060450"/>
                  </a:xfrm>
                  <a:custGeom>
                    <a:avLst/>
                    <a:gdLst>
                      <a:gd name="T0" fmla="*/ 1012 w 1012"/>
                      <a:gd name="T1" fmla="*/ 619 h 665"/>
                      <a:gd name="T2" fmla="*/ 279 w 1012"/>
                      <a:gd name="T3" fmla="*/ 665 h 665"/>
                      <a:gd name="T4" fmla="*/ 0 w 1012"/>
                      <a:gd name="T5" fmla="*/ 34 h 665"/>
                      <a:gd name="T6" fmla="*/ 646 w 1012"/>
                      <a:gd name="T7" fmla="*/ 0 h 665"/>
                      <a:gd name="T8" fmla="*/ 1012 w 1012"/>
                      <a:gd name="T9" fmla="*/ 619 h 6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12" h="665">
                        <a:moveTo>
                          <a:pt x="1012" y="619"/>
                        </a:moveTo>
                        <a:cubicBezTo>
                          <a:pt x="768" y="637"/>
                          <a:pt x="524" y="652"/>
                          <a:pt x="279" y="665"/>
                        </a:cubicBezTo>
                        <a:cubicBezTo>
                          <a:pt x="186" y="455"/>
                          <a:pt x="93" y="244"/>
                          <a:pt x="0" y="34"/>
                        </a:cubicBezTo>
                        <a:cubicBezTo>
                          <a:pt x="215" y="24"/>
                          <a:pt x="431" y="13"/>
                          <a:pt x="646" y="0"/>
                        </a:cubicBezTo>
                        <a:cubicBezTo>
                          <a:pt x="768" y="207"/>
                          <a:pt x="890" y="413"/>
                          <a:pt x="1012" y="619"/>
                        </a:cubicBezTo>
                        <a:close/>
                      </a:path>
                    </a:pathLst>
                  </a:custGeom>
                  <a:solidFill>
                    <a:srgbClr val="E2E2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40" name="Freeform 49"/>
                  <p:cNvSpPr>
                    <a:spLocks/>
                  </p:cNvSpPr>
                  <p:nvPr/>
                </p:nvSpPr>
                <p:spPr bwMode="auto">
                  <a:xfrm>
                    <a:off x="9934575" y="6131946"/>
                    <a:ext cx="1816100" cy="1049338"/>
                  </a:xfrm>
                  <a:custGeom>
                    <a:avLst/>
                    <a:gdLst>
                      <a:gd name="T0" fmla="*/ 1139 w 1139"/>
                      <a:gd name="T1" fmla="*/ 595 h 659"/>
                      <a:gd name="T2" fmla="*/ 408 w 1139"/>
                      <a:gd name="T3" fmla="*/ 659 h 659"/>
                      <a:gd name="T4" fmla="*/ 0 w 1139"/>
                      <a:gd name="T5" fmla="*/ 47 h 659"/>
                      <a:gd name="T6" fmla="*/ 645 w 1139"/>
                      <a:gd name="T7" fmla="*/ 0 h 659"/>
                      <a:gd name="T8" fmla="*/ 1139 w 1139"/>
                      <a:gd name="T9" fmla="*/ 595 h 6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39" h="659">
                        <a:moveTo>
                          <a:pt x="1139" y="595"/>
                        </a:moveTo>
                        <a:cubicBezTo>
                          <a:pt x="896" y="618"/>
                          <a:pt x="652" y="639"/>
                          <a:pt x="408" y="659"/>
                        </a:cubicBezTo>
                        <a:cubicBezTo>
                          <a:pt x="272" y="455"/>
                          <a:pt x="136" y="251"/>
                          <a:pt x="0" y="47"/>
                        </a:cubicBezTo>
                        <a:cubicBezTo>
                          <a:pt x="215" y="33"/>
                          <a:pt x="430" y="17"/>
                          <a:pt x="645" y="0"/>
                        </a:cubicBezTo>
                        <a:cubicBezTo>
                          <a:pt x="810" y="198"/>
                          <a:pt x="975" y="396"/>
                          <a:pt x="1139" y="595"/>
                        </a:cubicBezTo>
                        <a:close/>
                      </a:path>
                    </a:pathLst>
                  </a:custGeom>
                  <a:solidFill>
                    <a:srgbClr val="E2E2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41" name="Freeform 55"/>
                  <p:cNvSpPr>
                    <a:spLocks/>
                  </p:cNvSpPr>
                  <p:nvPr/>
                </p:nvSpPr>
                <p:spPr bwMode="auto">
                  <a:xfrm>
                    <a:off x="11480800" y="6014471"/>
                    <a:ext cx="793750" cy="939800"/>
                  </a:xfrm>
                  <a:custGeom>
                    <a:avLst/>
                    <a:gdLst>
                      <a:gd name="T0" fmla="*/ 498 w 498"/>
                      <a:gd name="T1" fmla="*/ 0 h 590"/>
                      <a:gd name="T2" fmla="*/ 0 w 498"/>
                      <a:gd name="T3" fmla="*/ 47 h 590"/>
                      <a:gd name="T4" fmla="*/ 498 w 498"/>
                      <a:gd name="T5" fmla="*/ 590 h 590"/>
                      <a:gd name="T6" fmla="*/ 498 w 498"/>
                      <a:gd name="T7" fmla="*/ 0 h 5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98" h="590">
                        <a:moveTo>
                          <a:pt x="498" y="0"/>
                        </a:moveTo>
                        <a:cubicBezTo>
                          <a:pt x="332" y="17"/>
                          <a:pt x="166" y="32"/>
                          <a:pt x="0" y="47"/>
                        </a:cubicBezTo>
                        <a:cubicBezTo>
                          <a:pt x="166" y="228"/>
                          <a:pt x="332" y="409"/>
                          <a:pt x="498" y="590"/>
                        </a:cubicBezTo>
                        <a:lnTo>
                          <a:pt x="498" y="0"/>
                        </a:lnTo>
                        <a:close/>
                      </a:path>
                    </a:pathLst>
                  </a:custGeom>
                  <a:solidFill>
                    <a:srgbClr val="E2E2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42" name="Freeform 56"/>
                  <p:cNvSpPr>
                    <a:spLocks/>
                  </p:cNvSpPr>
                  <p:nvPr/>
                </p:nvSpPr>
                <p:spPr bwMode="auto">
                  <a:xfrm>
                    <a:off x="10596563" y="6266884"/>
                    <a:ext cx="23813" cy="19050"/>
                  </a:xfrm>
                  <a:custGeom>
                    <a:avLst/>
                    <a:gdLst>
                      <a:gd name="T0" fmla="*/ 8 w 15"/>
                      <a:gd name="T1" fmla="*/ 12 h 12"/>
                      <a:gd name="T2" fmla="*/ 8 w 15"/>
                      <a:gd name="T3" fmla="*/ 0 h 12"/>
                      <a:gd name="T4" fmla="*/ 8 w 15"/>
                      <a:gd name="T5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5" h="12">
                        <a:moveTo>
                          <a:pt x="8" y="12"/>
                        </a:moveTo>
                        <a:cubicBezTo>
                          <a:pt x="15" y="12"/>
                          <a:pt x="15" y="0"/>
                          <a:pt x="8" y="0"/>
                        </a:cubicBezTo>
                        <a:cubicBezTo>
                          <a:pt x="0" y="0"/>
                          <a:pt x="0" y="12"/>
                          <a:pt x="8" y="12"/>
                        </a:cubicBezTo>
                        <a:close/>
                      </a:path>
                    </a:pathLst>
                  </a:custGeom>
                  <a:solidFill>
                    <a:srgbClr val="E2E2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43" name="Freeform 58"/>
                  <p:cNvSpPr>
                    <a:spLocks/>
                  </p:cNvSpPr>
                  <p:nvPr/>
                </p:nvSpPr>
                <p:spPr bwMode="auto">
                  <a:xfrm>
                    <a:off x="161925" y="6304984"/>
                    <a:ext cx="1408113" cy="928688"/>
                  </a:xfrm>
                  <a:custGeom>
                    <a:avLst/>
                    <a:gdLst>
                      <a:gd name="T0" fmla="*/ 640 w 884"/>
                      <a:gd name="T1" fmla="*/ 582 h 582"/>
                      <a:gd name="T2" fmla="*/ 0 w 884"/>
                      <a:gd name="T3" fmla="*/ 542 h 582"/>
                      <a:gd name="T4" fmla="*/ 320 w 884"/>
                      <a:gd name="T5" fmla="*/ 0 h 582"/>
                      <a:gd name="T6" fmla="*/ 884 w 884"/>
                      <a:gd name="T7" fmla="*/ 29 h 582"/>
                      <a:gd name="T8" fmla="*/ 640 w 884"/>
                      <a:gd name="T9" fmla="*/ 582 h 5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84" h="582">
                        <a:moveTo>
                          <a:pt x="640" y="582"/>
                        </a:moveTo>
                        <a:cubicBezTo>
                          <a:pt x="427" y="570"/>
                          <a:pt x="213" y="557"/>
                          <a:pt x="0" y="542"/>
                        </a:cubicBezTo>
                        <a:cubicBezTo>
                          <a:pt x="320" y="0"/>
                          <a:pt x="320" y="0"/>
                          <a:pt x="320" y="0"/>
                        </a:cubicBezTo>
                        <a:cubicBezTo>
                          <a:pt x="508" y="10"/>
                          <a:pt x="697" y="20"/>
                          <a:pt x="884" y="29"/>
                        </a:cubicBezTo>
                        <a:lnTo>
                          <a:pt x="640" y="582"/>
                        </a:lnTo>
                        <a:close/>
                      </a:path>
                    </a:pathLst>
                  </a:custGeom>
                  <a:solidFill>
                    <a:srgbClr val="F39C12">
                      <a:lumMod val="40000"/>
                      <a:lumOff val="60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44" name="Freeform 60"/>
                  <p:cNvSpPr>
                    <a:spLocks/>
                  </p:cNvSpPr>
                  <p:nvPr/>
                </p:nvSpPr>
                <p:spPr bwMode="auto">
                  <a:xfrm>
                    <a:off x="1898650" y="6379596"/>
                    <a:ext cx="1238250" cy="927100"/>
                  </a:xfrm>
                  <a:custGeom>
                    <a:avLst/>
                    <a:gdLst>
                      <a:gd name="T0" fmla="*/ 645 w 777"/>
                      <a:gd name="T1" fmla="*/ 582 h 582"/>
                      <a:gd name="T2" fmla="*/ 0 w 777"/>
                      <a:gd name="T3" fmla="*/ 558 h 582"/>
                      <a:gd name="T4" fmla="*/ 207 w 777"/>
                      <a:gd name="T5" fmla="*/ 0 h 582"/>
                      <a:gd name="T6" fmla="*/ 777 w 777"/>
                      <a:gd name="T7" fmla="*/ 18 h 582"/>
                      <a:gd name="T8" fmla="*/ 645 w 777"/>
                      <a:gd name="T9" fmla="*/ 582 h 5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77" h="582">
                        <a:moveTo>
                          <a:pt x="645" y="582"/>
                        </a:moveTo>
                        <a:cubicBezTo>
                          <a:pt x="430" y="576"/>
                          <a:pt x="214" y="567"/>
                          <a:pt x="0" y="558"/>
                        </a:cubicBezTo>
                        <a:cubicBezTo>
                          <a:pt x="207" y="0"/>
                          <a:pt x="207" y="0"/>
                          <a:pt x="207" y="0"/>
                        </a:cubicBezTo>
                        <a:cubicBezTo>
                          <a:pt x="396" y="7"/>
                          <a:pt x="587" y="13"/>
                          <a:pt x="777" y="18"/>
                        </a:cubicBezTo>
                        <a:lnTo>
                          <a:pt x="645" y="582"/>
                        </a:lnTo>
                        <a:close/>
                      </a:path>
                    </a:pathLst>
                  </a:custGeom>
                  <a:solidFill>
                    <a:srgbClr val="D1CD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45" name="Freeform 62"/>
                  <p:cNvSpPr>
                    <a:spLocks/>
                  </p:cNvSpPr>
                  <p:nvPr/>
                </p:nvSpPr>
                <p:spPr bwMode="auto">
                  <a:xfrm>
                    <a:off x="3640138" y="6422459"/>
                    <a:ext cx="1060450" cy="914400"/>
                  </a:xfrm>
                  <a:custGeom>
                    <a:avLst/>
                    <a:gdLst>
                      <a:gd name="T0" fmla="*/ 647 w 666"/>
                      <a:gd name="T1" fmla="*/ 574 h 574"/>
                      <a:gd name="T2" fmla="*/ 0 w 666"/>
                      <a:gd name="T3" fmla="*/ 566 h 574"/>
                      <a:gd name="T4" fmla="*/ 94 w 666"/>
                      <a:gd name="T5" fmla="*/ 0 h 574"/>
                      <a:gd name="T6" fmla="*/ 666 w 666"/>
                      <a:gd name="T7" fmla="*/ 6 h 574"/>
                      <a:gd name="T8" fmla="*/ 647 w 666"/>
                      <a:gd name="T9" fmla="*/ 574 h 5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66" h="574">
                        <a:moveTo>
                          <a:pt x="647" y="574"/>
                        </a:moveTo>
                        <a:cubicBezTo>
                          <a:pt x="432" y="573"/>
                          <a:pt x="215" y="570"/>
                          <a:pt x="0" y="566"/>
                        </a:cubicBezTo>
                        <a:cubicBezTo>
                          <a:pt x="94" y="0"/>
                          <a:pt x="94" y="0"/>
                          <a:pt x="94" y="0"/>
                        </a:cubicBezTo>
                        <a:cubicBezTo>
                          <a:pt x="284" y="3"/>
                          <a:pt x="476" y="5"/>
                          <a:pt x="666" y="6"/>
                        </a:cubicBezTo>
                        <a:lnTo>
                          <a:pt x="647" y="574"/>
                        </a:lnTo>
                        <a:close/>
                      </a:path>
                    </a:pathLst>
                  </a:custGeom>
                  <a:solidFill>
                    <a:srgbClr val="C0392B">
                      <a:lumMod val="40000"/>
                      <a:lumOff val="60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46" name="Freeform 64"/>
                  <p:cNvSpPr>
                    <a:spLocks/>
                  </p:cNvSpPr>
                  <p:nvPr/>
                </p:nvSpPr>
                <p:spPr bwMode="auto">
                  <a:xfrm>
                    <a:off x="5351463" y="6422459"/>
                    <a:ext cx="1063625" cy="914400"/>
                  </a:xfrm>
                  <a:custGeom>
                    <a:avLst/>
                    <a:gdLst>
                      <a:gd name="T0" fmla="*/ 0 w 667"/>
                      <a:gd name="T1" fmla="*/ 6 h 574"/>
                      <a:gd name="T2" fmla="*/ 572 w 667"/>
                      <a:gd name="T3" fmla="*/ 0 h 574"/>
                      <a:gd name="T4" fmla="*/ 667 w 667"/>
                      <a:gd name="T5" fmla="*/ 566 h 574"/>
                      <a:gd name="T6" fmla="*/ 19 w 667"/>
                      <a:gd name="T7" fmla="*/ 574 h 574"/>
                      <a:gd name="T8" fmla="*/ 0 w 667"/>
                      <a:gd name="T9" fmla="*/ 6 h 5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67" h="574">
                        <a:moveTo>
                          <a:pt x="0" y="6"/>
                        </a:moveTo>
                        <a:cubicBezTo>
                          <a:pt x="190" y="5"/>
                          <a:pt x="383" y="3"/>
                          <a:pt x="572" y="0"/>
                        </a:cubicBezTo>
                        <a:cubicBezTo>
                          <a:pt x="667" y="566"/>
                          <a:pt x="667" y="566"/>
                          <a:pt x="667" y="566"/>
                        </a:cubicBezTo>
                        <a:cubicBezTo>
                          <a:pt x="452" y="570"/>
                          <a:pt x="234" y="573"/>
                          <a:pt x="19" y="574"/>
                        </a:cubicBez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rgbClr val="D1CD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47" name="Freeform 66"/>
                  <p:cNvSpPr>
                    <a:spLocks/>
                  </p:cNvSpPr>
                  <p:nvPr/>
                </p:nvSpPr>
                <p:spPr bwMode="auto">
                  <a:xfrm>
                    <a:off x="6916738" y="6379596"/>
                    <a:ext cx="1238250" cy="927100"/>
                  </a:xfrm>
                  <a:custGeom>
                    <a:avLst/>
                    <a:gdLst>
                      <a:gd name="T0" fmla="*/ 0 w 777"/>
                      <a:gd name="T1" fmla="*/ 18 h 582"/>
                      <a:gd name="T2" fmla="*/ 569 w 777"/>
                      <a:gd name="T3" fmla="*/ 0 h 582"/>
                      <a:gd name="T4" fmla="*/ 777 w 777"/>
                      <a:gd name="T5" fmla="*/ 558 h 582"/>
                      <a:gd name="T6" fmla="*/ 132 w 777"/>
                      <a:gd name="T7" fmla="*/ 582 h 582"/>
                      <a:gd name="T8" fmla="*/ 0 w 777"/>
                      <a:gd name="T9" fmla="*/ 18 h 5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77" h="582">
                        <a:moveTo>
                          <a:pt x="0" y="18"/>
                        </a:moveTo>
                        <a:cubicBezTo>
                          <a:pt x="189" y="13"/>
                          <a:pt x="380" y="7"/>
                          <a:pt x="569" y="0"/>
                        </a:cubicBezTo>
                        <a:cubicBezTo>
                          <a:pt x="777" y="558"/>
                          <a:pt x="777" y="558"/>
                          <a:pt x="777" y="558"/>
                        </a:cubicBezTo>
                        <a:cubicBezTo>
                          <a:pt x="562" y="568"/>
                          <a:pt x="346" y="576"/>
                          <a:pt x="132" y="582"/>
                        </a:cubicBez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954F72">
                      <a:lumMod val="40000"/>
                      <a:lumOff val="60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48" name="Freeform 67"/>
                  <p:cNvSpPr>
                    <a:spLocks/>
                  </p:cNvSpPr>
                  <p:nvPr/>
                </p:nvSpPr>
                <p:spPr bwMode="auto">
                  <a:xfrm>
                    <a:off x="8482013" y="6304984"/>
                    <a:ext cx="1409700" cy="928688"/>
                  </a:xfrm>
                  <a:custGeom>
                    <a:avLst/>
                    <a:gdLst>
                      <a:gd name="T0" fmla="*/ 0 w 884"/>
                      <a:gd name="T1" fmla="*/ 29 h 582"/>
                      <a:gd name="T2" fmla="*/ 564 w 884"/>
                      <a:gd name="T3" fmla="*/ 0 h 582"/>
                      <a:gd name="T4" fmla="*/ 884 w 884"/>
                      <a:gd name="T5" fmla="*/ 542 h 582"/>
                      <a:gd name="T6" fmla="*/ 245 w 884"/>
                      <a:gd name="T7" fmla="*/ 582 h 582"/>
                      <a:gd name="T8" fmla="*/ 0 w 884"/>
                      <a:gd name="T9" fmla="*/ 29 h 5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84" h="582">
                        <a:moveTo>
                          <a:pt x="0" y="29"/>
                        </a:moveTo>
                        <a:cubicBezTo>
                          <a:pt x="187" y="20"/>
                          <a:pt x="377" y="10"/>
                          <a:pt x="564" y="0"/>
                        </a:cubicBezTo>
                        <a:cubicBezTo>
                          <a:pt x="884" y="542"/>
                          <a:pt x="884" y="542"/>
                          <a:pt x="884" y="542"/>
                        </a:cubicBezTo>
                        <a:cubicBezTo>
                          <a:pt x="672" y="557"/>
                          <a:pt x="457" y="570"/>
                          <a:pt x="245" y="582"/>
                        </a:cubicBez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2980B9">
                      <a:lumMod val="40000"/>
                      <a:lumOff val="60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49" name="Freeform 68"/>
                  <p:cNvSpPr>
                    <a:spLocks/>
                  </p:cNvSpPr>
                  <p:nvPr/>
                </p:nvSpPr>
                <p:spPr bwMode="auto">
                  <a:xfrm>
                    <a:off x="10047288" y="6197034"/>
                    <a:ext cx="1576388" cy="917575"/>
                  </a:xfrm>
                  <a:custGeom>
                    <a:avLst/>
                    <a:gdLst>
                      <a:gd name="T0" fmla="*/ 0 w 989"/>
                      <a:gd name="T1" fmla="*/ 41 h 576"/>
                      <a:gd name="T2" fmla="*/ 557 w 989"/>
                      <a:gd name="T3" fmla="*/ 0 h 576"/>
                      <a:gd name="T4" fmla="*/ 989 w 989"/>
                      <a:gd name="T5" fmla="*/ 521 h 576"/>
                      <a:gd name="T6" fmla="*/ 358 w 989"/>
                      <a:gd name="T7" fmla="*/ 576 h 576"/>
                      <a:gd name="T8" fmla="*/ 0 w 989"/>
                      <a:gd name="T9" fmla="*/ 41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89" h="576">
                        <a:moveTo>
                          <a:pt x="0" y="41"/>
                        </a:moveTo>
                        <a:cubicBezTo>
                          <a:pt x="186" y="29"/>
                          <a:pt x="372" y="15"/>
                          <a:pt x="557" y="0"/>
                        </a:cubicBezTo>
                        <a:cubicBezTo>
                          <a:pt x="989" y="521"/>
                          <a:pt x="989" y="521"/>
                          <a:pt x="989" y="521"/>
                        </a:cubicBezTo>
                        <a:cubicBezTo>
                          <a:pt x="779" y="541"/>
                          <a:pt x="567" y="559"/>
                          <a:pt x="358" y="576"/>
                        </a:cubicBezTo>
                        <a:lnTo>
                          <a:pt x="0" y="41"/>
                        </a:lnTo>
                        <a:close/>
                      </a:path>
                    </a:pathLst>
                  </a:custGeom>
                  <a:solidFill>
                    <a:srgbClr val="9BBB59">
                      <a:lumMod val="40000"/>
                      <a:lumOff val="60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  <p:sp>
                <p:nvSpPr>
                  <p:cNvPr id="250" name="Freeform 74"/>
                  <p:cNvSpPr>
                    <a:spLocks/>
                  </p:cNvSpPr>
                  <p:nvPr/>
                </p:nvSpPr>
                <p:spPr bwMode="auto">
                  <a:xfrm>
                    <a:off x="11614150" y="6085908"/>
                    <a:ext cx="596900" cy="704850"/>
                  </a:xfrm>
                  <a:custGeom>
                    <a:avLst/>
                    <a:gdLst>
                      <a:gd name="T0" fmla="*/ 0 w 374"/>
                      <a:gd name="T1" fmla="*/ 34 h 442"/>
                      <a:gd name="T2" fmla="*/ 374 w 374"/>
                      <a:gd name="T3" fmla="*/ 0 h 442"/>
                      <a:gd name="T4" fmla="*/ 374 w 374"/>
                      <a:gd name="T5" fmla="*/ 442 h 442"/>
                      <a:gd name="T6" fmla="*/ 0 w 374"/>
                      <a:gd name="T7" fmla="*/ 34 h 4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74" h="442">
                        <a:moveTo>
                          <a:pt x="0" y="34"/>
                        </a:moveTo>
                        <a:cubicBezTo>
                          <a:pt x="123" y="23"/>
                          <a:pt x="249" y="12"/>
                          <a:pt x="374" y="0"/>
                        </a:cubicBezTo>
                        <a:cubicBezTo>
                          <a:pt x="374" y="442"/>
                          <a:pt x="374" y="442"/>
                          <a:pt x="374" y="442"/>
                        </a:cubicBezTo>
                        <a:lnTo>
                          <a:pt x="0" y="34"/>
                        </a:lnTo>
                        <a:close/>
                      </a:path>
                    </a:pathLst>
                  </a:custGeom>
                  <a:solidFill>
                    <a:srgbClr val="D1CD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Lato Light"/>
                    </a:endParaRPr>
                  </a:p>
                </p:txBody>
              </p:sp>
            </p:grpSp>
          </p:grpSp>
        </p:grpSp>
      </p:grpSp>
      <p:sp>
        <p:nvSpPr>
          <p:cNvPr id="259" name="Freeform 51"/>
          <p:cNvSpPr>
            <a:spLocks/>
          </p:cNvSpPr>
          <p:nvPr/>
        </p:nvSpPr>
        <p:spPr bwMode="auto">
          <a:xfrm>
            <a:off x="-38636" y="2738401"/>
            <a:ext cx="12369800" cy="2693988"/>
          </a:xfrm>
          <a:custGeom>
            <a:avLst/>
            <a:gdLst>
              <a:gd name="T0" fmla="*/ 7680 w 7680"/>
              <a:gd name="T1" fmla="*/ 1672 h 1672"/>
              <a:gd name="T2" fmla="*/ 5346 w 7680"/>
              <a:gd name="T3" fmla="*/ 1672 h 1672"/>
              <a:gd name="T4" fmla="*/ 5237 w 7680"/>
              <a:gd name="T5" fmla="*/ 1603 h 1672"/>
              <a:gd name="T6" fmla="*/ 4938 w 7680"/>
              <a:gd name="T7" fmla="*/ 968 h 1672"/>
              <a:gd name="T8" fmla="*/ 4161 w 7680"/>
              <a:gd name="T9" fmla="*/ 968 h 1672"/>
              <a:gd name="T10" fmla="*/ 4045 w 7680"/>
              <a:gd name="T11" fmla="*/ 878 h 1672"/>
              <a:gd name="T12" fmla="*/ 3979 w 7680"/>
              <a:gd name="T13" fmla="*/ 624 h 1672"/>
              <a:gd name="T14" fmla="*/ 3257 w 7680"/>
              <a:gd name="T15" fmla="*/ 624 h 1672"/>
              <a:gd name="T16" fmla="*/ 3219 w 7680"/>
              <a:gd name="T17" fmla="*/ 866 h 1672"/>
              <a:gd name="T18" fmla="*/ 3100 w 7680"/>
              <a:gd name="T19" fmla="*/ 968 h 1672"/>
              <a:gd name="T20" fmla="*/ 1813 w 7680"/>
              <a:gd name="T21" fmla="*/ 968 h 1672"/>
              <a:gd name="T22" fmla="*/ 1711 w 7680"/>
              <a:gd name="T23" fmla="*/ 911 h 1672"/>
              <a:gd name="T24" fmla="*/ 1705 w 7680"/>
              <a:gd name="T25" fmla="*/ 794 h 1672"/>
              <a:gd name="T26" fmla="*/ 1982 w 7680"/>
              <a:gd name="T27" fmla="*/ 240 h 1672"/>
              <a:gd name="T28" fmla="*/ 0 w 7680"/>
              <a:gd name="T29" fmla="*/ 240 h 1672"/>
              <a:gd name="T30" fmla="*/ 0 w 7680"/>
              <a:gd name="T31" fmla="*/ 0 h 1672"/>
              <a:gd name="T32" fmla="*/ 2176 w 7680"/>
              <a:gd name="T33" fmla="*/ 0 h 1672"/>
              <a:gd name="T34" fmla="*/ 2278 w 7680"/>
              <a:gd name="T35" fmla="*/ 57 h 1672"/>
              <a:gd name="T36" fmla="*/ 2284 w 7680"/>
              <a:gd name="T37" fmla="*/ 174 h 1672"/>
              <a:gd name="T38" fmla="*/ 2007 w 7680"/>
              <a:gd name="T39" fmla="*/ 728 h 1672"/>
              <a:gd name="T40" fmla="*/ 2998 w 7680"/>
              <a:gd name="T41" fmla="*/ 728 h 1672"/>
              <a:gd name="T42" fmla="*/ 3036 w 7680"/>
              <a:gd name="T43" fmla="*/ 486 h 1672"/>
              <a:gd name="T44" fmla="*/ 3154 w 7680"/>
              <a:gd name="T45" fmla="*/ 384 h 1672"/>
              <a:gd name="T46" fmla="*/ 4072 w 7680"/>
              <a:gd name="T47" fmla="*/ 384 h 1672"/>
              <a:gd name="T48" fmla="*/ 4189 w 7680"/>
              <a:gd name="T49" fmla="*/ 474 h 1672"/>
              <a:gd name="T50" fmla="*/ 4254 w 7680"/>
              <a:gd name="T51" fmla="*/ 728 h 1672"/>
              <a:gd name="T52" fmla="*/ 5014 w 7680"/>
              <a:gd name="T53" fmla="*/ 728 h 1672"/>
              <a:gd name="T54" fmla="*/ 5123 w 7680"/>
              <a:gd name="T55" fmla="*/ 797 h 1672"/>
              <a:gd name="T56" fmla="*/ 5422 w 7680"/>
              <a:gd name="T57" fmla="*/ 1432 h 1672"/>
              <a:gd name="T58" fmla="*/ 7680 w 7680"/>
              <a:gd name="T59" fmla="*/ 1432 h 1672"/>
              <a:gd name="T60" fmla="*/ 7680 w 7680"/>
              <a:gd name="T61" fmla="*/ 1672 h 1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680" h="1672">
                <a:moveTo>
                  <a:pt x="7680" y="1672"/>
                </a:moveTo>
                <a:cubicBezTo>
                  <a:pt x="5346" y="1672"/>
                  <a:pt x="5346" y="1672"/>
                  <a:pt x="5346" y="1672"/>
                </a:cubicBezTo>
                <a:cubicBezTo>
                  <a:pt x="5299" y="1672"/>
                  <a:pt x="5257" y="1645"/>
                  <a:pt x="5237" y="1603"/>
                </a:cubicBezTo>
                <a:cubicBezTo>
                  <a:pt x="4938" y="968"/>
                  <a:pt x="4938" y="968"/>
                  <a:pt x="4938" y="968"/>
                </a:cubicBezTo>
                <a:cubicBezTo>
                  <a:pt x="4161" y="968"/>
                  <a:pt x="4161" y="968"/>
                  <a:pt x="4161" y="968"/>
                </a:cubicBezTo>
                <a:cubicBezTo>
                  <a:pt x="4106" y="968"/>
                  <a:pt x="4059" y="931"/>
                  <a:pt x="4045" y="878"/>
                </a:cubicBezTo>
                <a:cubicBezTo>
                  <a:pt x="3979" y="624"/>
                  <a:pt x="3979" y="624"/>
                  <a:pt x="3979" y="624"/>
                </a:cubicBezTo>
                <a:cubicBezTo>
                  <a:pt x="3257" y="624"/>
                  <a:pt x="3257" y="624"/>
                  <a:pt x="3257" y="624"/>
                </a:cubicBezTo>
                <a:cubicBezTo>
                  <a:pt x="3219" y="866"/>
                  <a:pt x="3219" y="866"/>
                  <a:pt x="3219" y="866"/>
                </a:cubicBezTo>
                <a:cubicBezTo>
                  <a:pt x="3210" y="925"/>
                  <a:pt x="3160" y="968"/>
                  <a:pt x="3100" y="968"/>
                </a:cubicBezTo>
                <a:cubicBezTo>
                  <a:pt x="1813" y="968"/>
                  <a:pt x="1813" y="968"/>
                  <a:pt x="1813" y="968"/>
                </a:cubicBezTo>
                <a:cubicBezTo>
                  <a:pt x="1771" y="968"/>
                  <a:pt x="1732" y="946"/>
                  <a:pt x="1711" y="911"/>
                </a:cubicBezTo>
                <a:cubicBezTo>
                  <a:pt x="1689" y="876"/>
                  <a:pt x="1687" y="832"/>
                  <a:pt x="1705" y="794"/>
                </a:cubicBezTo>
                <a:cubicBezTo>
                  <a:pt x="1982" y="240"/>
                  <a:pt x="1982" y="240"/>
                  <a:pt x="1982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0"/>
                  <a:pt x="0" y="0"/>
                  <a:pt x="0" y="0"/>
                </a:cubicBezTo>
                <a:cubicBezTo>
                  <a:pt x="2176" y="0"/>
                  <a:pt x="2176" y="0"/>
                  <a:pt x="2176" y="0"/>
                </a:cubicBezTo>
                <a:cubicBezTo>
                  <a:pt x="2218" y="0"/>
                  <a:pt x="2256" y="22"/>
                  <a:pt x="2278" y="57"/>
                </a:cubicBezTo>
                <a:cubicBezTo>
                  <a:pt x="2300" y="92"/>
                  <a:pt x="2302" y="136"/>
                  <a:pt x="2284" y="174"/>
                </a:cubicBezTo>
                <a:cubicBezTo>
                  <a:pt x="2007" y="728"/>
                  <a:pt x="2007" y="728"/>
                  <a:pt x="2007" y="728"/>
                </a:cubicBezTo>
                <a:cubicBezTo>
                  <a:pt x="2998" y="728"/>
                  <a:pt x="2998" y="728"/>
                  <a:pt x="2998" y="728"/>
                </a:cubicBezTo>
                <a:cubicBezTo>
                  <a:pt x="3036" y="486"/>
                  <a:pt x="3036" y="486"/>
                  <a:pt x="3036" y="486"/>
                </a:cubicBezTo>
                <a:cubicBezTo>
                  <a:pt x="3045" y="427"/>
                  <a:pt x="3095" y="384"/>
                  <a:pt x="3154" y="384"/>
                </a:cubicBezTo>
                <a:cubicBezTo>
                  <a:pt x="4072" y="384"/>
                  <a:pt x="4072" y="384"/>
                  <a:pt x="4072" y="384"/>
                </a:cubicBezTo>
                <a:cubicBezTo>
                  <a:pt x="4127" y="384"/>
                  <a:pt x="4175" y="421"/>
                  <a:pt x="4189" y="474"/>
                </a:cubicBezTo>
                <a:cubicBezTo>
                  <a:pt x="4254" y="728"/>
                  <a:pt x="4254" y="728"/>
                  <a:pt x="4254" y="728"/>
                </a:cubicBezTo>
                <a:cubicBezTo>
                  <a:pt x="5014" y="728"/>
                  <a:pt x="5014" y="728"/>
                  <a:pt x="5014" y="728"/>
                </a:cubicBezTo>
                <a:cubicBezTo>
                  <a:pt x="5061" y="728"/>
                  <a:pt x="5103" y="755"/>
                  <a:pt x="5123" y="797"/>
                </a:cubicBezTo>
                <a:cubicBezTo>
                  <a:pt x="5422" y="1432"/>
                  <a:pt x="5422" y="1432"/>
                  <a:pt x="5422" y="1432"/>
                </a:cubicBezTo>
                <a:cubicBezTo>
                  <a:pt x="7680" y="1432"/>
                  <a:pt x="7680" y="1432"/>
                  <a:pt x="7680" y="1432"/>
                </a:cubicBezTo>
                <a:lnTo>
                  <a:pt x="7680" y="1672"/>
                </a:lnTo>
                <a:close/>
              </a:path>
            </a:pathLst>
          </a:custGeom>
          <a:solidFill>
            <a:srgbClr val="474647">
              <a:alpha val="6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F3F3F"/>
              </a:solidFill>
              <a:latin typeface="Lato Light"/>
            </a:endParaRPr>
          </a:p>
        </p:txBody>
      </p:sp>
      <p:grpSp>
        <p:nvGrpSpPr>
          <p:cNvPr id="260" name="Group 259"/>
          <p:cNvGrpSpPr/>
          <p:nvPr/>
        </p:nvGrpSpPr>
        <p:grpSpPr>
          <a:xfrm>
            <a:off x="-35376" y="2664569"/>
            <a:ext cx="12430125" cy="2693988"/>
            <a:chOff x="-93663" y="3201988"/>
            <a:chExt cx="12430125" cy="2693988"/>
          </a:xfrm>
        </p:grpSpPr>
        <p:sp>
          <p:nvSpPr>
            <p:cNvPr id="261" name="Freeform 5"/>
            <p:cNvSpPr>
              <a:spLocks/>
            </p:cNvSpPr>
            <p:nvPr/>
          </p:nvSpPr>
          <p:spPr bwMode="auto">
            <a:xfrm>
              <a:off x="-77788" y="3201988"/>
              <a:ext cx="12369800" cy="2693988"/>
            </a:xfrm>
            <a:custGeom>
              <a:avLst/>
              <a:gdLst>
                <a:gd name="T0" fmla="*/ 7680 w 7680"/>
                <a:gd name="T1" fmla="*/ 1672 h 1672"/>
                <a:gd name="T2" fmla="*/ 5346 w 7680"/>
                <a:gd name="T3" fmla="*/ 1672 h 1672"/>
                <a:gd name="T4" fmla="*/ 5237 w 7680"/>
                <a:gd name="T5" fmla="*/ 1603 h 1672"/>
                <a:gd name="T6" fmla="*/ 4938 w 7680"/>
                <a:gd name="T7" fmla="*/ 968 h 1672"/>
                <a:gd name="T8" fmla="*/ 4161 w 7680"/>
                <a:gd name="T9" fmla="*/ 968 h 1672"/>
                <a:gd name="T10" fmla="*/ 4045 w 7680"/>
                <a:gd name="T11" fmla="*/ 878 h 1672"/>
                <a:gd name="T12" fmla="*/ 3979 w 7680"/>
                <a:gd name="T13" fmla="*/ 624 h 1672"/>
                <a:gd name="T14" fmla="*/ 3257 w 7680"/>
                <a:gd name="T15" fmla="*/ 624 h 1672"/>
                <a:gd name="T16" fmla="*/ 3219 w 7680"/>
                <a:gd name="T17" fmla="*/ 866 h 1672"/>
                <a:gd name="T18" fmla="*/ 3100 w 7680"/>
                <a:gd name="T19" fmla="*/ 968 h 1672"/>
                <a:gd name="T20" fmla="*/ 1813 w 7680"/>
                <a:gd name="T21" fmla="*/ 968 h 1672"/>
                <a:gd name="T22" fmla="*/ 1711 w 7680"/>
                <a:gd name="T23" fmla="*/ 911 h 1672"/>
                <a:gd name="T24" fmla="*/ 1705 w 7680"/>
                <a:gd name="T25" fmla="*/ 794 h 1672"/>
                <a:gd name="T26" fmla="*/ 1982 w 7680"/>
                <a:gd name="T27" fmla="*/ 240 h 1672"/>
                <a:gd name="T28" fmla="*/ 0 w 7680"/>
                <a:gd name="T29" fmla="*/ 240 h 1672"/>
                <a:gd name="T30" fmla="*/ 0 w 7680"/>
                <a:gd name="T31" fmla="*/ 0 h 1672"/>
                <a:gd name="T32" fmla="*/ 2176 w 7680"/>
                <a:gd name="T33" fmla="*/ 0 h 1672"/>
                <a:gd name="T34" fmla="*/ 2278 w 7680"/>
                <a:gd name="T35" fmla="*/ 57 h 1672"/>
                <a:gd name="T36" fmla="*/ 2284 w 7680"/>
                <a:gd name="T37" fmla="*/ 174 h 1672"/>
                <a:gd name="T38" fmla="*/ 2007 w 7680"/>
                <a:gd name="T39" fmla="*/ 728 h 1672"/>
                <a:gd name="T40" fmla="*/ 2998 w 7680"/>
                <a:gd name="T41" fmla="*/ 728 h 1672"/>
                <a:gd name="T42" fmla="*/ 3036 w 7680"/>
                <a:gd name="T43" fmla="*/ 486 h 1672"/>
                <a:gd name="T44" fmla="*/ 3154 w 7680"/>
                <a:gd name="T45" fmla="*/ 384 h 1672"/>
                <a:gd name="T46" fmla="*/ 4072 w 7680"/>
                <a:gd name="T47" fmla="*/ 384 h 1672"/>
                <a:gd name="T48" fmla="*/ 4189 w 7680"/>
                <a:gd name="T49" fmla="*/ 474 h 1672"/>
                <a:gd name="T50" fmla="*/ 4254 w 7680"/>
                <a:gd name="T51" fmla="*/ 728 h 1672"/>
                <a:gd name="T52" fmla="*/ 5014 w 7680"/>
                <a:gd name="T53" fmla="*/ 728 h 1672"/>
                <a:gd name="T54" fmla="*/ 5123 w 7680"/>
                <a:gd name="T55" fmla="*/ 797 h 1672"/>
                <a:gd name="T56" fmla="*/ 5422 w 7680"/>
                <a:gd name="T57" fmla="*/ 1432 h 1672"/>
                <a:gd name="T58" fmla="*/ 7680 w 7680"/>
                <a:gd name="T59" fmla="*/ 1432 h 1672"/>
                <a:gd name="T60" fmla="*/ 7680 w 7680"/>
                <a:gd name="T61" fmla="*/ 16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80" h="1672">
                  <a:moveTo>
                    <a:pt x="7680" y="1672"/>
                  </a:moveTo>
                  <a:cubicBezTo>
                    <a:pt x="5346" y="1672"/>
                    <a:pt x="5346" y="1672"/>
                    <a:pt x="5346" y="1672"/>
                  </a:cubicBezTo>
                  <a:cubicBezTo>
                    <a:pt x="5299" y="1672"/>
                    <a:pt x="5257" y="1645"/>
                    <a:pt x="5237" y="1603"/>
                  </a:cubicBezTo>
                  <a:cubicBezTo>
                    <a:pt x="4938" y="968"/>
                    <a:pt x="4938" y="968"/>
                    <a:pt x="4938" y="968"/>
                  </a:cubicBezTo>
                  <a:cubicBezTo>
                    <a:pt x="4161" y="968"/>
                    <a:pt x="4161" y="968"/>
                    <a:pt x="4161" y="968"/>
                  </a:cubicBezTo>
                  <a:cubicBezTo>
                    <a:pt x="4106" y="968"/>
                    <a:pt x="4059" y="931"/>
                    <a:pt x="4045" y="878"/>
                  </a:cubicBezTo>
                  <a:cubicBezTo>
                    <a:pt x="3979" y="624"/>
                    <a:pt x="3979" y="624"/>
                    <a:pt x="3979" y="624"/>
                  </a:cubicBezTo>
                  <a:cubicBezTo>
                    <a:pt x="3257" y="624"/>
                    <a:pt x="3257" y="624"/>
                    <a:pt x="3257" y="624"/>
                  </a:cubicBezTo>
                  <a:cubicBezTo>
                    <a:pt x="3219" y="866"/>
                    <a:pt x="3219" y="866"/>
                    <a:pt x="3219" y="866"/>
                  </a:cubicBezTo>
                  <a:cubicBezTo>
                    <a:pt x="3210" y="925"/>
                    <a:pt x="3160" y="968"/>
                    <a:pt x="3100" y="968"/>
                  </a:cubicBezTo>
                  <a:cubicBezTo>
                    <a:pt x="1813" y="968"/>
                    <a:pt x="1813" y="968"/>
                    <a:pt x="1813" y="968"/>
                  </a:cubicBezTo>
                  <a:cubicBezTo>
                    <a:pt x="1771" y="968"/>
                    <a:pt x="1732" y="946"/>
                    <a:pt x="1711" y="911"/>
                  </a:cubicBezTo>
                  <a:cubicBezTo>
                    <a:pt x="1689" y="876"/>
                    <a:pt x="1687" y="832"/>
                    <a:pt x="1705" y="794"/>
                  </a:cubicBezTo>
                  <a:cubicBezTo>
                    <a:pt x="1982" y="240"/>
                    <a:pt x="1982" y="240"/>
                    <a:pt x="1982" y="24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76" y="0"/>
                    <a:pt x="2176" y="0"/>
                    <a:pt x="2176" y="0"/>
                  </a:cubicBezTo>
                  <a:cubicBezTo>
                    <a:pt x="2218" y="0"/>
                    <a:pt x="2256" y="22"/>
                    <a:pt x="2278" y="57"/>
                  </a:cubicBezTo>
                  <a:cubicBezTo>
                    <a:pt x="2300" y="92"/>
                    <a:pt x="2302" y="136"/>
                    <a:pt x="2284" y="174"/>
                  </a:cubicBezTo>
                  <a:cubicBezTo>
                    <a:pt x="2007" y="728"/>
                    <a:pt x="2007" y="728"/>
                    <a:pt x="2007" y="728"/>
                  </a:cubicBezTo>
                  <a:cubicBezTo>
                    <a:pt x="2998" y="728"/>
                    <a:pt x="2998" y="728"/>
                    <a:pt x="2998" y="728"/>
                  </a:cubicBezTo>
                  <a:cubicBezTo>
                    <a:pt x="3036" y="486"/>
                    <a:pt x="3036" y="486"/>
                    <a:pt x="3036" y="486"/>
                  </a:cubicBezTo>
                  <a:cubicBezTo>
                    <a:pt x="3045" y="427"/>
                    <a:pt x="3095" y="384"/>
                    <a:pt x="3154" y="384"/>
                  </a:cubicBezTo>
                  <a:cubicBezTo>
                    <a:pt x="4072" y="384"/>
                    <a:pt x="4072" y="384"/>
                    <a:pt x="4072" y="384"/>
                  </a:cubicBezTo>
                  <a:cubicBezTo>
                    <a:pt x="4127" y="384"/>
                    <a:pt x="4175" y="421"/>
                    <a:pt x="4189" y="474"/>
                  </a:cubicBezTo>
                  <a:cubicBezTo>
                    <a:pt x="4254" y="728"/>
                    <a:pt x="4254" y="728"/>
                    <a:pt x="4254" y="728"/>
                  </a:cubicBezTo>
                  <a:cubicBezTo>
                    <a:pt x="5014" y="728"/>
                    <a:pt x="5014" y="728"/>
                    <a:pt x="5014" y="728"/>
                  </a:cubicBezTo>
                  <a:cubicBezTo>
                    <a:pt x="5061" y="728"/>
                    <a:pt x="5103" y="755"/>
                    <a:pt x="5123" y="797"/>
                  </a:cubicBezTo>
                  <a:cubicBezTo>
                    <a:pt x="5422" y="1432"/>
                    <a:pt x="5422" y="1432"/>
                    <a:pt x="5422" y="1432"/>
                  </a:cubicBezTo>
                  <a:cubicBezTo>
                    <a:pt x="7680" y="1432"/>
                    <a:pt x="7680" y="1432"/>
                    <a:pt x="7680" y="1432"/>
                  </a:cubicBezTo>
                  <a:lnTo>
                    <a:pt x="7680" y="1672"/>
                  </a:lnTo>
                  <a:close/>
                </a:path>
              </a:pathLst>
            </a:custGeom>
            <a:solidFill>
              <a:srgbClr val="474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3F3F"/>
                </a:solidFill>
                <a:latin typeface="Lato Light"/>
              </a:endParaRPr>
            </a:p>
          </p:txBody>
        </p:sp>
        <p:sp>
          <p:nvSpPr>
            <p:cNvPr id="262" name="Freeform 6"/>
            <p:cNvSpPr>
              <a:spLocks/>
            </p:cNvSpPr>
            <p:nvPr/>
          </p:nvSpPr>
          <p:spPr bwMode="auto">
            <a:xfrm>
              <a:off x="-77788" y="3233738"/>
              <a:ext cx="12395200" cy="2630488"/>
            </a:xfrm>
            <a:custGeom>
              <a:avLst/>
              <a:gdLst>
                <a:gd name="T0" fmla="*/ 7696 w 7696"/>
                <a:gd name="T1" fmla="*/ 1632 h 1632"/>
                <a:gd name="T2" fmla="*/ 5346 w 7696"/>
                <a:gd name="T3" fmla="*/ 1632 h 1632"/>
                <a:gd name="T4" fmla="*/ 5255 w 7696"/>
                <a:gd name="T5" fmla="*/ 1575 h 1632"/>
                <a:gd name="T6" fmla="*/ 4951 w 7696"/>
                <a:gd name="T7" fmla="*/ 928 h 1632"/>
                <a:gd name="T8" fmla="*/ 4161 w 7696"/>
                <a:gd name="T9" fmla="*/ 928 h 1632"/>
                <a:gd name="T10" fmla="*/ 4064 w 7696"/>
                <a:gd name="T11" fmla="*/ 853 h 1632"/>
                <a:gd name="T12" fmla="*/ 3995 w 7696"/>
                <a:gd name="T13" fmla="*/ 584 h 1632"/>
                <a:gd name="T14" fmla="*/ 3240 w 7696"/>
                <a:gd name="T15" fmla="*/ 584 h 1632"/>
                <a:gd name="T16" fmla="*/ 3199 w 7696"/>
                <a:gd name="T17" fmla="*/ 843 h 1632"/>
                <a:gd name="T18" fmla="*/ 3100 w 7696"/>
                <a:gd name="T19" fmla="*/ 928 h 1632"/>
                <a:gd name="T20" fmla="*/ 1813 w 7696"/>
                <a:gd name="T21" fmla="*/ 928 h 1632"/>
                <a:gd name="T22" fmla="*/ 1728 w 7696"/>
                <a:gd name="T23" fmla="*/ 881 h 1632"/>
                <a:gd name="T24" fmla="*/ 1723 w 7696"/>
                <a:gd name="T25" fmla="*/ 783 h 1632"/>
                <a:gd name="T26" fmla="*/ 2015 w 7696"/>
                <a:gd name="T27" fmla="*/ 200 h 1632"/>
                <a:gd name="T28" fmla="*/ 0 w 7696"/>
                <a:gd name="T29" fmla="*/ 200 h 1632"/>
                <a:gd name="T30" fmla="*/ 0 w 7696"/>
                <a:gd name="T31" fmla="*/ 0 h 1632"/>
                <a:gd name="T32" fmla="*/ 2176 w 7696"/>
                <a:gd name="T33" fmla="*/ 0 h 1632"/>
                <a:gd name="T34" fmla="*/ 2261 w 7696"/>
                <a:gd name="T35" fmla="*/ 47 h 1632"/>
                <a:gd name="T36" fmla="*/ 2266 w 7696"/>
                <a:gd name="T37" fmla="*/ 145 h 1632"/>
                <a:gd name="T38" fmla="*/ 1974 w 7696"/>
                <a:gd name="T39" fmla="*/ 728 h 1632"/>
                <a:gd name="T40" fmla="*/ 3015 w 7696"/>
                <a:gd name="T41" fmla="*/ 728 h 1632"/>
                <a:gd name="T42" fmla="*/ 3055 w 7696"/>
                <a:gd name="T43" fmla="*/ 469 h 1632"/>
                <a:gd name="T44" fmla="*/ 3154 w 7696"/>
                <a:gd name="T45" fmla="*/ 384 h 1632"/>
                <a:gd name="T46" fmla="*/ 4072 w 7696"/>
                <a:gd name="T47" fmla="*/ 384 h 1632"/>
                <a:gd name="T48" fmla="*/ 4169 w 7696"/>
                <a:gd name="T49" fmla="*/ 459 h 1632"/>
                <a:gd name="T50" fmla="*/ 4239 w 7696"/>
                <a:gd name="T51" fmla="*/ 728 h 1632"/>
                <a:gd name="T52" fmla="*/ 5014 w 7696"/>
                <a:gd name="T53" fmla="*/ 728 h 1632"/>
                <a:gd name="T54" fmla="*/ 5105 w 7696"/>
                <a:gd name="T55" fmla="*/ 785 h 1632"/>
                <a:gd name="T56" fmla="*/ 5409 w 7696"/>
                <a:gd name="T57" fmla="*/ 1432 h 1632"/>
                <a:gd name="T58" fmla="*/ 7696 w 7696"/>
                <a:gd name="T59" fmla="*/ 1432 h 1632"/>
                <a:gd name="T60" fmla="*/ 7696 w 7696"/>
                <a:gd name="T61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96" h="1632">
                  <a:moveTo>
                    <a:pt x="7696" y="1632"/>
                  </a:moveTo>
                  <a:cubicBezTo>
                    <a:pt x="5346" y="1632"/>
                    <a:pt x="5346" y="1632"/>
                    <a:pt x="5346" y="1632"/>
                  </a:cubicBezTo>
                  <a:cubicBezTo>
                    <a:pt x="5307" y="1632"/>
                    <a:pt x="5272" y="1610"/>
                    <a:pt x="5255" y="1575"/>
                  </a:cubicBezTo>
                  <a:cubicBezTo>
                    <a:pt x="4951" y="928"/>
                    <a:pt x="4951" y="928"/>
                    <a:pt x="4951" y="928"/>
                  </a:cubicBezTo>
                  <a:cubicBezTo>
                    <a:pt x="4161" y="928"/>
                    <a:pt x="4161" y="928"/>
                    <a:pt x="4161" y="928"/>
                  </a:cubicBezTo>
                  <a:cubicBezTo>
                    <a:pt x="4115" y="928"/>
                    <a:pt x="4076" y="897"/>
                    <a:pt x="4064" y="853"/>
                  </a:cubicBezTo>
                  <a:cubicBezTo>
                    <a:pt x="3995" y="584"/>
                    <a:pt x="3995" y="584"/>
                    <a:pt x="3995" y="584"/>
                  </a:cubicBezTo>
                  <a:cubicBezTo>
                    <a:pt x="3240" y="584"/>
                    <a:pt x="3240" y="584"/>
                    <a:pt x="3240" y="584"/>
                  </a:cubicBezTo>
                  <a:cubicBezTo>
                    <a:pt x="3199" y="843"/>
                    <a:pt x="3199" y="843"/>
                    <a:pt x="3199" y="843"/>
                  </a:cubicBezTo>
                  <a:cubicBezTo>
                    <a:pt x="3192" y="892"/>
                    <a:pt x="3150" y="928"/>
                    <a:pt x="3100" y="928"/>
                  </a:cubicBezTo>
                  <a:cubicBezTo>
                    <a:pt x="1813" y="928"/>
                    <a:pt x="1813" y="928"/>
                    <a:pt x="1813" y="928"/>
                  </a:cubicBezTo>
                  <a:cubicBezTo>
                    <a:pt x="1778" y="928"/>
                    <a:pt x="1746" y="910"/>
                    <a:pt x="1728" y="881"/>
                  </a:cubicBezTo>
                  <a:cubicBezTo>
                    <a:pt x="1709" y="851"/>
                    <a:pt x="1708" y="814"/>
                    <a:pt x="1723" y="783"/>
                  </a:cubicBezTo>
                  <a:cubicBezTo>
                    <a:pt x="2015" y="200"/>
                    <a:pt x="2015" y="200"/>
                    <a:pt x="2015" y="20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76" y="0"/>
                    <a:pt x="2176" y="0"/>
                    <a:pt x="2176" y="0"/>
                  </a:cubicBezTo>
                  <a:cubicBezTo>
                    <a:pt x="2211" y="0"/>
                    <a:pt x="2243" y="18"/>
                    <a:pt x="2261" y="47"/>
                  </a:cubicBezTo>
                  <a:cubicBezTo>
                    <a:pt x="2280" y="77"/>
                    <a:pt x="2281" y="114"/>
                    <a:pt x="2266" y="145"/>
                  </a:cubicBezTo>
                  <a:cubicBezTo>
                    <a:pt x="1974" y="728"/>
                    <a:pt x="1974" y="728"/>
                    <a:pt x="1974" y="728"/>
                  </a:cubicBezTo>
                  <a:cubicBezTo>
                    <a:pt x="3015" y="728"/>
                    <a:pt x="3015" y="728"/>
                    <a:pt x="3015" y="728"/>
                  </a:cubicBezTo>
                  <a:cubicBezTo>
                    <a:pt x="3055" y="469"/>
                    <a:pt x="3055" y="469"/>
                    <a:pt x="3055" y="469"/>
                  </a:cubicBezTo>
                  <a:cubicBezTo>
                    <a:pt x="3063" y="420"/>
                    <a:pt x="3105" y="384"/>
                    <a:pt x="3154" y="384"/>
                  </a:cubicBezTo>
                  <a:cubicBezTo>
                    <a:pt x="4072" y="384"/>
                    <a:pt x="4072" y="384"/>
                    <a:pt x="4072" y="384"/>
                  </a:cubicBezTo>
                  <a:cubicBezTo>
                    <a:pt x="4118" y="384"/>
                    <a:pt x="4158" y="415"/>
                    <a:pt x="4169" y="459"/>
                  </a:cubicBezTo>
                  <a:cubicBezTo>
                    <a:pt x="4239" y="728"/>
                    <a:pt x="4239" y="728"/>
                    <a:pt x="4239" y="728"/>
                  </a:cubicBezTo>
                  <a:cubicBezTo>
                    <a:pt x="5014" y="728"/>
                    <a:pt x="5014" y="728"/>
                    <a:pt x="5014" y="728"/>
                  </a:cubicBezTo>
                  <a:cubicBezTo>
                    <a:pt x="5053" y="728"/>
                    <a:pt x="5088" y="750"/>
                    <a:pt x="5105" y="785"/>
                  </a:cubicBezTo>
                  <a:cubicBezTo>
                    <a:pt x="5409" y="1432"/>
                    <a:pt x="5409" y="1432"/>
                    <a:pt x="5409" y="1432"/>
                  </a:cubicBezTo>
                  <a:cubicBezTo>
                    <a:pt x="7696" y="1432"/>
                    <a:pt x="7696" y="1432"/>
                    <a:pt x="7696" y="1432"/>
                  </a:cubicBezTo>
                  <a:lnTo>
                    <a:pt x="7696" y="16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3F3F"/>
                </a:solidFill>
                <a:latin typeface="Lato Light"/>
              </a:endParaRPr>
            </a:p>
          </p:txBody>
        </p:sp>
        <p:sp>
          <p:nvSpPr>
            <p:cNvPr id="263" name="Freeform 7"/>
            <p:cNvSpPr>
              <a:spLocks/>
            </p:cNvSpPr>
            <p:nvPr/>
          </p:nvSpPr>
          <p:spPr bwMode="auto">
            <a:xfrm>
              <a:off x="-77788" y="3267075"/>
              <a:ext cx="12414250" cy="2563813"/>
            </a:xfrm>
            <a:custGeom>
              <a:avLst/>
              <a:gdLst>
                <a:gd name="T0" fmla="*/ 7708 w 7708"/>
                <a:gd name="T1" fmla="*/ 1592 h 1592"/>
                <a:gd name="T2" fmla="*/ 5346 w 7708"/>
                <a:gd name="T3" fmla="*/ 1592 h 1592"/>
                <a:gd name="T4" fmla="*/ 5273 w 7708"/>
                <a:gd name="T5" fmla="*/ 1546 h 1592"/>
                <a:gd name="T6" fmla="*/ 4964 w 7708"/>
                <a:gd name="T7" fmla="*/ 888 h 1592"/>
                <a:gd name="T8" fmla="*/ 4161 w 7708"/>
                <a:gd name="T9" fmla="*/ 888 h 1592"/>
                <a:gd name="T10" fmla="*/ 4084 w 7708"/>
                <a:gd name="T11" fmla="*/ 828 h 1592"/>
                <a:gd name="T12" fmla="*/ 4010 w 7708"/>
                <a:gd name="T13" fmla="*/ 544 h 1592"/>
                <a:gd name="T14" fmla="*/ 3223 w 7708"/>
                <a:gd name="T15" fmla="*/ 544 h 1592"/>
                <a:gd name="T16" fmla="*/ 3179 w 7708"/>
                <a:gd name="T17" fmla="*/ 820 h 1592"/>
                <a:gd name="T18" fmla="*/ 3100 w 7708"/>
                <a:gd name="T19" fmla="*/ 888 h 1592"/>
                <a:gd name="T20" fmla="*/ 1813 w 7708"/>
                <a:gd name="T21" fmla="*/ 888 h 1592"/>
                <a:gd name="T22" fmla="*/ 1745 w 7708"/>
                <a:gd name="T23" fmla="*/ 850 h 1592"/>
                <a:gd name="T24" fmla="*/ 1741 w 7708"/>
                <a:gd name="T25" fmla="*/ 772 h 1592"/>
                <a:gd name="T26" fmla="*/ 2047 w 7708"/>
                <a:gd name="T27" fmla="*/ 160 h 1592"/>
                <a:gd name="T28" fmla="*/ 0 w 7708"/>
                <a:gd name="T29" fmla="*/ 160 h 1592"/>
                <a:gd name="T30" fmla="*/ 0 w 7708"/>
                <a:gd name="T31" fmla="*/ 0 h 1592"/>
                <a:gd name="T32" fmla="*/ 2176 w 7708"/>
                <a:gd name="T33" fmla="*/ 0 h 1592"/>
                <a:gd name="T34" fmla="*/ 2244 w 7708"/>
                <a:gd name="T35" fmla="*/ 38 h 1592"/>
                <a:gd name="T36" fmla="*/ 2248 w 7708"/>
                <a:gd name="T37" fmla="*/ 116 h 1592"/>
                <a:gd name="T38" fmla="*/ 1942 w 7708"/>
                <a:gd name="T39" fmla="*/ 728 h 1592"/>
                <a:gd name="T40" fmla="*/ 3032 w 7708"/>
                <a:gd name="T41" fmla="*/ 728 h 1592"/>
                <a:gd name="T42" fmla="*/ 3075 w 7708"/>
                <a:gd name="T43" fmla="*/ 452 h 1592"/>
                <a:gd name="T44" fmla="*/ 3154 w 7708"/>
                <a:gd name="T45" fmla="*/ 384 h 1592"/>
                <a:gd name="T46" fmla="*/ 4072 w 7708"/>
                <a:gd name="T47" fmla="*/ 384 h 1592"/>
                <a:gd name="T48" fmla="*/ 4150 w 7708"/>
                <a:gd name="T49" fmla="*/ 444 h 1592"/>
                <a:gd name="T50" fmla="*/ 4223 w 7708"/>
                <a:gd name="T51" fmla="*/ 728 h 1592"/>
                <a:gd name="T52" fmla="*/ 5014 w 7708"/>
                <a:gd name="T53" fmla="*/ 728 h 1592"/>
                <a:gd name="T54" fmla="*/ 5087 w 7708"/>
                <a:gd name="T55" fmla="*/ 774 h 1592"/>
                <a:gd name="T56" fmla="*/ 5397 w 7708"/>
                <a:gd name="T57" fmla="*/ 1432 h 1592"/>
                <a:gd name="T58" fmla="*/ 7708 w 7708"/>
                <a:gd name="T59" fmla="*/ 1432 h 1592"/>
                <a:gd name="T60" fmla="*/ 7708 w 7708"/>
                <a:gd name="T61" fmla="*/ 1592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708" h="1592">
                  <a:moveTo>
                    <a:pt x="7708" y="1592"/>
                  </a:moveTo>
                  <a:cubicBezTo>
                    <a:pt x="5346" y="1592"/>
                    <a:pt x="5346" y="1592"/>
                    <a:pt x="5346" y="1592"/>
                  </a:cubicBezTo>
                  <a:cubicBezTo>
                    <a:pt x="5315" y="1592"/>
                    <a:pt x="5287" y="1574"/>
                    <a:pt x="5273" y="1546"/>
                  </a:cubicBezTo>
                  <a:cubicBezTo>
                    <a:pt x="4964" y="888"/>
                    <a:pt x="4964" y="888"/>
                    <a:pt x="4964" y="888"/>
                  </a:cubicBezTo>
                  <a:cubicBezTo>
                    <a:pt x="4161" y="888"/>
                    <a:pt x="4161" y="888"/>
                    <a:pt x="4161" y="888"/>
                  </a:cubicBezTo>
                  <a:cubicBezTo>
                    <a:pt x="4125" y="888"/>
                    <a:pt x="4093" y="863"/>
                    <a:pt x="4084" y="828"/>
                  </a:cubicBezTo>
                  <a:cubicBezTo>
                    <a:pt x="4010" y="544"/>
                    <a:pt x="4010" y="544"/>
                    <a:pt x="4010" y="544"/>
                  </a:cubicBezTo>
                  <a:cubicBezTo>
                    <a:pt x="3223" y="544"/>
                    <a:pt x="3223" y="544"/>
                    <a:pt x="3223" y="544"/>
                  </a:cubicBezTo>
                  <a:cubicBezTo>
                    <a:pt x="3179" y="820"/>
                    <a:pt x="3179" y="820"/>
                    <a:pt x="3179" y="820"/>
                  </a:cubicBezTo>
                  <a:cubicBezTo>
                    <a:pt x="3173" y="859"/>
                    <a:pt x="3140" y="888"/>
                    <a:pt x="3100" y="888"/>
                  </a:cubicBezTo>
                  <a:cubicBezTo>
                    <a:pt x="1813" y="888"/>
                    <a:pt x="1813" y="888"/>
                    <a:pt x="1813" y="888"/>
                  </a:cubicBezTo>
                  <a:cubicBezTo>
                    <a:pt x="1785" y="888"/>
                    <a:pt x="1759" y="874"/>
                    <a:pt x="1745" y="850"/>
                  </a:cubicBezTo>
                  <a:cubicBezTo>
                    <a:pt x="1730" y="826"/>
                    <a:pt x="1729" y="797"/>
                    <a:pt x="1741" y="772"/>
                  </a:cubicBezTo>
                  <a:cubicBezTo>
                    <a:pt x="2047" y="160"/>
                    <a:pt x="2047" y="160"/>
                    <a:pt x="2047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76" y="0"/>
                    <a:pt x="2176" y="0"/>
                    <a:pt x="2176" y="0"/>
                  </a:cubicBezTo>
                  <a:cubicBezTo>
                    <a:pt x="2204" y="0"/>
                    <a:pt x="2230" y="14"/>
                    <a:pt x="2244" y="38"/>
                  </a:cubicBezTo>
                  <a:cubicBezTo>
                    <a:pt x="2259" y="62"/>
                    <a:pt x="2260" y="91"/>
                    <a:pt x="2248" y="116"/>
                  </a:cubicBezTo>
                  <a:cubicBezTo>
                    <a:pt x="1942" y="728"/>
                    <a:pt x="1942" y="728"/>
                    <a:pt x="1942" y="728"/>
                  </a:cubicBezTo>
                  <a:cubicBezTo>
                    <a:pt x="3032" y="728"/>
                    <a:pt x="3032" y="728"/>
                    <a:pt x="3032" y="728"/>
                  </a:cubicBezTo>
                  <a:cubicBezTo>
                    <a:pt x="3075" y="452"/>
                    <a:pt x="3075" y="452"/>
                    <a:pt x="3075" y="452"/>
                  </a:cubicBezTo>
                  <a:cubicBezTo>
                    <a:pt x="3081" y="413"/>
                    <a:pt x="3115" y="384"/>
                    <a:pt x="3154" y="384"/>
                  </a:cubicBezTo>
                  <a:cubicBezTo>
                    <a:pt x="4072" y="384"/>
                    <a:pt x="4072" y="384"/>
                    <a:pt x="4072" y="384"/>
                  </a:cubicBezTo>
                  <a:cubicBezTo>
                    <a:pt x="4109" y="384"/>
                    <a:pt x="4141" y="409"/>
                    <a:pt x="4150" y="444"/>
                  </a:cubicBezTo>
                  <a:cubicBezTo>
                    <a:pt x="4223" y="728"/>
                    <a:pt x="4223" y="728"/>
                    <a:pt x="4223" y="728"/>
                  </a:cubicBezTo>
                  <a:cubicBezTo>
                    <a:pt x="5014" y="728"/>
                    <a:pt x="5014" y="728"/>
                    <a:pt x="5014" y="728"/>
                  </a:cubicBezTo>
                  <a:cubicBezTo>
                    <a:pt x="5045" y="728"/>
                    <a:pt x="5074" y="746"/>
                    <a:pt x="5087" y="774"/>
                  </a:cubicBezTo>
                  <a:cubicBezTo>
                    <a:pt x="5397" y="1432"/>
                    <a:pt x="5397" y="1432"/>
                    <a:pt x="5397" y="1432"/>
                  </a:cubicBezTo>
                  <a:cubicBezTo>
                    <a:pt x="7708" y="1432"/>
                    <a:pt x="7708" y="1432"/>
                    <a:pt x="7708" y="1432"/>
                  </a:cubicBezTo>
                  <a:lnTo>
                    <a:pt x="7708" y="1592"/>
                  </a:lnTo>
                  <a:close/>
                </a:path>
              </a:pathLst>
            </a:custGeom>
            <a:solidFill>
              <a:srgbClr val="474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F3F3F"/>
                </a:solidFill>
                <a:latin typeface="Lato Light"/>
              </a:endParaRPr>
            </a:p>
          </p:txBody>
        </p:sp>
        <p:grpSp>
          <p:nvGrpSpPr>
            <p:cNvPr id="264" name="Group 263"/>
            <p:cNvGrpSpPr/>
            <p:nvPr/>
          </p:nvGrpSpPr>
          <p:grpSpPr>
            <a:xfrm>
              <a:off x="-93663" y="3376613"/>
              <a:ext cx="12401551" cy="2332037"/>
              <a:chOff x="-93663" y="3376613"/>
              <a:chExt cx="12401551" cy="2332037"/>
            </a:xfrm>
          </p:grpSpPr>
          <p:sp>
            <p:nvSpPr>
              <p:cNvPr id="265" name="Freeform 8"/>
              <p:cNvSpPr>
                <a:spLocks/>
              </p:cNvSpPr>
              <p:nvPr/>
            </p:nvSpPr>
            <p:spPr bwMode="auto">
              <a:xfrm>
                <a:off x="-93663" y="3376613"/>
                <a:ext cx="134938" cy="31750"/>
              </a:xfrm>
              <a:custGeom>
                <a:avLst/>
                <a:gdLst>
                  <a:gd name="T0" fmla="*/ 74 w 84"/>
                  <a:gd name="T1" fmla="*/ 20 h 20"/>
                  <a:gd name="T2" fmla="*/ 10 w 84"/>
                  <a:gd name="T3" fmla="*/ 20 h 20"/>
                  <a:gd name="T4" fmla="*/ 0 w 84"/>
                  <a:gd name="T5" fmla="*/ 10 h 20"/>
                  <a:gd name="T6" fmla="*/ 10 w 84"/>
                  <a:gd name="T7" fmla="*/ 0 h 20"/>
                  <a:gd name="T8" fmla="*/ 74 w 84"/>
                  <a:gd name="T9" fmla="*/ 0 h 20"/>
                  <a:gd name="T10" fmla="*/ 84 w 84"/>
                  <a:gd name="T11" fmla="*/ 10 h 20"/>
                  <a:gd name="T12" fmla="*/ 74 w 8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20">
                    <a:moveTo>
                      <a:pt x="74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4" y="20"/>
                      <a:pt x="0" y="16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80" y="0"/>
                      <a:pt x="84" y="4"/>
                      <a:pt x="84" y="10"/>
                    </a:cubicBezTo>
                    <a:cubicBezTo>
                      <a:pt x="84" y="16"/>
                      <a:pt x="80" y="20"/>
                      <a:pt x="74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66" name="Freeform 9"/>
              <p:cNvSpPr>
                <a:spLocks noEditPoints="1"/>
              </p:cNvSpPr>
              <p:nvPr/>
            </p:nvSpPr>
            <p:spPr bwMode="auto">
              <a:xfrm>
                <a:off x="203200" y="3376613"/>
                <a:ext cx="2930525" cy="31750"/>
              </a:xfrm>
              <a:custGeom>
                <a:avLst/>
                <a:gdLst>
                  <a:gd name="T0" fmla="*/ 1810 w 1820"/>
                  <a:gd name="T1" fmla="*/ 20 h 20"/>
                  <a:gd name="T2" fmla="*/ 1690 w 1820"/>
                  <a:gd name="T3" fmla="*/ 20 h 20"/>
                  <a:gd name="T4" fmla="*/ 1680 w 1820"/>
                  <a:gd name="T5" fmla="*/ 10 h 20"/>
                  <a:gd name="T6" fmla="*/ 1690 w 1820"/>
                  <a:gd name="T7" fmla="*/ 0 h 20"/>
                  <a:gd name="T8" fmla="*/ 1810 w 1820"/>
                  <a:gd name="T9" fmla="*/ 0 h 20"/>
                  <a:gd name="T10" fmla="*/ 1820 w 1820"/>
                  <a:gd name="T11" fmla="*/ 10 h 20"/>
                  <a:gd name="T12" fmla="*/ 1810 w 1820"/>
                  <a:gd name="T13" fmla="*/ 20 h 20"/>
                  <a:gd name="T14" fmla="*/ 1570 w 1820"/>
                  <a:gd name="T15" fmla="*/ 20 h 20"/>
                  <a:gd name="T16" fmla="*/ 1450 w 1820"/>
                  <a:gd name="T17" fmla="*/ 20 h 20"/>
                  <a:gd name="T18" fmla="*/ 1440 w 1820"/>
                  <a:gd name="T19" fmla="*/ 10 h 20"/>
                  <a:gd name="T20" fmla="*/ 1450 w 1820"/>
                  <a:gd name="T21" fmla="*/ 0 h 20"/>
                  <a:gd name="T22" fmla="*/ 1570 w 1820"/>
                  <a:gd name="T23" fmla="*/ 0 h 20"/>
                  <a:gd name="T24" fmla="*/ 1580 w 1820"/>
                  <a:gd name="T25" fmla="*/ 10 h 20"/>
                  <a:gd name="T26" fmla="*/ 1570 w 1820"/>
                  <a:gd name="T27" fmla="*/ 20 h 20"/>
                  <a:gd name="T28" fmla="*/ 1330 w 1820"/>
                  <a:gd name="T29" fmla="*/ 20 h 20"/>
                  <a:gd name="T30" fmla="*/ 1210 w 1820"/>
                  <a:gd name="T31" fmla="*/ 20 h 20"/>
                  <a:gd name="T32" fmla="*/ 1200 w 1820"/>
                  <a:gd name="T33" fmla="*/ 10 h 20"/>
                  <a:gd name="T34" fmla="*/ 1210 w 1820"/>
                  <a:gd name="T35" fmla="*/ 0 h 20"/>
                  <a:gd name="T36" fmla="*/ 1330 w 1820"/>
                  <a:gd name="T37" fmla="*/ 0 h 20"/>
                  <a:gd name="T38" fmla="*/ 1340 w 1820"/>
                  <a:gd name="T39" fmla="*/ 10 h 20"/>
                  <a:gd name="T40" fmla="*/ 1330 w 1820"/>
                  <a:gd name="T41" fmla="*/ 20 h 20"/>
                  <a:gd name="T42" fmla="*/ 1090 w 1820"/>
                  <a:gd name="T43" fmla="*/ 20 h 20"/>
                  <a:gd name="T44" fmla="*/ 970 w 1820"/>
                  <a:gd name="T45" fmla="*/ 20 h 20"/>
                  <a:gd name="T46" fmla="*/ 960 w 1820"/>
                  <a:gd name="T47" fmla="*/ 10 h 20"/>
                  <a:gd name="T48" fmla="*/ 970 w 1820"/>
                  <a:gd name="T49" fmla="*/ 0 h 20"/>
                  <a:gd name="T50" fmla="*/ 1090 w 1820"/>
                  <a:gd name="T51" fmla="*/ 0 h 20"/>
                  <a:gd name="T52" fmla="*/ 1100 w 1820"/>
                  <a:gd name="T53" fmla="*/ 10 h 20"/>
                  <a:gd name="T54" fmla="*/ 1090 w 1820"/>
                  <a:gd name="T55" fmla="*/ 20 h 20"/>
                  <a:gd name="T56" fmla="*/ 850 w 1820"/>
                  <a:gd name="T57" fmla="*/ 20 h 20"/>
                  <a:gd name="T58" fmla="*/ 730 w 1820"/>
                  <a:gd name="T59" fmla="*/ 20 h 20"/>
                  <a:gd name="T60" fmla="*/ 720 w 1820"/>
                  <a:gd name="T61" fmla="*/ 10 h 20"/>
                  <a:gd name="T62" fmla="*/ 730 w 1820"/>
                  <a:gd name="T63" fmla="*/ 0 h 20"/>
                  <a:gd name="T64" fmla="*/ 850 w 1820"/>
                  <a:gd name="T65" fmla="*/ 0 h 20"/>
                  <a:gd name="T66" fmla="*/ 860 w 1820"/>
                  <a:gd name="T67" fmla="*/ 10 h 20"/>
                  <a:gd name="T68" fmla="*/ 850 w 1820"/>
                  <a:gd name="T69" fmla="*/ 20 h 20"/>
                  <a:gd name="T70" fmla="*/ 610 w 1820"/>
                  <a:gd name="T71" fmla="*/ 20 h 20"/>
                  <a:gd name="T72" fmla="*/ 490 w 1820"/>
                  <a:gd name="T73" fmla="*/ 20 h 20"/>
                  <a:gd name="T74" fmla="*/ 480 w 1820"/>
                  <a:gd name="T75" fmla="*/ 10 h 20"/>
                  <a:gd name="T76" fmla="*/ 490 w 1820"/>
                  <a:gd name="T77" fmla="*/ 0 h 20"/>
                  <a:gd name="T78" fmla="*/ 610 w 1820"/>
                  <a:gd name="T79" fmla="*/ 0 h 20"/>
                  <a:gd name="T80" fmla="*/ 620 w 1820"/>
                  <a:gd name="T81" fmla="*/ 10 h 20"/>
                  <a:gd name="T82" fmla="*/ 610 w 1820"/>
                  <a:gd name="T83" fmla="*/ 20 h 20"/>
                  <a:gd name="T84" fmla="*/ 370 w 1820"/>
                  <a:gd name="T85" fmla="*/ 20 h 20"/>
                  <a:gd name="T86" fmla="*/ 250 w 1820"/>
                  <a:gd name="T87" fmla="*/ 20 h 20"/>
                  <a:gd name="T88" fmla="*/ 240 w 1820"/>
                  <a:gd name="T89" fmla="*/ 10 h 20"/>
                  <a:gd name="T90" fmla="*/ 250 w 1820"/>
                  <a:gd name="T91" fmla="*/ 0 h 20"/>
                  <a:gd name="T92" fmla="*/ 370 w 1820"/>
                  <a:gd name="T93" fmla="*/ 0 h 20"/>
                  <a:gd name="T94" fmla="*/ 380 w 1820"/>
                  <a:gd name="T95" fmla="*/ 10 h 20"/>
                  <a:gd name="T96" fmla="*/ 370 w 1820"/>
                  <a:gd name="T97" fmla="*/ 20 h 20"/>
                  <a:gd name="T98" fmla="*/ 130 w 1820"/>
                  <a:gd name="T99" fmla="*/ 20 h 20"/>
                  <a:gd name="T100" fmla="*/ 10 w 1820"/>
                  <a:gd name="T101" fmla="*/ 20 h 20"/>
                  <a:gd name="T102" fmla="*/ 0 w 1820"/>
                  <a:gd name="T103" fmla="*/ 10 h 20"/>
                  <a:gd name="T104" fmla="*/ 10 w 1820"/>
                  <a:gd name="T105" fmla="*/ 0 h 20"/>
                  <a:gd name="T106" fmla="*/ 130 w 1820"/>
                  <a:gd name="T107" fmla="*/ 0 h 20"/>
                  <a:gd name="T108" fmla="*/ 140 w 1820"/>
                  <a:gd name="T109" fmla="*/ 10 h 20"/>
                  <a:gd name="T110" fmla="*/ 130 w 1820"/>
                  <a:gd name="T1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20" h="20">
                    <a:moveTo>
                      <a:pt x="1810" y="20"/>
                    </a:moveTo>
                    <a:cubicBezTo>
                      <a:pt x="1690" y="20"/>
                      <a:pt x="1690" y="20"/>
                      <a:pt x="1690" y="20"/>
                    </a:cubicBezTo>
                    <a:cubicBezTo>
                      <a:pt x="1684" y="20"/>
                      <a:pt x="1680" y="16"/>
                      <a:pt x="1680" y="10"/>
                    </a:cubicBezTo>
                    <a:cubicBezTo>
                      <a:pt x="1680" y="4"/>
                      <a:pt x="1684" y="0"/>
                      <a:pt x="1690" y="0"/>
                    </a:cubicBezTo>
                    <a:cubicBezTo>
                      <a:pt x="1810" y="0"/>
                      <a:pt x="1810" y="0"/>
                      <a:pt x="1810" y="0"/>
                    </a:cubicBezTo>
                    <a:cubicBezTo>
                      <a:pt x="1816" y="0"/>
                      <a:pt x="1820" y="4"/>
                      <a:pt x="1820" y="10"/>
                    </a:cubicBezTo>
                    <a:cubicBezTo>
                      <a:pt x="1820" y="16"/>
                      <a:pt x="1816" y="20"/>
                      <a:pt x="1810" y="20"/>
                    </a:cubicBezTo>
                    <a:close/>
                    <a:moveTo>
                      <a:pt x="1570" y="20"/>
                    </a:moveTo>
                    <a:cubicBezTo>
                      <a:pt x="1450" y="20"/>
                      <a:pt x="1450" y="20"/>
                      <a:pt x="1450" y="20"/>
                    </a:cubicBezTo>
                    <a:cubicBezTo>
                      <a:pt x="1444" y="20"/>
                      <a:pt x="1440" y="16"/>
                      <a:pt x="1440" y="10"/>
                    </a:cubicBezTo>
                    <a:cubicBezTo>
                      <a:pt x="1440" y="4"/>
                      <a:pt x="1444" y="0"/>
                      <a:pt x="1450" y="0"/>
                    </a:cubicBezTo>
                    <a:cubicBezTo>
                      <a:pt x="1570" y="0"/>
                      <a:pt x="1570" y="0"/>
                      <a:pt x="1570" y="0"/>
                    </a:cubicBezTo>
                    <a:cubicBezTo>
                      <a:pt x="1576" y="0"/>
                      <a:pt x="1580" y="4"/>
                      <a:pt x="1580" y="10"/>
                    </a:cubicBezTo>
                    <a:cubicBezTo>
                      <a:pt x="1580" y="16"/>
                      <a:pt x="1576" y="20"/>
                      <a:pt x="1570" y="20"/>
                    </a:cubicBezTo>
                    <a:close/>
                    <a:moveTo>
                      <a:pt x="1330" y="20"/>
                    </a:moveTo>
                    <a:cubicBezTo>
                      <a:pt x="1210" y="20"/>
                      <a:pt x="1210" y="20"/>
                      <a:pt x="1210" y="20"/>
                    </a:cubicBezTo>
                    <a:cubicBezTo>
                      <a:pt x="1204" y="20"/>
                      <a:pt x="1200" y="16"/>
                      <a:pt x="1200" y="10"/>
                    </a:cubicBezTo>
                    <a:cubicBezTo>
                      <a:pt x="1200" y="4"/>
                      <a:pt x="1204" y="0"/>
                      <a:pt x="1210" y="0"/>
                    </a:cubicBezTo>
                    <a:cubicBezTo>
                      <a:pt x="1330" y="0"/>
                      <a:pt x="1330" y="0"/>
                      <a:pt x="1330" y="0"/>
                    </a:cubicBezTo>
                    <a:cubicBezTo>
                      <a:pt x="1336" y="0"/>
                      <a:pt x="1340" y="4"/>
                      <a:pt x="1340" y="10"/>
                    </a:cubicBezTo>
                    <a:cubicBezTo>
                      <a:pt x="1340" y="16"/>
                      <a:pt x="1336" y="20"/>
                      <a:pt x="1330" y="20"/>
                    </a:cubicBezTo>
                    <a:close/>
                    <a:moveTo>
                      <a:pt x="1090" y="20"/>
                    </a:moveTo>
                    <a:cubicBezTo>
                      <a:pt x="970" y="20"/>
                      <a:pt x="970" y="20"/>
                      <a:pt x="970" y="20"/>
                    </a:cubicBezTo>
                    <a:cubicBezTo>
                      <a:pt x="964" y="20"/>
                      <a:pt x="960" y="16"/>
                      <a:pt x="960" y="10"/>
                    </a:cubicBezTo>
                    <a:cubicBezTo>
                      <a:pt x="960" y="4"/>
                      <a:pt x="964" y="0"/>
                      <a:pt x="970" y="0"/>
                    </a:cubicBezTo>
                    <a:cubicBezTo>
                      <a:pt x="1090" y="0"/>
                      <a:pt x="1090" y="0"/>
                      <a:pt x="1090" y="0"/>
                    </a:cubicBezTo>
                    <a:cubicBezTo>
                      <a:pt x="1096" y="0"/>
                      <a:pt x="1100" y="4"/>
                      <a:pt x="1100" y="10"/>
                    </a:cubicBezTo>
                    <a:cubicBezTo>
                      <a:pt x="1100" y="16"/>
                      <a:pt x="1096" y="20"/>
                      <a:pt x="1090" y="20"/>
                    </a:cubicBezTo>
                    <a:close/>
                    <a:moveTo>
                      <a:pt x="850" y="20"/>
                    </a:moveTo>
                    <a:cubicBezTo>
                      <a:pt x="730" y="20"/>
                      <a:pt x="730" y="20"/>
                      <a:pt x="730" y="20"/>
                    </a:cubicBezTo>
                    <a:cubicBezTo>
                      <a:pt x="724" y="20"/>
                      <a:pt x="720" y="16"/>
                      <a:pt x="720" y="10"/>
                    </a:cubicBezTo>
                    <a:cubicBezTo>
                      <a:pt x="720" y="4"/>
                      <a:pt x="724" y="0"/>
                      <a:pt x="730" y="0"/>
                    </a:cubicBezTo>
                    <a:cubicBezTo>
                      <a:pt x="850" y="0"/>
                      <a:pt x="850" y="0"/>
                      <a:pt x="850" y="0"/>
                    </a:cubicBezTo>
                    <a:cubicBezTo>
                      <a:pt x="856" y="0"/>
                      <a:pt x="860" y="4"/>
                      <a:pt x="860" y="10"/>
                    </a:cubicBezTo>
                    <a:cubicBezTo>
                      <a:pt x="860" y="16"/>
                      <a:pt x="856" y="20"/>
                      <a:pt x="850" y="20"/>
                    </a:cubicBezTo>
                    <a:close/>
                    <a:moveTo>
                      <a:pt x="610" y="20"/>
                    </a:moveTo>
                    <a:cubicBezTo>
                      <a:pt x="490" y="20"/>
                      <a:pt x="490" y="20"/>
                      <a:pt x="490" y="20"/>
                    </a:cubicBezTo>
                    <a:cubicBezTo>
                      <a:pt x="484" y="20"/>
                      <a:pt x="480" y="16"/>
                      <a:pt x="480" y="10"/>
                    </a:cubicBezTo>
                    <a:cubicBezTo>
                      <a:pt x="480" y="4"/>
                      <a:pt x="484" y="0"/>
                      <a:pt x="490" y="0"/>
                    </a:cubicBezTo>
                    <a:cubicBezTo>
                      <a:pt x="610" y="0"/>
                      <a:pt x="610" y="0"/>
                      <a:pt x="610" y="0"/>
                    </a:cubicBezTo>
                    <a:cubicBezTo>
                      <a:pt x="616" y="0"/>
                      <a:pt x="620" y="4"/>
                      <a:pt x="620" y="10"/>
                    </a:cubicBezTo>
                    <a:cubicBezTo>
                      <a:pt x="620" y="16"/>
                      <a:pt x="616" y="20"/>
                      <a:pt x="610" y="20"/>
                    </a:cubicBezTo>
                    <a:close/>
                    <a:moveTo>
                      <a:pt x="370" y="20"/>
                    </a:moveTo>
                    <a:cubicBezTo>
                      <a:pt x="250" y="20"/>
                      <a:pt x="250" y="20"/>
                      <a:pt x="250" y="20"/>
                    </a:cubicBezTo>
                    <a:cubicBezTo>
                      <a:pt x="244" y="20"/>
                      <a:pt x="240" y="16"/>
                      <a:pt x="240" y="10"/>
                    </a:cubicBezTo>
                    <a:cubicBezTo>
                      <a:pt x="240" y="4"/>
                      <a:pt x="244" y="0"/>
                      <a:pt x="250" y="0"/>
                    </a:cubicBezTo>
                    <a:cubicBezTo>
                      <a:pt x="370" y="0"/>
                      <a:pt x="370" y="0"/>
                      <a:pt x="370" y="0"/>
                    </a:cubicBezTo>
                    <a:cubicBezTo>
                      <a:pt x="376" y="0"/>
                      <a:pt x="380" y="4"/>
                      <a:pt x="380" y="10"/>
                    </a:cubicBezTo>
                    <a:cubicBezTo>
                      <a:pt x="380" y="16"/>
                      <a:pt x="376" y="20"/>
                      <a:pt x="370" y="20"/>
                    </a:cubicBezTo>
                    <a:close/>
                    <a:moveTo>
                      <a:pt x="130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4" y="20"/>
                      <a:pt x="0" y="16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6" y="0"/>
                      <a:pt x="140" y="4"/>
                      <a:pt x="140" y="10"/>
                    </a:cubicBezTo>
                    <a:cubicBezTo>
                      <a:pt x="140" y="16"/>
                      <a:pt x="136" y="20"/>
                      <a:pt x="13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67" name="Freeform 10"/>
              <p:cNvSpPr>
                <a:spLocks/>
              </p:cNvSpPr>
              <p:nvPr/>
            </p:nvSpPr>
            <p:spPr bwMode="auto">
              <a:xfrm>
                <a:off x="3308350" y="3376613"/>
                <a:ext cx="136525" cy="123825"/>
              </a:xfrm>
              <a:custGeom>
                <a:avLst/>
                <a:gdLst>
                  <a:gd name="T0" fmla="*/ 46 w 85"/>
                  <a:gd name="T1" fmla="*/ 77 h 77"/>
                  <a:gd name="T2" fmla="*/ 41 w 85"/>
                  <a:gd name="T3" fmla="*/ 76 h 77"/>
                  <a:gd name="T4" fmla="*/ 37 w 85"/>
                  <a:gd name="T5" fmla="*/ 63 h 77"/>
                  <a:gd name="T6" fmla="*/ 58 w 85"/>
                  <a:gd name="T7" fmla="*/ 20 h 77"/>
                  <a:gd name="T8" fmla="*/ 10 w 85"/>
                  <a:gd name="T9" fmla="*/ 20 h 77"/>
                  <a:gd name="T10" fmla="*/ 0 w 85"/>
                  <a:gd name="T11" fmla="*/ 10 h 77"/>
                  <a:gd name="T12" fmla="*/ 10 w 85"/>
                  <a:gd name="T13" fmla="*/ 0 h 77"/>
                  <a:gd name="T14" fmla="*/ 74 w 85"/>
                  <a:gd name="T15" fmla="*/ 0 h 77"/>
                  <a:gd name="T16" fmla="*/ 83 w 85"/>
                  <a:gd name="T17" fmla="*/ 5 h 77"/>
                  <a:gd name="T18" fmla="*/ 83 w 85"/>
                  <a:gd name="T19" fmla="*/ 14 h 77"/>
                  <a:gd name="T20" fmla="*/ 54 w 85"/>
                  <a:gd name="T21" fmla="*/ 72 h 77"/>
                  <a:gd name="T22" fmla="*/ 46 w 85"/>
                  <a:gd name="T23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5" h="77">
                    <a:moveTo>
                      <a:pt x="46" y="77"/>
                    </a:moveTo>
                    <a:cubicBezTo>
                      <a:pt x="44" y="77"/>
                      <a:pt x="42" y="77"/>
                      <a:pt x="41" y="76"/>
                    </a:cubicBezTo>
                    <a:cubicBezTo>
                      <a:pt x="36" y="74"/>
                      <a:pt x="34" y="68"/>
                      <a:pt x="37" y="6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4" y="20"/>
                      <a:pt x="0" y="16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8" y="0"/>
                      <a:pt x="81" y="2"/>
                      <a:pt x="83" y="5"/>
                    </a:cubicBezTo>
                    <a:cubicBezTo>
                      <a:pt x="85" y="8"/>
                      <a:pt x="85" y="11"/>
                      <a:pt x="83" y="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53" y="75"/>
                      <a:pt x="49" y="77"/>
                      <a:pt x="46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68" name="Freeform 11"/>
              <p:cNvSpPr>
                <a:spLocks noEditPoints="1"/>
              </p:cNvSpPr>
              <p:nvPr/>
            </p:nvSpPr>
            <p:spPr bwMode="auto">
              <a:xfrm>
                <a:off x="2968625" y="3659188"/>
                <a:ext cx="333375" cy="628650"/>
              </a:xfrm>
              <a:custGeom>
                <a:avLst/>
                <a:gdLst>
                  <a:gd name="T0" fmla="*/ 11 w 207"/>
                  <a:gd name="T1" fmla="*/ 390 h 390"/>
                  <a:gd name="T2" fmla="*/ 7 w 207"/>
                  <a:gd name="T3" fmla="*/ 389 h 390"/>
                  <a:gd name="T4" fmla="*/ 3 w 207"/>
                  <a:gd name="T5" fmla="*/ 375 h 390"/>
                  <a:gd name="T6" fmla="*/ 64 w 207"/>
                  <a:gd name="T7" fmla="*/ 253 h 390"/>
                  <a:gd name="T8" fmla="*/ 77 w 207"/>
                  <a:gd name="T9" fmla="*/ 248 h 390"/>
                  <a:gd name="T10" fmla="*/ 82 w 207"/>
                  <a:gd name="T11" fmla="*/ 261 h 390"/>
                  <a:gd name="T12" fmla="*/ 20 w 207"/>
                  <a:gd name="T13" fmla="*/ 384 h 390"/>
                  <a:gd name="T14" fmla="*/ 11 w 207"/>
                  <a:gd name="T15" fmla="*/ 390 h 390"/>
                  <a:gd name="T16" fmla="*/ 134 w 207"/>
                  <a:gd name="T17" fmla="*/ 144 h 390"/>
                  <a:gd name="T18" fmla="*/ 130 w 207"/>
                  <a:gd name="T19" fmla="*/ 143 h 390"/>
                  <a:gd name="T20" fmla="*/ 125 w 207"/>
                  <a:gd name="T21" fmla="*/ 130 h 390"/>
                  <a:gd name="T22" fmla="*/ 186 w 207"/>
                  <a:gd name="T23" fmla="*/ 7 h 390"/>
                  <a:gd name="T24" fmla="*/ 200 w 207"/>
                  <a:gd name="T25" fmla="*/ 3 h 390"/>
                  <a:gd name="T26" fmla="*/ 204 w 207"/>
                  <a:gd name="T27" fmla="*/ 16 h 390"/>
                  <a:gd name="T28" fmla="*/ 143 w 207"/>
                  <a:gd name="T29" fmla="*/ 139 h 390"/>
                  <a:gd name="T30" fmla="*/ 134 w 207"/>
                  <a:gd name="T31" fmla="*/ 14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7" h="390">
                    <a:moveTo>
                      <a:pt x="11" y="390"/>
                    </a:moveTo>
                    <a:cubicBezTo>
                      <a:pt x="10" y="390"/>
                      <a:pt x="8" y="389"/>
                      <a:pt x="7" y="389"/>
                    </a:cubicBezTo>
                    <a:cubicBezTo>
                      <a:pt x="2" y="386"/>
                      <a:pt x="0" y="380"/>
                      <a:pt x="3" y="375"/>
                    </a:cubicBezTo>
                    <a:cubicBezTo>
                      <a:pt x="64" y="253"/>
                      <a:pt x="64" y="253"/>
                      <a:pt x="64" y="253"/>
                    </a:cubicBezTo>
                    <a:cubicBezTo>
                      <a:pt x="66" y="248"/>
                      <a:pt x="72" y="246"/>
                      <a:pt x="77" y="248"/>
                    </a:cubicBezTo>
                    <a:cubicBezTo>
                      <a:pt x="82" y="251"/>
                      <a:pt x="84" y="257"/>
                      <a:pt x="82" y="261"/>
                    </a:cubicBezTo>
                    <a:cubicBezTo>
                      <a:pt x="20" y="384"/>
                      <a:pt x="20" y="384"/>
                      <a:pt x="20" y="384"/>
                    </a:cubicBezTo>
                    <a:cubicBezTo>
                      <a:pt x="19" y="388"/>
                      <a:pt x="15" y="390"/>
                      <a:pt x="11" y="390"/>
                    </a:cubicBezTo>
                    <a:close/>
                    <a:moveTo>
                      <a:pt x="134" y="144"/>
                    </a:moveTo>
                    <a:cubicBezTo>
                      <a:pt x="133" y="144"/>
                      <a:pt x="131" y="144"/>
                      <a:pt x="130" y="143"/>
                    </a:cubicBezTo>
                    <a:cubicBezTo>
                      <a:pt x="125" y="141"/>
                      <a:pt x="123" y="135"/>
                      <a:pt x="125" y="130"/>
                    </a:cubicBezTo>
                    <a:cubicBezTo>
                      <a:pt x="186" y="7"/>
                      <a:pt x="186" y="7"/>
                      <a:pt x="186" y="7"/>
                    </a:cubicBezTo>
                    <a:cubicBezTo>
                      <a:pt x="189" y="2"/>
                      <a:pt x="195" y="0"/>
                      <a:pt x="200" y="3"/>
                    </a:cubicBezTo>
                    <a:cubicBezTo>
                      <a:pt x="205" y="5"/>
                      <a:pt x="207" y="11"/>
                      <a:pt x="204" y="16"/>
                    </a:cubicBezTo>
                    <a:cubicBezTo>
                      <a:pt x="143" y="139"/>
                      <a:pt x="143" y="139"/>
                      <a:pt x="143" y="139"/>
                    </a:cubicBezTo>
                    <a:cubicBezTo>
                      <a:pt x="141" y="142"/>
                      <a:pt x="138" y="144"/>
                      <a:pt x="134" y="1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69" name="Freeform 12"/>
              <p:cNvSpPr>
                <a:spLocks/>
              </p:cNvSpPr>
              <p:nvPr/>
            </p:nvSpPr>
            <p:spPr bwMode="auto">
              <a:xfrm>
                <a:off x="2824163" y="4448175"/>
                <a:ext cx="136525" cy="127000"/>
              </a:xfrm>
              <a:custGeom>
                <a:avLst/>
                <a:gdLst>
                  <a:gd name="T0" fmla="*/ 74 w 84"/>
                  <a:gd name="T1" fmla="*/ 79 h 79"/>
                  <a:gd name="T2" fmla="*/ 11 w 84"/>
                  <a:gd name="T3" fmla="*/ 79 h 79"/>
                  <a:gd name="T4" fmla="*/ 2 w 84"/>
                  <a:gd name="T5" fmla="*/ 74 h 79"/>
                  <a:gd name="T6" fmla="*/ 2 w 84"/>
                  <a:gd name="T7" fmla="*/ 65 h 79"/>
                  <a:gd name="T8" fmla="*/ 30 w 84"/>
                  <a:gd name="T9" fmla="*/ 7 h 79"/>
                  <a:gd name="T10" fmla="*/ 43 w 84"/>
                  <a:gd name="T11" fmla="*/ 3 h 79"/>
                  <a:gd name="T12" fmla="*/ 48 w 84"/>
                  <a:gd name="T13" fmla="*/ 16 h 79"/>
                  <a:gd name="T14" fmla="*/ 27 w 84"/>
                  <a:gd name="T15" fmla="*/ 59 h 79"/>
                  <a:gd name="T16" fmla="*/ 74 w 84"/>
                  <a:gd name="T17" fmla="*/ 59 h 79"/>
                  <a:gd name="T18" fmla="*/ 84 w 84"/>
                  <a:gd name="T19" fmla="*/ 69 h 79"/>
                  <a:gd name="T20" fmla="*/ 74 w 84"/>
                  <a:gd name="T21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" h="79">
                    <a:moveTo>
                      <a:pt x="74" y="79"/>
                    </a:moveTo>
                    <a:cubicBezTo>
                      <a:pt x="11" y="79"/>
                      <a:pt x="11" y="79"/>
                      <a:pt x="11" y="79"/>
                    </a:cubicBezTo>
                    <a:cubicBezTo>
                      <a:pt x="7" y="79"/>
                      <a:pt x="4" y="77"/>
                      <a:pt x="2" y="74"/>
                    </a:cubicBezTo>
                    <a:cubicBezTo>
                      <a:pt x="0" y="71"/>
                      <a:pt x="0" y="68"/>
                      <a:pt x="2" y="65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2" y="2"/>
                      <a:pt x="38" y="0"/>
                      <a:pt x="43" y="3"/>
                    </a:cubicBezTo>
                    <a:cubicBezTo>
                      <a:pt x="48" y="5"/>
                      <a:pt x="50" y="11"/>
                      <a:pt x="48" y="16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80" y="59"/>
                      <a:pt x="84" y="63"/>
                      <a:pt x="84" y="69"/>
                    </a:cubicBezTo>
                    <a:cubicBezTo>
                      <a:pt x="84" y="75"/>
                      <a:pt x="80" y="79"/>
                      <a:pt x="74" y="7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70" name="Freeform 13"/>
              <p:cNvSpPr>
                <a:spLocks noEditPoints="1"/>
              </p:cNvSpPr>
              <p:nvPr/>
            </p:nvSpPr>
            <p:spPr bwMode="auto">
              <a:xfrm>
                <a:off x="3133725" y="4541838"/>
                <a:ext cx="1474788" cy="33338"/>
              </a:xfrm>
              <a:custGeom>
                <a:avLst/>
                <a:gdLst>
                  <a:gd name="T0" fmla="*/ 906 w 916"/>
                  <a:gd name="T1" fmla="*/ 20 h 20"/>
                  <a:gd name="T2" fmla="*/ 778 w 916"/>
                  <a:gd name="T3" fmla="*/ 20 h 20"/>
                  <a:gd name="T4" fmla="*/ 768 w 916"/>
                  <a:gd name="T5" fmla="*/ 10 h 20"/>
                  <a:gd name="T6" fmla="*/ 778 w 916"/>
                  <a:gd name="T7" fmla="*/ 0 h 20"/>
                  <a:gd name="T8" fmla="*/ 906 w 916"/>
                  <a:gd name="T9" fmla="*/ 0 h 20"/>
                  <a:gd name="T10" fmla="*/ 916 w 916"/>
                  <a:gd name="T11" fmla="*/ 10 h 20"/>
                  <a:gd name="T12" fmla="*/ 906 w 916"/>
                  <a:gd name="T13" fmla="*/ 20 h 20"/>
                  <a:gd name="T14" fmla="*/ 650 w 916"/>
                  <a:gd name="T15" fmla="*/ 20 h 20"/>
                  <a:gd name="T16" fmla="*/ 522 w 916"/>
                  <a:gd name="T17" fmla="*/ 20 h 20"/>
                  <a:gd name="T18" fmla="*/ 512 w 916"/>
                  <a:gd name="T19" fmla="*/ 10 h 20"/>
                  <a:gd name="T20" fmla="*/ 522 w 916"/>
                  <a:gd name="T21" fmla="*/ 0 h 20"/>
                  <a:gd name="T22" fmla="*/ 650 w 916"/>
                  <a:gd name="T23" fmla="*/ 0 h 20"/>
                  <a:gd name="T24" fmla="*/ 660 w 916"/>
                  <a:gd name="T25" fmla="*/ 10 h 20"/>
                  <a:gd name="T26" fmla="*/ 650 w 916"/>
                  <a:gd name="T27" fmla="*/ 20 h 20"/>
                  <a:gd name="T28" fmla="*/ 394 w 916"/>
                  <a:gd name="T29" fmla="*/ 20 h 20"/>
                  <a:gd name="T30" fmla="*/ 266 w 916"/>
                  <a:gd name="T31" fmla="*/ 20 h 20"/>
                  <a:gd name="T32" fmla="*/ 256 w 916"/>
                  <a:gd name="T33" fmla="*/ 10 h 20"/>
                  <a:gd name="T34" fmla="*/ 266 w 916"/>
                  <a:gd name="T35" fmla="*/ 0 h 20"/>
                  <a:gd name="T36" fmla="*/ 394 w 916"/>
                  <a:gd name="T37" fmla="*/ 0 h 20"/>
                  <a:gd name="T38" fmla="*/ 404 w 916"/>
                  <a:gd name="T39" fmla="*/ 10 h 20"/>
                  <a:gd name="T40" fmla="*/ 394 w 916"/>
                  <a:gd name="T41" fmla="*/ 20 h 20"/>
                  <a:gd name="T42" fmla="*/ 138 w 916"/>
                  <a:gd name="T43" fmla="*/ 20 h 20"/>
                  <a:gd name="T44" fmla="*/ 10 w 916"/>
                  <a:gd name="T45" fmla="*/ 20 h 20"/>
                  <a:gd name="T46" fmla="*/ 0 w 916"/>
                  <a:gd name="T47" fmla="*/ 10 h 20"/>
                  <a:gd name="T48" fmla="*/ 10 w 916"/>
                  <a:gd name="T49" fmla="*/ 0 h 20"/>
                  <a:gd name="T50" fmla="*/ 138 w 916"/>
                  <a:gd name="T51" fmla="*/ 0 h 20"/>
                  <a:gd name="T52" fmla="*/ 148 w 916"/>
                  <a:gd name="T53" fmla="*/ 10 h 20"/>
                  <a:gd name="T54" fmla="*/ 138 w 916"/>
                  <a:gd name="T5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16" h="20">
                    <a:moveTo>
                      <a:pt x="906" y="20"/>
                    </a:moveTo>
                    <a:cubicBezTo>
                      <a:pt x="778" y="20"/>
                      <a:pt x="778" y="20"/>
                      <a:pt x="778" y="20"/>
                    </a:cubicBezTo>
                    <a:cubicBezTo>
                      <a:pt x="772" y="20"/>
                      <a:pt x="768" y="16"/>
                      <a:pt x="768" y="10"/>
                    </a:cubicBezTo>
                    <a:cubicBezTo>
                      <a:pt x="768" y="4"/>
                      <a:pt x="772" y="0"/>
                      <a:pt x="778" y="0"/>
                    </a:cubicBezTo>
                    <a:cubicBezTo>
                      <a:pt x="906" y="0"/>
                      <a:pt x="906" y="0"/>
                      <a:pt x="906" y="0"/>
                    </a:cubicBezTo>
                    <a:cubicBezTo>
                      <a:pt x="912" y="0"/>
                      <a:pt x="916" y="4"/>
                      <a:pt x="916" y="10"/>
                    </a:cubicBezTo>
                    <a:cubicBezTo>
                      <a:pt x="916" y="16"/>
                      <a:pt x="912" y="20"/>
                      <a:pt x="906" y="20"/>
                    </a:cubicBezTo>
                    <a:close/>
                    <a:moveTo>
                      <a:pt x="650" y="20"/>
                    </a:moveTo>
                    <a:cubicBezTo>
                      <a:pt x="522" y="20"/>
                      <a:pt x="522" y="20"/>
                      <a:pt x="522" y="20"/>
                    </a:cubicBezTo>
                    <a:cubicBezTo>
                      <a:pt x="516" y="20"/>
                      <a:pt x="512" y="16"/>
                      <a:pt x="512" y="10"/>
                    </a:cubicBezTo>
                    <a:cubicBezTo>
                      <a:pt x="512" y="4"/>
                      <a:pt x="516" y="0"/>
                      <a:pt x="522" y="0"/>
                    </a:cubicBezTo>
                    <a:cubicBezTo>
                      <a:pt x="650" y="0"/>
                      <a:pt x="650" y="0"/>
                      <a:pt x="650" y="0"/>
                    </a:cubicBezTo>
                    <a:cubicBezTo>
                      <a:pt x="656" y="0"/>
                      <a:pt x="660" y="4"/>
                      <a:pt x="660" y="10"/>
                    </a:cubicBezTo>
                    <a:cubicBezTo>
                      <a:pt x="660" y="16"/>
                      <a:pt x="656" y="20"/>
                      <a:pt x="650" y="20"/>
                    </a:cubicBezTo>
                    <a:close/>
                    <a:moveTo>
                      <a:pt x="394" y="20"/>
                    </a:moveTo>
                    <a:cubicBezTo>
                      <a:pt x="266" y="20"/>
                      <a:pt x="266" y="20"/>
                      <a:pt x="266" y="20"/>
                    </a:cubicBezTo>
                    <a:cubicBezTo>
                      <a:pt x="260" y="20"/>
                      <a:pt x="256" y="16"/>
                      <a:pt x="256" y="10"/>
                    </a:cubicBezTo>
                    <a:cubicBezTo>
                      <a:pt x="256" y="4"/>
                      <a:pt x="260" y="0"/>
                      <a:pt x="266" y="0"/>
                    </a:cubicBezTo>
                    <a:cubicBezTo>
                      <a:pt x="394" y="0"/>
                      <a:pt x="394" y="0"/>
                      <a:pt x="394" y="0"/>
                    </a:cubicBezTo>
                    <a:cubicBezTo>
                      <a:pt x="400" y="0"/>
                      <a:pt x="404" y="4"/>
                      <a:pt x="404" y="10"/>
                    </a:cubicBezTo>
                    <a:cubicBezTo>
                      <a:pt x="404" y="16"/>
                      <a:pt x="400" y="20"/>
                      <a:pt x="394" y="20"/>
                    </a:cubicBezTo>
                    <a:close/>
                    <a:moveTo>
                      <a:pt x="138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4" y="20"/>
                      <a:pt x="0" y="16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4" y="0"/>
                      <a:pt x="148" y="4"/>
                      <a:pt x="148" y="10"/>
                    </a:cubicBezTo>
                    <a:cubicBezTo>
                      <a:pt x="148" y="16"/>
                      <a:pt x="144" y="20"/>
                      <a:pt x="1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71" name="Freeform 14"/>
              <p:cNvSpPr>
                <a:spLocks/>
              </p:cNvSpPr>
              <p:nvPr/>
            </p:nvSpPr>
            <p:spPr bwMode="auto">
              <a:xfrm>
                <a:off x="4795838" y="4440238"/>
                <a:ext cx="152400" cy="134938"/>
              </a:xfrm>
              <a:custGeom>
                <a:avLst/>
                <a:gdLst>
                  <a:gd name="T0" fmla="*/ 74 w 95"/>
                  <a:gd name="T1" fmla="*/ 84 h 84"/>
                  <a:gd name="T2" fmla="*/ 10 w 95"/>
                  <a:gd name="T3" fmla="*/ 84 h 84"/>
                  <a:gd name="T4" fmla="*/ 0 w 95"/>
                  <a:gd name="T5" fmla="*/ 74 h 84"/>
                  <a:gd name="T6" fmla="*/ 10 w 95"/>
                  <a:gd name="T7" fmla="*/ 64 h 84"/>
                  <a:gd name="T8" fmla="*/ 66 w 95"/>
                  <a:gd name="T9" fmla="*/ 64 h 84"/>
                  <a:gd name="T10" fmla="*/ 74 w 95"/>
                  <a:gd name="T11" fmla="*/ 9 h 84"/>
                  <a:gd name="T12" fmla="*/ 86 w 95"/>
                  <a:gd name="T13" fmla="*/ 1 h 84"/>
                  <a:gd name="T14" fmla="*/ 94 w 95"/>
                  <a:gd name="T15" fmla="*/ 12 h 84"/>
                  <a:gd name="T16" fmla="*/ 84 w 95"/>
                  <a:gd name="T17" fmla="*/ 76 h 84"/>
                  <a:gd name="T18" fmla="*/ 74 w 95"/>
                  <a:gd name="T19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84">
                    <a:moveTo>
                      <a:pt x="74" y="84"/>
                    </a:moveTo>
                    <a:cubicBezTo>
                      <a:pt x="10" y="84"/>
                      <a:pt x="10" y="84"/>
                      <a:pt x="10" y="84"/>
                    </a:cubicBezTo>
                    <a:cubicBezTo>
                      <a:pt x="4" y="84"/>
                      <a:pt x="0" y="80"/>
                      <a:pt x="0" y="74"/>
                    </a:cubicBezTo>
                    <a:cubicBezTo>
                      <a:pt x="0" y="68"/>
                      <a:pt x="4" y="64"/>
                      <a:pt x="10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74" y="9"/>
                      <a:pt x="74" y="9"/>
                      <a:pt x="74" y="9"/>
                    </a:cubicBezTo>
                    <a:cubicBezTo>
                      <a:pt x="75" y="4"/>
                      <a:pt x="80" y="0"/>
                      <a:pt x="86" y="1"/>
                    </a:cubicBezTo>
                    <a:cubicBezTo>
                      <a:pt x="91" y="2"/>
                      <a:pt x="95" y="7"/>
                      <a:pt x="94" y="12"/>
                    </a:cubicBezTo>
                    <a:cubicBezTo>
                      <a:pt x="84" y="76"/>
                      <a:pt x="84" y="76"/>
                      <a:pt x="84" y="76"/>
                    </a:cubicBezTo>
                    <a:cubicBezTo>
                      <a:pt x="84" y="80"/>
                      <a:pt x="79" y="84"/>
                      <a:pt x="74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72" name="Freeform 15"/>
              <p:cNvSpPr>
                <a:spLocks/>
              </p:cNvSpPr>
              <p:nvPr/>
            </p:nvSpPr>
            <p:spPr bwMode="auto">
              <a:xfrm>
                <a:off x="4932363" y="4205288"/>
                <a:ext cx="53975" cy="152400"/>
              </a:xfrm>
              <a:custGeom>
                <a:avLst/>
                <a:gdLst>
                  <a:gd name="T0" fmla="*/ 11 w 33"/>
                  <a:gd name="T1" fmla="*/ 94 h 94"/>
                  <a:gd name="T2" fmla="*/ 9 w 33"/>
                  <a:gd name="T3" fmla="*/ 94 h 94"/>
                  <a:gd name="T4" fmla="*/ 1 w 33"/>
                  <a:gd name="T5" fmla="*/ 83 h 94"/>
                  <a:gd name="T6" fmla="*/ 12 w 33"/>
                  <a:gd name="T7" fmla="*/ 9 h 94"/>
                  <a:gd name="T8" fmla="*/ 23 w 33"/>
                  <a:gd name="T9" fmla="*/ 1 h 94"/>
                  <a:gd name="T10" fmla="*/ 32 w 33"/>
                  <a:gd name="T11" fmla="*/ 12 h 94"/>
                  <a:gd name="T12" fmla="*/ 20 w 33"/>
                  <a:gd name="T13" fmla="*/ 86 h 94"/>
                  <a:gd name="T14" fmla="*/ 11 w 33"/>
                  <a:gd name="T15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94">
                    <a:moveTo>
                      <a:pt x="11" y="94"/>
                    </a:moveTo>
                    <a:cubicBezTo>
                      <a:pt x="10" y="94"/>
                      <a:pt x="10" y="94"/>
                      <a:pt x="9" y="94"/>
                    </a:cubicBezTo>
                    <a:cubicBezTo>
                      <a:pt x="4" y="93"/>
                      <a:pt x="0" y="88"/>
                      <a:pt x="1" y="83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3" y="4"/>
                      <a:pt x="18" y="0"/>
                      <a:pt x="23" y="1"/>
                    </a:cubicBezTo>
                    <a:cubicBezTo>
                      <a:pt x="29" y="2"/>
                      <a:pt x="33" y="7"/>
                      <a:pt x="32" y="12"/>
                    </a:cubicBezTo>
                    <a:cubicBezTo>
                      <a:pt x="20" y="86"/>
                      <a:pt x="20" y="86"/>
                      <a:pt x="20" y="86"/>
                    </a:cubicBezTo>
                    <a:cubicBezTo>
                      <a:pt x="20" y="91"/>
                      <a:pt x="15" y="94"/>
                      <a:pt x="11" y="9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73" name="Freeform 16"/>
              <p:cNvSpPr>
                <a:spLocks/>
              </p:cNvSpPr>
              <p:nvPr/>
            </p:nvSpPr>
            <p:spPr bwMode="auto">
              <a:xfrm>
                <a:off x="4972050" y="3987800"/>
                <a:ext cx="152400" cy="134938"/>
              </a:xfrm>
              <a:custGeom>
                <a:avLst/>
                <a:gdLst>
                  <a:gd name="T0" fmla="*/ 10 w 95"/>
                  <a:gd name="T1" fmla="*/ 83 h 83"/>
                  <a:gd name="T2" fmla="*/ 9 w 95"/>
                  <a:gd name="T3" fmla="*/ 83 h 83"/>
                  <a:gd name="T4" fmla="*/ 0 w 95"/>
                  <a:gd name="T5" fmla="*/ 72 h 83"/>
                  <a:gd name="T6" fmla="*/ 9 w 95"/>
                  <a:gd name="T7" fmla="*/ 9 h 83"/>
                  <a:gd name="T8" fmla="*/ 19 w 95"/>
                  <a:gd name="T9" fmla="*/ 0 h 83"/>
                  <a:gd name="T10" fmla="*/ 85 w 95"/>
                  <a:gd name="T11" fmla="*/ 0 h 83"/>
                  <a:gd name="T12" fmla="*/ 95 w 95"/>
                  <a:gd name="T13" fmla="*/ 10 h 83"/>
                  <a:gd name="T14" fmla="*/ 85 w 95"/>
                  <a:gd name="T15" fmla="*/ 20 h 83"/>
                  <a:gd name="T16" fmla="*/ 28 w 95"/>
                  <a:gd name="T17" fmla="*/ 20 h 83"/>
                  <a:gd name="T18" fmla="*/ 20 w 95"/>
                  <a:gd name="T19" fmla="*/ 75 h 83"/>
                  <a:gd name="T20" fmla="*/ 10 w 95"/>
                  <a:gd name="T21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5" h="83">
                    <a:moveTo>
                      <a:pt x="10" y="83"/>
                    </a:moveTo>
                    <a:cubicBezTo>
                      <a:pt x="10" y="83"/>
                      <a:pt x="9" y="83"/>
                      <a:pt x="9" y="83"/>
                    </a:cubicBezTo>
                    <a:cubicBezTo>
                      <a:pt x="3" y="82"/>
                      <a:pt x="0" y="77"/>
                      <a:pt x="0" y="72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4"/>
                      <a:pt x="14" y="0"/>
                      <a:pt x="19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1" y="0"/>
                      <a:pt x="95" y="4"/>
                      <a:pt x="95" y="10"/>
                    </a:cubicBezTo>
                    <a:cubicBezTo>
                      <a:pt x="95" y="16"/>
                      <a:pt x="91" y="20"/>
                      <a:pt x="85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0" y="75"/>
                      <a:pt x="20" y="75"/>
                      <a:pt x="20" y="75"/>
                    </a:cubicBezTo>
                    <a:cubicBezTo>
                      <a:pt x="19" y="80"/>
                      <a:pt x="15" y="83"/>
                      <a:pt x="10" y="8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74" name="Freeform 17"/>
              <p:cNvSpPr>
                <a:spLocks noEditPoints="1"/>
              </p:cNvSpPr>
              <p:nvPr/>
            </p:nvSpPr>
            <p:spPr bwMode="auto">
              <a:xfrm>
                <a:off x="5272088" y="3987800"/>
                <a:ext cx="935038" cy="33338"/>
              </a:xfrm>
              <a:custGeom>
                <a:avLst/>
                <a:gdLst>
                  <a:gd name="T0" fmla="*/ 570 w 580"/>
                  <a:gd name="T1" fmla="*/ 20 h 20"/>
                  <a:gd name="T2" fmla="*/ 458 w 580"/>
                  <a:gd name="T3" fmla="*/ 20 h 20"/>
                  <a:gd name="T4" fmla="*/ 448 w 580"/>
                  <a:gd name="T5" fmla="*/ 10 h 20"/>
                  <a:gd name="T6" fmla="*/ 458 w 580"/>
                  <a:gd name="T7" fmla="*/ 0 h 20"/>
                  <a:gd name="T8" fmla="*/ 570 w 580"/>
                  <a:gd name="T9" fmla="*/ 0 h 20"/>
                  <a:gd name="T10" fmla="*/ 580 w 580"/>
                  <a:gd name="T11" fmla="*/ 10 h 20"/>
                  <a:gd name="T12" fmla="*/ 570 w 580"/>
                  <a:gd name="T13" fmla="*/ 20 h 20"/>
                  <a:gd name="T14" fmla="*/ 346 w 580"/>
                  <a:gd name="T15" fmla="*/ 20 h 20"/>
                  <a:gd name="T16" fmla="*/ 234 w 580"/>
                  <a:gd name="T17" fmla="*/ 20 h 20"/>
                  <a:gd name="T18" fmla="*/ 224 w 580"/>
                  <a:gd name="T19" fmla="*/ 10 h 20"/>
                  <a:gd name="T20" fmla="*/ 234 w 580"/>
                  <a:gd name="T21" fmla="*/ 0 h 20"/>
                  <a:gd name="T22" fmla="*/ 346 w 580"/>
                  <a:gd name="T23" fmla="*/ 0 h 20"/>
                  <a:gd name="T24" fmla="*/ 356 w 580"/>
                  <a:gd name="T25" fmla="*/ 10 h 20"/>
                  <a:gd name="T26" fmla="*/ 346 w 580"/>
                  <a:gd name="T27" fmla="*/ 20 h 20"/>
                  <a:gd name="T28" fmla="*/ 122 w 580"/>
                  <a:gd name="T29" fmla="*/ 20 h 20"/>
                  <a:gd name="T30" fmla="*/ 10 w 580"/>
                  <a:gd name="T31" fmla="*/ 20 h 20"/>
                  <a:gd name="T32" fmla="*/ 0 w 580"/>
                  <a:gd name="T33" fmla="*/ 10 h 20"/>
                  <a:gd name="T34" fmla="*/ 10 w 580"/>
                  <a:gd name="T35" fmla="*/ 0 h 20"/>
                  <a:gd name="T36" fmla="*/ 122 w 580"/>
                  <a:gd name="T37" fmla="*/ 0 h 20"/>
                  <a:gd name="T38" fmla="*/ 132 w 580"/>
                  <a:gd name="T39" fmla="*/ 10 h 20"/>
                  <a:gd name="T40" fmla="*/ 122 w 580"/>
                  <a:gd name="T4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80" h="20">
                    <a:moveTo>
                      <a:pt x="570" y="20"/>
                    </a:moveTo>
                    <a:cubicBezTo>
                      <a:pt x="458" y="20"/>
                      <a:pt x="458" y="20"/>
                      <a:pt x="458" y="20"/>
                    </a:cubicBezTo>
                    <a:cubicBezTo>
                      <a:pt x="452" y="20"/>
                      <a:pt x="448" y="16"/>
                      <a:pt x="448" y="10"/>
                    </a:cubicBezTo>
                    <a:cubicBezTo>
                      <a:pt x="448" y="4"/>
                      <a:pt x="452" y="0"/>
                      <a:pt x="458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76" y="0"/>
                      <a:pt x="580" y="4"/>
                      <a:pt x="580" y="10"/>
                    </a:cubicBezTo>
                    <a:cubicBezTo>
                      <a:pt x="580" y="16"/>
                      <a:pt x="576" y="20"/>
                      <a:pt x="570" y="20"/>
                    </a:cubicBezTo>
                    <a:close/>
                    <a:moveTo>
                      <a:pt x="346" y="20"/>
                    </a:moveTo>
                    <a:cubicBezTo>
                      <a:pt x="234" y="20"/>
                      <a:pt x="234" y="20"/>
                      <a:pt x="234" y="20"/>
                    </a:cubicBezTo>
                    <a:cubicBezTo>
                      <a:pt x="228" y="20"/>
                      <a:pt x="224" y="16"/>
                      <a:pt x="224" y="10"/>
                    </a:cubicBezTo>
                    <a:cubicBezTo>
                      <a:pt x="224" y="4"/>
                      <a:pt x="228" y="0"/>
                      <a:pt x="234" y="0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352" y="0"/>
                      <a:pt x="356" y="4"/>
                      <a:pt x="356" y="10"/>
                    </a:cubicBezTo>
                    <a:cubicBezTo>
                      <a:pt x="356" y="16"/>
                      <a:pt x="352" y="20"/>
                      <a:pt x="346" y="20"/>
                    </a:cubicBezTo>
                    <a:close/>
                    <a:moveTo>
                      <a:pt x="122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4" y="20"/>
                      <a:pt x="0" y="16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8" y="0"/>
                      <a:pt x="132" y="4"/>
                      <a:pt x="132" y="10"/>
                    </a:cubicBezTo>
                    <a:cubicBezTo>
                      <a:pt x="132" y="16"/>
                      <a:pt x="128" y="20"/>
                      <a:pt x="122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75" name="Freeform 18"/>
              <p:cNvSpPr>
                <a:spLocks/>
              </p:cNvSpPr>
              <p:nvPr/>
            </p:nvSpPr>
            <p:spPr bwMode="auto">
              <a:xfrm>
                <a:off x="6361113" y="3987800"/>
                <a:ext cx="163513" cy="133350"/>
              </a:xfrm>
              <a:custGeom>
                <a:avLst/>
                <a:gdLst>
                  <a:gd name="T0" fmla="*/ 90 w 101"/>
                  <a:gd name="T1" fmla="*/ 82 h 82"/>
                  <a:gd name="T2" fmla="*/ 80 w 101"/>
                  <a:gd name="T3" fmla="*/ 74 h 82"/>
                  <a:gd name="T4" fmla="*/ 67 w 101"/>
                  <a:gd name="T5" fmla="*/ 20 h 82"/>
                  <a:gd name="T6" fmla="*/ 10 w 101"/>
                  <a:gd name="T7" fmla="*/ 20 h 82"/>
                  <a:gd name="T8" fmla="*/ 0 w 101"/>
                  <a:gd name="T9" fmla="*/ 10 h 82"/>
                  <a:gd name="T10" fmla="*/ 10 w 101"/>
                  <a:gd name="T11" fmla="*/ 0 h 82"/>
                  <a:gd name="T12" fmla="*/ 74 w 101"/>
                  <a:gd name="T13" fmla="*/ 0 h 82"/>
                  <a:gd name="T14" fmla="*/ 84 w 101"/>
                  <a:gd name="T15" fmla="*/ 8 h 82"/>
                  <a:gd name="T16" fmla="*/ 100 w 101"/>
                  <a:gd name="T17" fmla="*/ 70 h 82"/>
                  <a:gd name="T18" fmla="*/ 93 w 101"/>
                  <a:gd name="T19" fmla="*/ 82 h 82"/>
                  <a:gd name="T20" fmla="*/ 90 w 101"/>
                  <a:gd name="T21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1" h="82">
                    <a:moveTo>
                      <a:pt x="90" y="82"/>
                    </a:moveTo>
                    <a:cubicBezTo>
                      <a:pt x="86" y="82"/>
                      <a:pt x="82" y="79"/>
                      <a:pt x="80" y="74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4" y="20"/>
                      <a:pt x="0" y="16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9" y="0"/>
                      <a:pt x="83" y="3"/>
                      <a:pt x="84" y="8"/>
                    </a:cubicBezTo>
                    <a:cubicBezTo>
                      <a:pt x="100" y="70"/>
                      <a:pt x="100" y="70"/>
                      <a:pt x="100" y="70"/>
                    </a:cubicBezTo>
                    <a:cubicBezTo>
                      <a:pt x="101" y="75"/>
                      <a:pt x="98" y="80"/>
                      <a:pt x="93" y="82"/>
                    </a:cubicBezTo>
                    <a:cubicBezTo>
                      <a:pt x="92" y="82"/>
                      <a:pt x="91" y="82"/>
                      <a:pt x="90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76" name="Freeform 19"/>
              <p:cNvSpPr>
                <a:spLocks/>
              </p:cNvSpPr>
              <p:nvPr/>
            </p:nvSpPr>
            <p:spPr bwMode="auto">
              <a:xfrm>
                <a:off x="6519863" y="4203700"/>
                <a:ext cx="65088" cy="153988"/>
              </a:xfrm>
              <a:custGeom>
                <a:avLst/>
                <a:gdLst>
                  <a:gd name="T0" fmla="*/ 30 w 41"/>
                  <a:gd name="T1" fmla="*/ 95 h 95"/>
                  <a:gd name="T2" fmla="*/ 20 w 41"/>
                  <a:gd name="T3" fmla="*/ 88 h 95"/>
                  <a:gd name="T4" fmla="*/ 2 w 41"/>
                  <a:gd name="T5" fmla="*/ 14 h 95"/>
                  <a:gd name="T6" fmla="*/ 9 w 41"/>
                  <a:gd name="T7" fmla="*/ 2 h 95"/>
                  <a:gd name="T8" fmla="*/ 21 w 41"/>
                  <a:gd name="T9" fmla="*/ 9 h 95"/>
                  <a:gd name="T10" fmla="*/ 40 w 41"/>
                  <a:gd name="T11" fmla="*/ 83 h 95"/>
                  <a:gd name="T12" fmla="*/ 33 w 41"/>
                  <a:gd name="T13" fmla="*/ 95 h 95"/>
                  <a:gd name="T14" fmla="*/ 30 w 41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95">
                    <a:moveTo>
                      <a:pt x="30" y="95"/>
                    </a:moveTo>
                    <a:cubicBezTo>
                      <a:pt x="26" y="95"/>
                      <a:pt x="22" y="92"/>
                      <a:pt x="20" y="8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0" y="9"/>
                      <a:pt x="3" y="3"/>
                      <a:pt x="9" y="2"/>
                    </a:cubicBezTo>
                    <a:cubicBezTo>
                      <a:pt x="14" y="0"/>
                      <a:pt x="20" y="4"/>
                      <a:pt x="21" y="9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41" y="88"/>
                      <a:pt x="38" y="94"/>
                      <a:pt x="33" y="95"/>
                    </a:cubicBezTo>
                    <a:cubicBezTo>
                      <a:pt x="32" y="95"/>
                      <a:pt x="31" y="95"/>
                      <a:pt x="30" y="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77" name="Freeform 20"/>
              <p:cNvSpPr>
                <a:spLocks/>
              </p:cNvSpPr>
              <p:nvPr/>
            </p:nvSpPr>
            <p:spPr bwMode="auto">
              <a:xfrm>
                <a:off x="6580188" y="4441825"/>
                <a:ext cx="161925" cy="133350"/>
              </a:xfrm>
              <a:custGeom>
                <a:avLst/>
                <a:gdLst>
                  <a:gd name="T0" fmla="*/ 90 w 100"/>
                  <a:gd name="T1" fmla="*/ 83 h 83"/>
                  <a:gd name="T2" fmla="*/ 27 w 100"/>
                  <a:gd name="T3" fmla="*/ 83 h 83"/>
                  <a:gd name="T4" fmla="*/ 17 w 100"/>
                  <a:gd name="T5" fmla="*/ 76 h 83"/>
                  <a:gd name="T6" fmla="*/ 1 w 100"/>
                  <a:gd name="T7" fmla="*/ 14 h 83"/>
                  <a:gd name="T8" fmla="*/ 8 w 100"/>
                  <a:gd name="T9" fmla="*/ 1 h 83"/>
                  <a:gd name="T10" fmla="*/ 20 w 100"/>
                  <a:gd name="T11" fmla="*/ 8 h 83"/>
                  <a:gd name="T12" fmla="*/ 35 w 100"/>
                  <a:gd name="T13" fmla="*/ 63 h 83"/>
                  <a:gd name="T14" fmla="*/ 90 w 100"/>
                  <a:gd name="T15" fmla="*/ 63 h 83"/>
                  <a:gd name="T16" fmla="*/ 100 w 100"/>
                  <a:gd name="T17" fmla="*/ 73 h 83"/>
                  <a:gd name="T18" fmla="*/ 90 w 100"/>
                  <a:gd name="T1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83">
                    <a:moveTo>
                      <a:pt x="90" y="83"/>
                    </a:moveTo>
                    <a:cubicBezTo>
                      <a:pt x="27" y="83"/>
                      <a:pt x="27" y="83"/>
                      <a:pt x="27" y="83"/>
                    </a:cubicBezTo>
                    <a:cubicBezTo>
                      <a:pt x="23" y="83"/>
                      <a:pt x="19" y="80"/>
                      <a:pt x="17" y="7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8"/>
                      <a:pt x="3" y="3"/>
                      <a:pt x="8" y="1"/>
                    </a:cubicBezTo>
                    <a:cubicBezTo>
                      <a:pt x="13" y="0"/>
                      <a:pt x="19" y="3"/>
                      <a:pt x="20" y="8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6" y="63"/>
                      <a:pt x="100" y="67"/>
                      <a:pt x="100" y="73"/>
                    </a:cubicBezTo>
                    <a:cubicBezTo>
                      <a:pt x="100" y="79"/>
                      <a:pt x="96" y="83"/>
                      <a:pt x="90" y="8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78" name="Freeform 21"/>
              <p:cNvSpPr>
                <a:spLocks noEditPoints="1"/>
              </p:cNvSpPr>
              <p:nvPr/>
            </p:nvSpPr>
            <p:spPr bwMode="auto">
              <a:xfrm>
                <a:off x="6946900" y="4541838"/>
                <a:ext cx="728663" cy="33338"/>
              </a:xfrm>
              <a:custGeom>
                <a:avLst/>
                <a:gdLst>
                  <a:gd name="T0" fmla="*/ 442 w 452"/>
                  <a:gd name="T1" fmla="*/ 20 h 20"/>
                  <a:gd name="T2" fmla="*/ 298 w 452"/>
                  <a:gd name="T3" fmla="*/ 20 h 20"/>
                  <a:gd name="T4" fmla="*/ 288 w 452"/>
                  <a:gd name="T5" fmla="*/ 10 h 20"/>
                  <a:gd name="T6" fmla="*/ 298 w 452"/>
                  <a:gd name="T7" fmla="*/ 0 h 20"/>
                  <a:gd name="T8" fmla="*/ 442 w 452"/>
                  <a:gd name="T9" fmla="*/ 0 h 20"/>
                  <a:gd name="T10" fmla="*/ 452 w 452"/>
                  <a:gd name="T11" fmla="*/ 10 h 20"/>
                  <a:gd name="T12" fmla="*/ 442 w 452"/>
                  <a:gd name="T13" fmla="*/ 20 h 20"/>
                  <a:gd name="T14" fmla="*/ 154 w 452"/>
                  <a:gd name="T15" fmla="*/ 20 h 20"/>
                  <a:gd name="T16" fmla="*/ 10 w 452"/>
                  <a:gd name="T17" fmla="*/ 20 h 20"/>
                  <a:gd name="T18" fmla="*/ 0 w 452"/>
                  <a:gd name="T19" fmla="*/ 10 h 20"/>
                  <a:gd name="T20" fmla="*/ 10 w 452"/>
                  <a:gd name="T21" fmla="*/ 0 h 20"/>
                  <a:gd name="T22" fmla="*/ 154 w 452"/>
                  <a:gd name="T23" fmla="*/ 0 h 20"/>
                  <a:gd name="T24" fmla="*/ 164 w 452"/>
                  <a:gd name="T25" fmla="*/ 10 h 20"/>
                  <a:gd name="T26" fmla="*/ 154 w 452"/>
                  <a:gd name="T2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2" h="20">
                    <a:moveTo>
                      <a:pt x="442" y="20"/>
                    </a:moveTo>
                    <a:cubicBezTo>
                      <a:pt x="298" y="20"/>
                      <a:pt x="298" y="20"/>
                      <a:pt x="298" y="20"/>
                    </a:cubicBezTo>
                    <a:cubicBezTo>
                      <a:pt x="292" y="20"/>
                      <a:pt x="288" y="16"/>
                      <a:pt x="288" y="10"/>
                    </a:cubicBezTo>
                    <a:cubicBezTo>
                      <a:pt x="288" y="4"/>
                      <a:pt x="292" y="0"/>
                      <a:pt x="298" y="0"/>
                    </a:cubicBezTo>
                    <a:cubicBezTo>
                      <a:pt x="442" y="0"/>
                      <a:pt x="442" y="0"/>
                      <a:pt x="442" y="0"/>
                    </a:cubicBezTo>
                    <a:cubicBezTo>
                      <a:pt x="448" y="0"/>
                      <a:pt x="452" y="4"/>
                      <a:pt x="452" y="10"/>
                    </a:cubicBezTo>
                    <a:cubicBezTo>
                      <a:pt x="452" y="16"/>
                      <a:pt x="448" y="20"/>
                      <a:pt x="442" y="20"/>
                    </a:cubicBezTo>
                    <a:close/>
                    <a:moveTo>
                      <a:pt x="154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4" y="20"/>
                      <a:pt x="0" y="16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60" y="0"/>
                      <a:pt x="164" y="4"/>
                      <a:pt x="164" y="10"/>
                    </a:cubicBezTo>
                    <a:cubicBezTo>
                      <a:pt x="164" y="16"/>
                      <a:pt x="160" y="20"/>
                      <a:pt x="154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79" name="Freeform 22"/>
              <p:cNvSpPr>
                <a:spLocks/>
              </p:cNvSpPr>
              <p:nvPr/>
            </p:nvSpPr>
            <p:spPr bwMode="auto">
              <a:xfrm>
                <a:off x="7881938" y="4541838"/>
                <a:ext cx="180975" cy="127000"/>
              </a:xfrm>
              <a:custGeom>
                <a:avLst/>
                <a:gdLst>
                  <a:gd name="T0" fmla="*/ 100 w 112"/>
                  <a:gd name="T1" fmla="*/ 78 h 78"/>
                  <a:gd name="T2" fmla="*/ 91 w 112"/>
                  <a:gd name="T3" fmla="*/ 72 h 78"/>
                  <a:gd name="T4" fmla="*/ 66 w 112"/>
                  <a:gd name="T5" fmla="*/ 20 h 78"/>
                  <a:gd name="T6" fmla="*/ 10 w 112"/>
                  <a:gd name="T7" fmla="*/ 20 h 78"/>
                  <a:gd name="T8" fmla="*/ 0 w 112"/>
                  <a:gd name="T9" fmla="*/ 10 h 78"/>
                  <a:gd name="T10" fmla="*/ 10 w 112"/>
                  <a:gd name="T11" fmla="*/ 0 h 78"/>
                  <a:gd name="T12" fmla="*/ 72 w 112"/>
                  <a:gd name="T13" fmla="*/ 0 h 78"/>
                  <a:gd name="T14" fmla="*/ 81 w 112"/>
                  <a:gd name="T15" fmla="*/ 6 h 78"/>
                  <a:gd name="T16" fmla="*/ 109 w 112"/>
                  <a:gd name="T17" fmla="*/ 64 h 78"/>
                  <a:gd name="T18" fmla="*/ 105 w 112"/>
                  <a:gd name="T19" fmla="*/ 77 h 78"/>
                  <a:gd name="T20" fmla="*/ 100 w 112"/>
                  <a:gd name="T21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2" h="78">
                    <a:moveTo>
                      <a:pt x="100" y="78"/>
                    </a:moveTo>
                    <a:cubicBezTo>
                      <a:pt x="97" y="78"/>
                      <a:pt x="93" y="76"/>
                      <a:pt x="91" y="72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4" y="20"/>
                      <a:pt x="0" y="16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6" y="0"/>
                      <a:pt x="80" y="2"/>
                      <a:pt x="81" y="6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12" y="69"/>
                      <a:pt x="110" y="74"/>
                      <a:pt x="105" y="77"/>
                    </a:cubicBezTo>
                    <a:cubicBezTo>
                      <a:pt x="103" y="78"/>
                      <a:pt x="102" y="78"/>
                      <a:pt x="100" y="7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80" name="Freeform 23"/>
              <p:cNvSpPr>
                <a:spLocks noEditPoints="1"/>
              </p:cNvSpPr>
              <p:nvPr/>
            </p:nvSpPr>
            <p:spPr bwMode="auto">
              <a:xfrm>
                <a:off x="8113713" y="4824413"/>
                <a:ext cx="304800" cy="604838"/>
              </a:xfrm>
              <a:custGeom>
                <a:avLst/>
                <a:gdLst>
                  <a:gd name="T0" fmla="*/ 177 w 189"/>
                  <a:gd name="T1" fmla="*/ 375 h 375"/>
                  <a:gd name="T2" fmla="*/ 168 w 189"/>
                  <a:gd name="T3" fmla="*/ 369 h 375"/>
                  <a:gd name="T4" fmla="*/ 113 w 189"/>
                  <a:gd name="T5" fmla="*/ 251 h 375"/>
                  <a:gd name="T6" fmla="*/ 118 w 189"/>
                  <a:gd name="T7" fmla="*/ 238 h 375"/>
                  <a:gd name="T8" fmla="*/ 131 w 189"/>
                  <a:gd name="T9" fmla="*/ 243 h 375"/>
                  <a:gd name="T10" fmla="*/ 186 w 189"/>
                  <a:gd name="T11" fmla="*/ 360 h 375"/>
                  <a:gd name="T12" fmla="*/ 181 w 189"/>
                  <a:gd name="T13" fmla="*/ 374 h 375"/>
                  <a:gd name="T14" fmla="*/ 177 w 189"/>
                  <a:gd name="T15" fmla="*/ 375 h 375"/>
                  <a:gd name="T16" fmla="*/ 66 w 189"/>
                  <a:gd name="T17" fmla="*/ 139 h 375"/>
                  <a:gd name="T18" fmla="*/ 57 w 189"/>
                  <a:gd name="T19" fmla="*/ 134 h 375"/>
                  <a:gd name="T20" fmla="*/ 2 w 189"/>
                  <a:gd name="T21" fmla="*/ 16 h 375"/>
                  <a:gd name="T22" fmla="*/ 7 w 189"/>
                  <a:gd name="T23" fmla="*/ 3 h 375"/>
                  <a:gd name="T24" fmla="*/ 20 w 189"/>
                  <a:gd name="T25" fmla="*/ 8 h 375"/>
                  <a:gd name="T26" fmla="*/ 75 w 189"/>
                  <a:gd name="T27" fmla="*/ 125 h 375"/>
                  <a:gd name="T28" fmla="*/ 71 w 189"/>
                  <a:gd name="T29" fmla="*/ 138 h 375"/>
                  <a:gd name="T30" fmla="*/ 66 w 189"/>
                  <a:gd name="T31" fmla="*/ 139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9" h="375">
                    <a:moveTo>
                      <a:pt x="177" y="375"/>
                    </a:moveTo>
                    <a:cubicBezTo>
                      <a:pt x="173" y="375"/>
                      <a:pt x="170" y="372"/>
                      <a:pt x="168" y="369"/>
                    </a:cubicBezTo>
                    <a:cubicBezTo>
                      <a:pt x="113" y="251"/>
                      <a:pt x="113" y="251"/>
                      <a:pt x="113" y="251"/>
                    </a:cubicBezTo>
                    <a:cubicBezTo>
                      <a:pt x="110" y="246"/>
                      <a:pt x="113" y="240"/>
                      <a:pt x="118" y="238"/>
                    </a:cubicBezTo>
                    <a:cubicBezTo>
                      <a:pt x="123" y="236"/>
                      <a:pt x="128" y="238"/>
                      <a:pt x="131" y="243"/>
                    </a:cubicBezTo>
                    <a:cubicBezTo>
                      <a:pt x="186" y="360"/>
                      <a:pt x="186" y="360"/>
                      <a:pt x="186" y="360"/>
                    </a:cubicBezTo>
                    <a:cubicBezTo>
                      <a:pt x="189" y="365"/>
                      <a:pt x="186" y="371"/>
                      <a:pt x="181" y="374"/>
                    </a:cubicBezTo>
                    <a:cubicBezTo>
                      <a:pt x="180" y="374"/>
                      <a:pt x="179" y="375"/>
                      <a:pt x="177" y="375"/>
                    </a:cubicBezTo>
                    <a:close/>
                    <a:moveTo>
                      <a:pt x="66" y="139"/>
                    </a:moveTo>
                    <a:cubicBezTo>
                      <a:pt x="63" y="139"/>
                      <a:pt x="59" y="137"/>
                      <a:pt x="57" y="134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0" y="11"/>
                      <a:pt x="2" y="5"/>
                      <a:pt x="7" y="3"/>
                    </a:cubicBezTo>
                    <a:cubicBezTo>
                      <a:pt x="12" y="0"/>
                      <a:pt x="18" y="3"/>
                      <a:pt x="20" y="8"/>
                    </a:cubicBezTo>
                    <a:cubicBezTo>
                      <a:pt x="75" y="125"/>
                      <a:pt x="75" y="125"/>
                      <a:pt x="75" y="125"/>
                    </a:cubicBezTo>
                    <a:cubicBezTo>
                      <a:pt x="78" y="130"/>
                      <a:pt x="76" y="136"/>
                      <a:pt x="71" y="138"/>
                    </a:cubicBezTo>
                    <a:cubicBezTo>
                      <a:pt x="69" y="139"/>
                      <a:pt x="68" y="139"/>
                      <a:pt x="66" y="1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81" name="Freeform 24"/>
              <p:cNvSpPr>
                <a:spLocks/>
              </p:cNvSpPr>
              <p:nvPr/>
            </p:nvSpPr>
            <p:spPr bwMode="auto">
              <a:xfrm>
                <a:off x="8467725" y="5581650"/>
                <a:ext cx="180975" cy="127000"/>
              </a:xfrm>
              <a:custGeom>
                <a:avLst/>
                <a:gdLst>
                  <a:gd name="T0" fmla="*/ 102 w 112"/>
                  <a:gd name="T1" fmla="*/ 79 h 79"/>
                  <a:gd name="T2" fmla="*/ 40 w 112"/>
                  <a:gd name="T3" fmla="*/ 79 h 79"/>
                  <a:gd name="T4" fmla="*/ 31 w 112"/>
                  <a:gd name="T5" fmla="*/ 73 h 79"/>
                  <a:gd name="T6" fmla="*/ 3 w 112"/>
                  <a:gd name="T7" fmla="*/ 15 h 79"/>
                  <a:gd name="T8" fmla="*/ 7 w 112"/>
                  <a:gd name="T9" fmla="*/ 2 h 79"/>
                  <a:gd name="T10" fmla="*/ 21 w 112"/>
                  <a:gd name="T11" fmla="*/ 7 h 79"/>
                  <a:gd name="T12" fmla="*/ 46 w 112"/>
                  <a:gd name="T13" fmla="*/ 59 h 79"/>
                  <a:gd name="T14" fmla="*/ 102 w 112"/>
                  <a:gd name="T15" fmla="*/ 59 h 79"/>
                  <a:gd name="T16" fmla="*/ 112 w 112"/>
                  <a:gd name="T17" fmla="*/ 69 h 79"/>
                  <a:gd name="T18" fmla="*/ 102 w 112"/>
                  <a:gd name="T19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2" h="79">
                    <a:moveTo>
                      <a:pt x="102" y="79"/>
                    </a:moveTo>
                    <a:cubicBezTo>
                      <a:pt x="40" y="79"/>
                      <a:pt x="40" y="79"/>
                      <a:pt x="40" y="79"/>
                    </a:cubicBezTo>
                    <a:cubicBezTo>
                      <a:pt x="36" y="79"/>
                      <a:pt x="32" y="77"/>
                      <a:pt x="31" y="73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0" y="11"/>
                      <a:pt x="2" y="5"/>
                      <a:pt x="7" y="2"/>
                    </a:cubicBezTo>
                    <a:cubicBezTo>
                      <a:pt x="12" y="0"/>
                      <a:pt x="18" y="2"/>
                      <a:pt x="21" y="7"/>
                    </a:cubicBezTo>
                    <a:cubicBezTo>
                      <a:pt x="46" y="59"/>
                      <a:pt x="46" y="59"/>
                      <a:pt x="46" y="59"/>
                    </a:cubicBezTo>
                    <a:cubicBezTo>
                      <a:pt x="102" y="59"/>
                      <a:pt x="102" y="59"/>
                      <a:pt x="102" y="59"/>
                    </a:cubicBezTo>
                    <a:cubicBezTo>
                      <a:pt x="108" y="59"/>
                      <a:pt x="112" y="63"/>
                      <a:pt x="112" y="69"/>
                    </a:cubicBezTo>
                    <a:cubicBezTo>
                      <a:pt x="112" y="75"/>
                      <a:pt x="108" y="79"/>
                      <a:pt x="102" y="7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82" name="Freeform 25"/>
              <p:cNvSpPr>
                <a:spLocks noEditPoints="1"/>
              </p:cNvSpPr>
              <p:nvPr/>
            </p:nvSpPr>
            <p:spPr bwMode="auto">
              <a:xfrm>
                <a:off x="8828088" y="5676900"/>
                <a:ext cx="3125788" cy="31750"/>
              </a:xfrm>
              <a:custGeom>
                <a:avLst/>
                <a:gdLst>
                  <a:gd name="T0" fmla="*/ 1930 w 1940"/>
                  <a:gd name="T1" fmla="*/ 20 h 20"/>
                  <a:gd name="T2" fmla="*/ 1802 w 1940"/>
                  <a:gd name="T3" fmla="*/ 20 h 20"/>
                  <a:gd name="T4" fmla="*/ 1792 w 1940"/>
                  <a:gd name="T5" fmla="*/ 10 h 20"/>
                  <a:gd name="T6" fmla="*/ 1802 w 1940"/>
                  <a:gd name="T7" fmla="*/ 0 h 20"/>
                  <a:gd name="T8" fmla="*/ 1930 w 1940"/>
                  <a:gd name="T9" fmla="*/ 0 h 20"/>
                  <a:gd name="T10" fmla="*/ 1940 w 1940"/>
                  <a:gd name="T11" fmla="*/ 10 h 20"/>
                  <a:gd name="T12" fmla="*/ 1930 w 1940"/>
                  <a:gd name="T13" fmla="*/ 20 h 20"/>
                  <a:gd name="T14" fmla="*/ 1674 w 1940"/>
                  <a:gd name="T15" fmla="*/ 20 h 20"/>
                  <a:gd name="T16" fmla="*/ 1546 w 1940"/>
                  <a:gd name="T17" fmla="*/ 20 h 20"/>
                  <a:gd name="T18" fmla="*/ 1536 w 1940"/>
                  <a:gd name="T19" fmla="*/ 10 h 20"/>
                  <a:gd name="T20" fmla="*/ 1546 w 1940"/>
                  <a:gd name="T21" fmla="*/ 0 h 20"/>
                  <a:gd name="T22" fmla="*/ 1674 w 1940"/>
                  <a:gd name="T23" fmla="*/ 0 h 20"/>
                  <a:gd name="T24" fmla="*/ 1684 w 1940"/>
                  <a:gd name="T25" fmla="*/ 10 h 20"/>
                  <a:gd name="T26" fmla="*/ 1674 w 1940"/>
                  <a:gd name="T27" fmla="*/ 20 h 20"/>
                  <a:gd name="T28" fmla="*/ 1418 w 1940"/>
                  <a:gd name="T29" fmla="*/ 20 h 20"/>
                  <a:gd name="T30" fmla="*/ 1290 w 1940"/>
                  <a:gd name="T31" fmla="*/ 20 h 20"/>
                  <a:gd name="T32" fmla="*/ 1280 w 1940"/>
                  <a:gd name="T33" fmla="*/ 10 h 20"/>
                  <a:gd name="T34" fmla="*/ 1290 w 1940"/>
                  <a:gd name="T35" fmla="*/ 0 h 20"/>
                  <a:gd name="T36" fmla="*/ 1418 w 1940"/>
                  <a:gd name="T37" fmla="*/ 0 h 20"/>
                  <a:gd name="T38" fmla="*/ 1428 w 1940"/>
                  <a:gd name="T39" fmla="*/ 10 h 20"/>
                  <a:gd name="T40" fmla="*/ 1418 w 1940"/>
                  <a:gd name="T41" fmla="*/ 20 h 20"/>
                  <a:gd name="T42" fmla="*/ 1162 w 1940"/>
                  <a:gd name="T43" fmla="*/ 20 h 20"/>
                  <a:gd name="T44" fmla="*/ 1034 w 1940"/>
                  <a:gd name="T45" fmla="*/ 20 h 20"/>
                  <a:gd name="T46" fmla="*/ 1024 w 1940"/>
                  <a:gd name="T47" fmla="*/ 10 h 20"/>
                  <a:gd name="T48" fmla="*/ 1034 w 1940"/>
                  <a:gd name="T49" fmla="*/ 0 h 20"/>
                  <a:gd name="T50" fmla="*/ 1162 w 1940"/>
                  <a:gd name="T51" fmla="*/ 0 h 20"/>
                  <a:gd name="T52" fmla="*/ 1172 w 1940"/>
                  <a:gd name="T53" fmla="*/ 10 h 20"/>
                  <a:gd name="T54" fmla="*/ 1162 w 1940"/>
                  <a:gd name="T55" fmla="*/ 20 h 20"/>
                  <a:gd name="T56" fmla="*/ 906 w 1940"/>
                  <a:gd name="T57" fmla="*/ 20 h 20"/>
                  <a:gd name="T58" fmla="*/ 778 w 1940"/>
                  <a:gd name="T59" fmla="*/ 20 h 20"/>
                  <a:gd name="T60" fmla="*/ 768 w 1940"/>
                  <a:gd name="T61" fmla="*/ 10 h 20"/>
                  <a:gd name="T62" fmla="*/ 778 w 1940"/>
                  <a:gd name="T63" fmla="*/ 0 h 20"/>
                  <a:gd name="T64" fmla="*/ 906 w 1940"/>
                  <a:gd name="T65" fmla="*/ 0 h 20"/>
                  <a:gd name="T66" fmla="*/ 916 w 1940"/>
                  <a:gd name="T67" fmla="*/ 10 h 20"/>
                  <a:gd name="T68" fmla="*/ 906 w 1940"/>
                  <a:gd name="T69" fmla="*/ 20 h 20"/>
                  <a:gd name="T70" fmla="*/ 650 w 1940"/>
                  <a:gd name="T71" fmla="*/ 20 h 20"/>
                  <a:gd name="T72" fmla="*/ 522 w 1940"/>
                  <a:gd name="T73" fmla="*/ 20 h 20"/>
                  <a:gd name="T74" fmla="*/ 512 w 1940"/>
                  <a:gd name="T75" fmla="*/ 10 h 20"/>
                  <a:gd name="T76" fmla="*/ 522 w 1940"/>
                  <a:gd name="T77" fmla="*/ 0 h 20"/>
                  <a:gd name="T78" fmla="*/ 650 w 1940"/>
                  <a:gd name="T79" fmla="*/ 0 h 20"/>
                  <a:gd name="T80" fmla="*/ 660 w 1940"/>
                  <a:gd name="T81" fmla="*/ 10 h 20"/>
                  <a:gd name="T82" fmla="*/ 650 w 1940"/>
                  <a:gd name="T83" fmla="*/ 20 h 20"/>
                  <a:gd name="T84" fmla="*/ 394 w 1940"/>
                  <a:gd name="T85" fmla="*/ 20 h 20"/>
                  <a:gd name="T86" fmla="*/ 266 w 1940"/>
                  <a:gd name="T87" fmla="*/ 20 h 20"/>
                  <a:gd name="T88" fmla="*/ 256 w 1940"/>
                  <a:gd name="T89" fmla="*/ 10 h 20"/>
                  <a:gd name="T90" fmla="*/ 266 w 1940"/>
                  <a:gd name="T91" fmla="*/ 0 h 20"/>
                  <a:gd name="T92" fmla="*/ 394 w 1940"/>
                  <a:gd name="T93" fmla="*/ 0 h 20"/>
                  <a:gd name="T94" fmla="*/ 404 w 1940"/>
                  <a:gd name="T95" fmla="*/ 10 h 20"/>
                  <a:gd name="T96" fmla="*/ 394 w 1940"/>
                  <a:gd name="T97" fmla="*/ 20 h 20"/>
                  <a:gd name="T98" fmla="*/ 138 w 1940"/>
                  <a:gd name="T99" fmla="*/ 20 h 20"/>
                  <a:gd name="T100" fmla="*/ 10 w 1940"/>
                  <a:gd name="T101" fmla="*/ 20 h 20"/>
                  <a:gd name="T102" fmla="*/ 0 w 1940"/>
                  <a:gd name="T103" fmla="*/ 10 h 20"/>
                  <a:gd name="T104" fmla="*/ 10 w 1940"/>
                  <a:gd name="T105" fmla="*/ 0 h 20"/>
                  <a:gd name="T106" fmla="*/ 138 w 1940"/>
                  <a:gd name="T107" fmla="*/ 0 h 20"/>
                  <a:gd name="T108" fmla="*/ 148 w 1940"/>
                  <a:gd name="T109" fmla="*/ 10 h 20"/>
                  <a:gd name="T110" fmla="*/ 138 w 1940"/>
                  <a:gd name="T1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40" h="20">
                    <a:moveTo>
                      <a:pt x="1930" y="20"/>
                    </a:moveTo>
                    <a:cubicBezTo>
                      <a:pt x="1802" y="20"/>
                      <a:pt x="1802" y="20"/>
                      <a:pt x="1802" y="20"/>
                    </a:cubicBezTo>
                    <a:cubicBezTo>
                      <a:pt x="1796" y="20"/>
                      <a:pt x="1792" y="16"/>
                      <a:pt x="1792" y="10"/>
                    </a:cubicBezTo>
                    <a:cubicBezTo>
                      <a:pt x="1792" y="4"/>
                      <a:pt x="1796" y="0"/>
                      <a:pt x="1802" y="0"/>
                    </a:cubicBezTo>
                    <a:cubicBezTo>
                      <a:pt x="1930" y="0"/>
                      <a:pt x="1930" y="0"/>
                      <a:pt x="1930" y="0"/>
                    </a:cubicBezTo>
                    <a:cubicBezTo>
                      <a:pt x="1936" y="0"/>
                      <a:pt x="1940" y="4"/>
                      <a:pt x="1940" y="10"/>
                    </a:cubicBezTo>
                    <a:cubicBezTo>
                      <a:pt x="1940" y="16"/>
                      <a:pt x="1936" y="20"/>
                      <a:pt x="1930" y="20"/>
                    </a:cubicBezTo>
                    <a:close/>
                    <a:moveTo>
                      <a:pt x="1674" y="20"/>
                    </a:moveTo>
                    <a:cubicBezTo>
                      <a:pt x="1546" y="20"/>
                      <a:pt x="1546" y="20"/>
                      <a:pt x="1546" y="20"/>
                    </a:cubicBezTo>
                    <a:cubicBezTo>
                      <a:pt x="1540" y="20"/>
                      <a:pt x="1536" y="16"/>
                      <a:pt x="1536" y="10"/>
                    </a:cubicBezTo>
                    <a:cubicBezTo>
                      <a:pt x="1536" y="4"/>
                      <a:pt x="1540" y="0"/>
                      <a:pt x="1546" y="0"/>
                    </a:cubicBezTo>
                    <a:cubicBezTo>
                      <a:pt x="1674" y="0"/>
                      <a:pt x="1674" y="0"/>
                      <a:pt x="1674" y="0"/>
                    </a:cubicBezTo>
                    <a:cubicBezTo>
                      <a:pt x="1680" y="0"/>
                      <a:pt x="1684" y="4"/>
                      <a:pt x="1684" y="10"/>
                    </a:cubicBezTo>
                    <a:cubicBezTo>
                      <a:pt x="1684" y="16"/>
                      <a:pt x="1680" y="20"/>
                      <a:pt x="1674" y="20"/>
                    </a:cubicBezTo>
                    <a:close/>
                    <a:moveTo>
                      <a:pt x="1418" y="20"/>
                    </a:moveTo>
                    <a:cubicBezTo>
                      <a:pt x="1290" y="20"/>
                      <a:pt x="1290" y="20"/>
                      <a:pt x="1290" y="20"/>
                    </a:cubicBezTo>
                    <a:cubicBezTo>
                      <a:pt x="1284" y="20"/>
                      <a:pt x="1280" y="16"/>
                      <a:pt x="1280" y="10"/>
                    </a:cubicBezTo>
                    <a:cubicBezTo>
                      <a:pt x="1280" y="4"/>
                      <a:pt x="1284" y="0"/>
                      <a:pt x="1290" y="0"/>
                    </a:cubicBezTo>
                    <a:cubicBezTo>
                      <a:pt x="1418" y="0"/>
                      <a:pt x="1418" y="0"/>
                      <a:pt x="1418" y="0"/>
                    </a:cubicBezTo>
                    <a:cubicBezTo>
                      <a:pt x="1424" y="0"/>
                      <a:pt x="1428" y="4"/>
                      <a:pt x="1428" y="10"/>
                    </a:cubicBezTo>
                    <a:cubicBezTo>
                      <a:pt x="1428" y="16"/>
                      <a:pt x="1424" y="20"/>
                      <a:pt x="1418" y="20"/>
                    </a:cubicBezTo>
                    <a:close/>
                    <a:moveTo>
                      <a:pt x="1162" y="20"/>
                    </a:moveTo>
                    <a:cubicBezTo>
                      <a:pt x="1034" y="20"/>
                      <a:pt x="1034" y="20"/>
                      <a:pt x="1034" y="20"/>
                    </a:cubicBezTo>
                    <a:cubicBezTo>
                      <a:pt x="1028" y="20"/>
                      <a:pt x="1024" y="16"/>
                      <a:pt x="1024" y="10"/>
                    </a:cubicBezTo>
                    <a:cubicBezTo>
                      <a:pt x="1024" y="4"/>
                      <a:pt x="1028" y="0"/>
                      <a:pt x="1034" y="0"/>
                    </a:cubicBezTo>
                    <a:cubicBezTo>
                      <a:pt x="1162" y="0"/>
                      <a:pt x="1162" y="0"/>
                      <a:pt x="1162" y="0"/>
                    </a:cubicBezTo>
                    <a:cubicBezTo>
                      <a:pt x="1168" y="0"/>
                      <a:pt x="1172" y="4"/>
                      <a:pt x="1172" y="10"/>
                    </a:cubicBezTo>
                    <a:cubicBezTo>
                      <a:pt x="1172" y="16"/>
                      <a:pt x="1168" y="20"/>
                      <a:pt x="1162" y="20"/>
                    </a:cubicBezTo>
                    <a:close/>
                    <a:moveTo>
                      <a:pt x="906" y="20"/>
                    </a:moveTo>
                    <a:cubicBezTo>
                      <a:pt x="778" y="20"/>
                      <a:pt x="778" y="20"/>
                      <a:pt x="778" y="20"/>
                    </a:cubicBezTo>
                    <a:cubicBezTo>
                      <a:pt x="772" y="20"/>
                      <a:pt x="768" y="16"/>
                      <a:pt x="768" y="10"/>
                    </a:cubicBezTo>
                    <a:cubicBezTo>
                      <a:pt x="768" y="4"/>
                      <a:pt x="772" y="0"/>
                      <a:pt x="778" y="0"/>
                    </a:cubicBezTo>
                    <a:cubicBezTo>
                      <a:pt x="906" y="0"/>
                      <a:pt x="906" y="0"/>
                      <a:pt x="906" y="0"/>
                    </a:cubicBezTo>
                    <a:cubicBezTo>
                      <a:pt x="912" y="0"/>
                      <a:pt x="916" y="4"/>
                      <a:pt x="916" y="10"/>
                    </a:cubicBezTo>
                    <a:cubicBezTo>
                      <a:pt x="916" y="16"/>
                      <a:pt x="912" y="20"/>
                      <a:pt x="906" y="20"/>
                    </a:cubicBezTo>
                    <a:close/>
                    <a:moveTo>
                      <a:pt x="650" y="20"/>
                    </a:moveTo>
                    <a:cubicBezTo>
                      <a:pt x="522" y="20"/>
                      <a:pt x="522" y="20"/>
                      <a:pt x="522" y="20"/>
                    </a:cubicBezTo>
                    <a:cubicBezTo>
                      <a:pt x="516" y="20"/>
                      <a:pt x="512" y="16"/>
                      <a:pt x="512" y="10"/>
                    </a:cubicBezTo>
                    <a:cubicBezTo>
                      <a:pt x="512" y="4"/>
                      <a:pt x="516" y="0"/>
                      <a:pt x="522" y="0"/>
                    </a:cubicBezTo>
                    <a:cubicBezTo>
                      <a:pt x="650" y="0"/>
                      <a:pt x="650" y="0"/>
                      <a:pt x="650" y="0"/>
                    </a:cubicBezTo>
                    <a:cubicBezTo>
                      <a:pt x="656" y="0"/>
                      <a:pt x="660" y="4"/>
                      <a:pt x="660" y="10"/>
                    </a:cubicBezTo>
                    <a:cubicBezTo>
                      <a:pt x="660" y="16"/>
                      <a:pt x="656" y="20"/>
                      <a:pt x="650" y="20"/>
                    </a:cubicBezTo>
                    <a:close/>
                    <a:moveTo>
                      <a:pt x="394" y="20"/>
                    </a:moveTo>
                    <a:cubicBezTo>
                      <a:pt x="266" y="20"/>
                      <a:pt x="266" y="20"/>
                      <a:pt x="266" y="20"/>
                    </a:cubicBezTo>
                    <a:cubicBezTo>
                      <a:pt x="260" y="20"/>
                      <a:pt x="256" y="16"/>
                      <a:pt x="256" y="10"/>
                    </a:cubicBezTo>
                    <a:cubicBezTo>
                      <a:pt x="256" y="4"/>
                      <a:pt x="260" y="0"/>
                      <a:pt x="266" y="0"/>
                    </a:cubicBezTo>
                    <a:cubicBezTo>
                      <a:pt x="394" y="0"/>
                      <a:pt x="394" y="0"/>
                      <a:pt x="394" y="0"/>
                    </a:cubicBezTo>
                    <a:cubicBezTo>
                      <a:pt x="400" y="0"/>
                      <a:pt x="404" y="4"/>
                      <a:pt x="404" y="10"/>
                    </a:cubicBezTo>
                    <a:cubicBezTo>
                      <a:pt x="404" y="16"/>
                      <a:pt x="400" y="20"/>
                      <a:pt x="394" y="20"/>
                    </a:cubicBezTo>
                    <a:close/>
                    <a:moveTo>
                      <a:pt x="138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4" y="20"/>
                      <a:pt x="0" y="16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4" y="0"/>
                      <a:pt x="148" y="4"/>
                      <a:pt x="148" y="10"/>
                    </a:cubicBezTo>
                    <a:cubicBezTo>
                      <a:pt x="148" y="16"/>
                      <a:pt x="144" y="20"/>
                      <a:pt x="1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  <p:sp>
            <p:nvSpPr>
              <p:cNvPr id="283" name="Freeform 26"/>
              <p:cNvSpPr>
                <a:spLocks/>
              </p:cNvSpPr>
              <p:nvPr/>
            </p:nvSpPr>
            <p:spPr bwMode="auto">
              <a:xfrm>
                <a:off x="12172950" y="5676900"/>
                <a:ext cx="134938" cy="31750"/>
              </a:xfrm>
              <a:custGeom>
                <a:avLst/>
                <a:gdLst>
                  <a:gd name="T0" fmla="*/ 74 w 84"/>
                  <a:gd name="T1" fmla="*/ 20 h 20"/>
                  <a:gd name="T2" fmla="*/ 10 w 84"/>
                  <a:gd name="T3" fmla="*/ 20 h 20"/>
                  <a:gd name="T4" fmla="*/ 0 w 84"/>
                  <a:gd name="T5" fmla="*/ 10 h 20"/>
                  <a:gd name="T6" fmla="*/ 10 w 84"/>
                  <a:gd name="T7" fmla="*/ 0 h 20"/>
                  <a:gd name="T8" fmla="*/ 74 w 84"/>
                  <a:gd name="T9" fmla="*/ 0 h 20"/>
                  <a:gd name="T10" fmla="*/ 84 w 84"/>
                  <a:gd name="T11" fmla="*/ 10 h 20"/>
                  <a:gd name="T12" fmla="*/ 74 w 8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20">
                    <a:moveTo>
                      <a:pt x="74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4" y="20"/>
                      <a:pt x="0" y="16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80" y="0"/>
                      <a:pt x="84" y="4"/>
                      <a:pt x="84" y="10"/>
                    </a:cubicBezTo>
                    <a:cubicBezTo>
                      <a:pt x="84" y="16"/>
                      <a:pt x="80" y="20"/>
                      <a:pt x="74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3F3F3F"/>
                  </a:solidFill>
                  <a:latin typeface="Lato Light"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3780080" y="2654324"/>
            <a:ext cx="945758" cy="967459"/>
            <a:chOff x="3851668" y="2082388"/>
            <a:chExt cx="945758" cy="967459"/>
          </a:xfrm>
        </p:grpSpPr>
        <p:grpSp>
          <p:nvGrpSpPr>
            <p:cNvPr id="317" name="Group 316"/>
            <p:cNvGrpSpPr/>
            <p:nvPr/>
          </p:nvGrpSpPr>
          <p:grpSpPr>
            <a:xfrm flipH="1">
              <a:off x="4402989" y="2109869"/>
              <a:ext cx="394437" cy="933498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318" name="Oval 31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19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320" name="Group 319"/>
            <p:cNvGrpSpPr/>
            <p:nvPr/>
          </p:nvGrpSpPr>
          <p:grpSpPr>
            <a:xfrm flipH="1">
              <a:off x="3851668" y="2082388"/>
              <a:ext cx="408787" cy="967459"/>
              <a:chOff x="5505537" y="930389"/>
              <a:chExt cx="333375" cy="788988"/>
            </a:xfrm>
            <a:solidFill>
              <a:srgbClr val="2980B9">
                <a:alpha val="50000"/>
              </a:srgbClr>
            </a:solidFill>
          </p:grpSpPr>
          <p:sp>
            <p:nvSpPr>
              <p:cNvPr id="321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22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sp>
        <p:nvSpPr>
          <p:cNvPr id="2" name="Rectangle 1"/>
          <p:cNvSpPr/>
          <p:nvPr/>
        </p:nvSpPr>
        <p:spPr>
          <a:xfrm>
            <a:off x="4834989" y="2611670"/>
            <a:ext cx="3389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კლასტერში გაერთიანდება როგორც მცირე და საშუალო, ასევე მსხვილი ინვესტორები / მეწარმეები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3839" y="1100701"/>
            <a:ext cx="3873039" cy="1477422"/>
            <a:chOff x="82550" y="129079"/>
            <a:chExt cx="3873039" cy="1477422"/>
          </a:xfrm>
        </p:grpSpPr>
        <p:sp>
          <p:nvSpPr>
            <p:cNvPr id="114" name="Rectangle 113"/>
            <p:cNvSpPr/>
            <p:nvPr/>
          </p:nvSpPr>
          <p:spPr>
            <a:xfrm>
              <a:off x="535739" y="1285070"/>
              <a:ext cx="341985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Clr>
                  <a:srgbClr val="FFC000">
                    <a:lumMod val="75000"/>
                  </a:srgbClr>
                </a:buClr>
              </a:pPr>
              <a:r>
                <a:rPr lang="ka-GE" sz="1200" dirty="0">
                  <a:solidFill>
                    <a:prstClr val="black"/>
                  </a:solidFill>
                  <a:latin typeface="BPG Mrgvlovani" panose="020B0603030804020204" pitchFamily="34" charset="0"/>
                  <a:cs typeface="Times New Roman" panose="02020603050405020304" pitchFamily="18" charset="0"/>
                </a:rPr>
                <a:t>ტენიანობის ერთიანი სისტემებით</a:t>
              </a:r>
            </a:p>
          </p:txBody>
        </p:sp>
        <p:pic>
          <p:nvPicPr>
            <p:cNvPr id="115" name="Picture 2" descr="Image result for humidity icon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rgbClr val="5B9BD5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488" y="1331107"/>
              <a:ext cx="275394" cy="275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4" descr="Image result for climate icon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rgbClr val="ED7D31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090" y="853220"/>
              <a:ext cx="320151" cy="320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Picture 6" descr="Image result for water icon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42400" y="514895"/>
              <a:ext cx="314377" cy="317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8" name="Rectangle 117"/>
            <p:cNvSpPr/>
            <p:nvPr/>
          </p:nvSpPr>
          <p:spPr>
            <a:xfrm>
              <a:off x="82550" y="129079"/>
              <a:ext cx="35509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buClr>
                  <a:srgbClr val="FFC000">
                    <a:lumMod val="75000"/>
                  </a:srgbClr>
                </a:buClr>
              </a:pPr>
              <a:r>
                <a:rPr lang="ka-GE" sz="1200" dirty="0">
                  <a:solidFill>
                    <a:prstClr val="black"/>
                  </a:solidFill>
                  <a:latin typeface="BPG Mrgvlovani" panose="020B0603030804020204" pitchFamily="34" charset="0"/>
                  <a:cs typeface="Times New Roman" panose="02020603050405020304" pitchFamily="18" charset="0"/>
                </a:rPr>
                <a:t>კლასტერი უზრუნველყოფილი იქნება 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540642" y="878199"/>
              <a:ext cx="112883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buClr>
                  <a:srgbClr val="FFC000">
                    <a:lumMod val="75000"/>
                  </a:srgbClr>
                </a:buClr>
              </a:pPr>
              <a:r>
                <a:rPr lang="ka-GE" sz="1200" dirty="0">
                  <a:solidFill>
                    <a:prstClr val="black"/>
                  </a:solidFill>
                  <a:latin typeface="BPG Mrgvlovani" panose="020B0603030804020204" pitchFamily="34" charset="0"/>
                  <a:cs typeface="Times New Roman" panose="02020603050405020304" pitchFamily="18" charset="0"/>
                </a:rPr>
                <a:t>კლიმატის 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535882" y="521759"/>
              <a:ext cx="7665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a-GE" sz="1200" dirty="0">
                  <a:solidFill>
                    <a:prstClr val="black"/>
                  </a:solidFill>
                  <a:latin typeface="BPG Mrgvlovani" panose="020B0603030804020204" pitchFamily="34" charset="0"/>
                  <a:cs typeface="Times New Roman" panose="02020603050405020304" pitchFamily="18" charset="0"/>
                </a:rPr>
                <a:t>წყლის</a:t>
              </a:r>
              <a:endParaRPr lang="ka-GE" sz="1200" dirty="0"/>
            </a:p>
          </p:txBody>
        </p:sp>
      </p:grpSp>
      <p:sp>
        <p:nvSpPr>
          <p:cNvPr id="5" name="Rectangle 4"/>
          <p:cNvSpPr/>
          <p:nvPr/>
        </p:nvSpPr>
        <p:spPr>
          <a:xfrm>
            <a:off x="1247535" y="4404379"/>
            <a:ext cx="52713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a-GE" sz="1200" dirty="0">
                <a:solidFill>
                  <a:srgbClr val="2980B9"/>
                </a:solidFill>
                <a:latin typeface="BPG Mrgvlovani" panose="020B0603030804020204" pitchFamily="34" charset="0"/>
                <a:cs typeface="Times New Roman" panose="02020603050405020304" pitchFamily="18" charset="0"/>
              </a:rPr>
              <a:t>დადგინდება თითოეული სათბურის / საწარმოო ფართის მინიმალური და მაქსიმალური მოცულობა</a:t>
            </a:r>
            <a:endParaRPr lang="ka-GE" sz="1200" dirty="0">
              <a:solidFill>
                <a:srgbClr val="2980B9"/>
              </a:solidFill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9828813" y="1068789"/>
            <a:ext cx="2012438" cy="1335949"/>
            <a:chOff x="5841851" y="5359945"/>
            <a:chExt cx="1787922" cy="1186905"/>
          </a:xfrm>
        </p:grpSpPr>
        <p:sp>
          <p:nvSpPr>
            <p:cNvPr id="123" name="Rectangle 165"/>
            <p:cNvSpPr>
              <a:spLocks noChangeArrowheads="1"/>
            </p:cNvSpPr>
            <p:nvPr/>
          </p:nvSpPr>
          <p:spPr bwMode="auto">
            <a:xfrm>
              <a:off x="5982134" y="5666642"/>
              <a:ext cx="1507356" cy="8802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66"/>
            <p:cNvSpPr>
              <a:spLocks/>
            </p:cNvSpPr>
            <p:nvPr/>
          </p:nvSpPr>
          <p:spPr bwMode="auto">
            <a:xfrm>
              <a:off x="5906492" y="5570369"/>
              <a:ext cx="1661392" cy="119653"/>
            </a:xfrm>
            <a:custGeom>
              <a:avLst/>
              <a:gdLst>
                <a:gd name="T0" fmla="*/ 1147 w 1208"/>
                <a:gd name="T1" fmla="*/ 87 h 87"/>
                <a:gd name="T2" fmla="*/ 59 w 1208"/>
                <a:gd name="T3" fmla="*/ 87 h 87"/>
                <a:gd name="T4" fmla="*/ 0 w 1208"/>
                <a:gd name="T5" fmla="*/ 0 h 87"/>
                <a:gd name="T6" fmla="*/ 1208 w 1208"/>
                <a:gd name="T7" fmla="*/ 0 h 87"/>
                <a:gd name="T8" fmla="*/ 1147 w 1208"/>
                <a:gd name="T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8" h="87">
                  <a:moveTo>
                    <a:pt x="1147" y="87"/>
                  </a:moveTo>
                  <a:lnTo>
                    <a:pt x="59" y="87"/>
                  </a:lnTo>
                  <a:lnTo>
                    <a:pt x="0" y="0"/>
                  </a:lnTo>
                  <a:lnTo>
                    <a:pt x="1208" y="0"/>
                  </a:lnTo>
                  <a:lnTo>
                    <a:pt x="1147" y="87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Rectangle 167"/>
            <p:cNvSpPr>
              <a:spLocks noChangeArrowheads="1"/>
            </p:cNvSpPr>
            <p:nvPr/>
          </p:nvSpPr>
          <p:spPr bwMode="auto">
            <a:xfrm>
              <a:off x="5841851" y="5359945"/>
              <a:ext cx="1787922" cy="23380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168"/>
            <p:cNvSpPr>
              <a:spLocks noChangeArrowheads="1"/>
            </p:cNvSpPr>
            <p:nvPr/>
          </p:nvSpPr>
          <p:spPr bwMode="auto">
            <a:xfrm>
              <a:off x="6537765" y="6204395"/>
              <a:ext cx="396093" cy="310823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Rectangle 169"/>
            <p:cNvSpPr>
              <a:spLocks noChangeArrowheads="1"/>
            </p:cNvSpPr>
            <p:nvPr/>
          </p:nvSpPr>
          <p:spPr bwMode="auto">
            <a:xfrm>
              <a:off x="6491004" y="6137003"/>
              <a:ext cx="489616" cy="976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Rectangle 170"/>
            <p:cNvSpPr>
              <a:spLocks noChangeArrowheads="1"/>
            </p:cNvSpPr>
            <p:nvPr/>
          </p:nvSpPr>
          <p:spPr bwMode="auto">
            <a:xfrm>
              <a:off x="6491004" y="6137003"/>
              <a:ext cx="53638" cy="97648"/>
            </a:xfrm>
            <a:prstGeom prst="rect">
              <a:avLst/>
            </a:prstGeom>
            <a:solidFill>
              <a:srgbClr val="E53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Rectangle 171"/>
            <p:cNvSpPr>
              <a:spLocks noChangeArrowheads="1"/>
            </p:cNvSpPr>
            <p:nvPr/>
          </p:nvSpPr>
          <p:spPr bwMode="auto">
            <a:xfrm>
              <a:off x="6599655" y="6137003"/>
              <a:ext cx="55013" cy="97648"/>
            </a:xfrm>
            <a:prstGeom prst="rect">
              <a:avLst/>
            </a:prstGeom>
            <a:solidFill>
              <a:srgbClr val="E53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Rectangle 172"/>
            <p:cNvSpPr>
              <a:spLocks noChangeArrowheads="1"/>
            </p:cNvSpPr>
            <p:nvPr/>
          </p:nvSpPr>
          <p:spPr bwMode="auto">
            <a:xfrm>
              <a:off x="6708306" y="6137003"/>
              <a:ext cx="55013" cy="97648"/>
            </a:xfrm>
            <a:prstGeom prst="rect">
              <a:avLst/>
            </a:prstGeom>
            <a:solidFill>
              <a:srgbClr val="E53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173"/>
            <p:cNvSpPr>
              <a:spLocks noChangeArrowheads="1"/>
            </p:cNvSpPr>
            <p:nvPr/>
          </p:nvSpPr>
          <p:spPr bwMode="auto">
            <a:xfrm>
              <a:off x="6816957" y="6137003"/>
              <a:ext cx="55013" cy="97648"/>
            </a:xfrm>
            <a:prstGeom prst="rect">
              <a:avLst/>
            </a:prstGeom>
            <a:solidFill>
              <a:srgbClr val="E53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174"/>
            <p:cNvSpPr>
              <a:spLocks noChangeArrowheads="1"/>
            </p:cNvSpPr>
            <p:nvPr/>
          </p:nvSpPr>
          <p:spPr bwMode="auto">
            <a:xfrm>
              <a:off x="6926983" y="6137003"/>
              <a:ext cx="53638" cy="97648"/>
            </a:xfrm>
            <a:prstGeom prst="rect">
              <a:avLst/>
            </a:prstGeom>
            <a:solidFill>
              <a:srgbClr val="E53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186"/>
            <p:cNvSpPr>
              <a:spLocks noChangeArrowheads="1"/>
            </p:cNvSpPr>
            <p:nvPr/>
          </p:nvSpPr>
          <p:spPr bwMode="auto">
            <a:xfrm>
              <a:off x="6081157" y="5760164"/>
              <a:ext cx="591390" cy="563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87"/>
            <p:cNvSpPr>
              <a:spLocks noChangeArrowheads="1"/>
            </p:cNvSpPr>
            <p:nvPr/>
          </p:nvSpPr>
          <p:spPr bwMode="auto">
            <a:xfrm>
              <a:off x="6081157" y="5868815"/>
              <a:ext cx="591390" cy="591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188"/>
            <p:cNvSpPr>
              <a:spLocks noChangeArrowheads="1"/>
            </p:cNvSpPr>
            <p:nvPr/>
          </p:nvSpPr>
          <p:spPr bwMode="auto">
            <a:xfrm>
              <a:off x="6081157" y="5980216"/>
              <a:ext cx="591390" cy="605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89"/>
            <p:cNvSpPr>
              <a:spLocks noChangeArrowheads="1"/>
            </p:cNvSpPr>
            <p:nvPr/>
          </p:nvSpPr>
          <p:spPr bwMode="auto">
            <a:xfrm>
              <a:off x="6799077" y="5760164"/>
              <a:ext cx="591390" cy="563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190"/>
            <p:cNvSpPr>
              <a:spLocks noChangeArrowheads="1"/>
            </p:cNvSpPr>
            <p:nvPr/>
          </p:nvSpPr>
          <p:spPr bwMode="auto">
            <a:xfrm>
              <a:off x="6799077" y="5868815"/>
              <a:ext cx="591390" cy="591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191"/>
            <p:cNvSpPr>
              <a:spLocks noChangeArrowheads="1"/>
            </p:cNvSpPr>
            <p:nvPr/>
          </p:nvSpPr>
          <p:spPr bwMode="auto">
            <a:xfrm>
              <a:off x="6799077" y="5980216"/>
              <a:ext cx="591390" cy="605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192"/>
            <p:cNvSpPr>
              <a:spLocks noChangeArrowheads="1"/>
            </p:cNvSpPr>
            <p:nvPr/>
          </p:nvSpPr>
          <p:spPr bwMode="auto">
            <a:xfrm>
              <a:off x="6081157" y="6090242"/>
              <a:ext cx="93522" cy="2695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193"/>
            <p:cNvSpPr>
              <a:spLocks noChangeArrowheads="1"/>
            </p:cNvSpPr>
            <p:nvPr/>
          </p:nvSpPr>
          <p:spPr bwMode="auto">
            <a:xfrm>
              <a:off x="6228318" y="6090242"/>
              <a:ext cx="90771" cy="2695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194"/>
            <p:cNvSpPr>
              <a:spLocks noChangeArrowheads="1"/>
            </p:cNvSpPr>
            <p:nvPr/>
          </p:nvSpPr>
          <p:spPr bwMode="auto">
            <a:xfrm>
              <a:off x="7152536" y="6090242"/>
              <a:ext cx="90771" cy="2695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195"/>
            <p:cNvSpPr>
              <a:spLocks noChangeArrowheads="1"/>
            </p:cNvSpPr>
            <p:nvPr/>
          </p:nvSpPr>
          <p:spPr bwMode="auto">
            <a:xfrm>
              <a:off x="7296944" y="6090242"/>
              <a:ext cx="93522" cy="2695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11421203" y="1831702"/>
            <a:ext cx="440977" cy="588911"/>
            <a:chOff x="4392562" y="5586928"/>
            <a:chExt cx="327055" cy="436772"/>
          </a:xfrm>
        </p:grpSpPr>
        <p:grpSp>
          <p:nvGrpSpPr>
            <p:cNvPr id="144" name="Group 143"/>
            <p:cNvGrpSpPr/>
            <p:nvPr/>
          </p:nvGrpSpPr>
          <p:grpSpPr>
            <a:xfrm>
              <a:off x="4512492" y="5586928"/>
              <a:ext cx="207125" cy="434840"/>
              <a:chOff x="6686551" y="5032375"/>
              <a:chExt cx="271463" cy="569913"/>
            </a:xfrm>
          </p:grpSpPr>
          <p:sp>
            <p:nvSpPr>
              <p:cNvPr id="152" name="Rectangle 269"/>
              <p:cNvSpPr>
                <a:spLocks noChangeArrowheads="1"/>
              </p:cNvSpPr>
              <p:nvPr/>
            </p:nvSpPr>
            <p:spPr bwMode="auto">
              <a:xfrm>
                <a:off x="6808788" y="5467350"/>
                <a:ext cx="26988" cy="134938"/>
              </a:xfrm>
              <a:prstGeom prst="rect">
                <a:avLst/>
              </a:prstGeom>
              <a:solidFill>
                <a:srgbClr val="B66B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Rectangle 270"/>
              <p:cNvSpPr>
                <a:spLocks noChangeArrowheads="1"/>
              </p:cNvSpPr>
              <p:nvPr/>
            </p:nvSpPr>
            <p:spPr bwMode="auto">
              <a:xfrm>
                <a:off x="6808788" y="5467350"/>
                <a:ext cx="26988" cy="134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271"/>
              <p:cNvSpPr>
                <a:spLocks/>
              </p:cNvSpPr>
              <p:nvPr/>
            </p:nvSpPr>
            <p:spPr bwMode="auto">
              <a:xfrm>
                <a:off x="6686551" y="5032375"/>
                <a:ext cx="271463" cy="447675"/>
              </a:xfrm>
              <a:custGeom>
                <a:avLst/>
                <a:gdLst>
                  <a:gd name="T0" fmla="*/ 0 w 171"/>
                  <a:gd name="T1" fmla="*/ 282 h 282"/>
                  <a:gd name="T2" fmla="*/ 87 w 171"/>
                  <a:gd name="T3" fmla="*/ 0 h 282"/>
                  <a:gd name="T4" fmla="*/ 171 w 171"/>
                  <a:gd name="T5" fmla="*/ 282 h 282"/>
                  <a:gd name="T6" fmla="*/ 0 w 171"/>
                  <a:gd name="T7" fmla="*/ 28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282">
                    <a:moveTo>
                      <a:pt x="0" y="282"/>
                    </a:moveTo>
                    <a:lnTo>
                      <a:pt x="87" y="0"/>
                    </a:lnTo>
                    <a:lnTo>
                      <a:pt x="171" y="282"/>
                    </a:lnTo>
                    <a:lnTo>
                      <a:pt x="0" y="282"/>
                    </a:lnTo>
                    <a:close/>
                  </a:path>
                </a:pathLst>
              </a:custGeom>
              <a:solidFill>
                <a:srgbClr val="24B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272"/>
              <p:cNvSpPr>
                <a:spLocks/>
              </p:cNvSpPr>
              <p:nvPr/>
            </p:nvSpPr>
            <p:spPr bwMode="auto">
              <a:xfrm>
                <a:off x="6686551" y="5032375"/>
                <a:ext cx="271463" cy="447675"/>
              </a:xfrm>
              <a:custGeom>
                <a:avLst/>
                <a:gdLst>
                  <a:gd name="T0" fmla="*/ 0 w 171"/>
                  <a:gd name="T1" fmla="*/ 282 h 282"/>
                  <a:gd name="T2" fmla="*/ 87 w 171"/>
                  <a:gd name="T3" fmla="*/ 0 h 282"/>
                  <a:gd name="T4" fmla="*/ 171 w 171"/>
                  <a:gd name="T5" fmla="*/ 282 h 282"/>
                  <a:gd name="T6" fmla="*/ 0 w 171"/>
                  <a:gd name="T7" fmla="*/ 28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282">
                    <a:moveTo>
                      <a:pt x="0" y="282"/>
                    </a:moveTo>
                    <a:lnTo>
                      <a:pt x="87" y="0"/>
                    </a:lnTo>
                    <a:lnTo>
                      <a:pt x="171" y="282"/>
                    </a:lnTo>
                    <a:lnTo>
                      <a:pt x="0" y="28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273"/>
              <p:cNvSpPr>
                <a:spLocks/>
              </p:cNvSpPr>
              <p:nvPr/>
            </p:nvSpPr>
            <p:spPr bwMode="auto">
              <a:xfrm>
                <a:off x="6686551" y="5032375"/>
                <a:ext cx="138113" cy="447675"/>
              </a:xfrm>
              <a:custGeom>
                <a:avLst/>
                <a:gdLst>
                  <a:gd name="T0" fmla="*/ 87 w 87"/>
                  <a:gd name="T1" fmla="*/ 0 h 282"/>
                  <a:gd name="T2" fmla="*/ 0 w 87"/>
                  <a:gd name="T3" fmla="*/ 282 h 282"/>
                  <a:gd name="T4" fmla="*/ 87 w 87"/>
                  <a:gd name="T5" fmla="*/ 282 h 282"/>
                  <a:gd name="T6" fmla="*/ 87 w 87"/>
                  <a:gd name="T7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82">
                    <a:moveTo>
                      <a:pt x="87" y="0"/>
                    </a:moveTo>
                    <a:lnTo>
                      <a:pt x="0" y="282"/>
                    </a:lnTo>
                    <a:lnTo>
                      <a:pt x="87" y="282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21AA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274"/>
              <p:cNvSpPr>
                <a:spLocks/>
              </p:cNvSpPr>
              <p:nvPr/>
            </p:nvSpPr>
            <p:spPr bwMode="auto">
              <a:xfrm>
                <a:off x="6686551" y="5032375"/>
                <a:ext cx="138113" cy="447675"/>
              </a:xfrm>
              <a:custGeom>
                <a:avLst/>
                <a:gdLst>
                  <a:gd name="T0" fmla="*/ 87 w 87"/>
                  <a:gd name="T1" fmla="*/ 0 h 282"/>
                  <a:gd name="T2" fmla="*/ 0 w 87"/>
                  <a:gd name="T3" fmla="*/ 282 h 282"/>
                  <a:gd name="T4" fmla="*/ 87 w 87"/>
                  <a:gd name="T5" fmla="*/ 282 h 282"/>
                  <a:gd name="T6" fmla="*/ 87 w 87"/>
                  <a:gd name="T7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82">
                    <a:moveTo>
                      <a:pt x="87" y="0"/>
                    </a:moveTo>
                    <a:lnTo>
                      <a:pt x="0" y="282"/>
                    </a:lnTo>
                    <a:lnTo>
                      <a:pt x="87" y="282"/>
                    </a:lnTo>
                    <a:lnTo>
                      <a:pt x="8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4392562" y="5607049"/>
              <a:ext cx="198461" cy="416651"/>
              <a:chOff x="6686551" y="5032375"/>
              <a:chExt cx="271463" cy="569913"/>
            </a:xfrm>
          </p:grpSpPr>
          <p:sp>
            <p:nvSpPr>
              <p:cNvPr id="146" name="Rectangle 269"/>
              <p:cNvSpPr>
                <a:spLocks noChangeArrowheads="1"/>
              </p:cNvSpPr>
              <p:nvPr/>
            </p:nvSpPr>
            <p:spPr bwMode="auto">
              <a:xfrm>
                <a:off x="6808788" y="5467350"/>
                <a:ext cx="26988" cy="134938"/>
              </a:xfrm>
              <a:prstGeom prst="rect">
                <a:avLst/>
              </a:prstGeom>
              <a:solidFill>
                <a:srgbClr val="B66B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Rectangle 270"/>
              <p:cNvSpPr>
                <a:spLocks noChangeArrowheads="1"/>
              </p:cNvSpPr>
              <p:nvPr/>
            </p:nvSpPr>
            <p:spPr bwMode="auto">
              <a:xfrm>
                <a:off x="6808788" y="5467350"/>
                <a:ext cx="26988" cy="134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271"/>
              <p:cNvSpPr>
                <a:spLocks/>
              </p:cNvSpPr>
              <p:nvPr/>
            </p:nvSpPr>
            <p:spPr bwMode="auto">
              <a:xfrm>
                <a:off x="6686551" y="5032375"/>
                <a:ext cx="271463" cy="447675"/>
              </a:xfrm>
              <a:custGeom>
                <a:avLst/>
                <a:gdLst>
                  <a:gd name="T0" fmla="*/ 0 w 171"/>
                  <a:gd name="T1" fmla="*/ 282 h 282"/>
                  <a:gd name="T2" fmla="*/ 87 w 171"/>
                  <a:gd name="T3" fmla="*/ 0 h 282"/>
                  <a:gd name="T4" fmla="*/ 171 w 171"/>
                  <a:gd name="T5" fmla="*/ 282 h 282"/>
                  <a:gd name="T6" fmla="*/ 0 w 171"/>
                  <a:gd name="T7" fmla="*/ 28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282">
                    <a:moveTo>
                      <a:pt x="0" y="282"/>
                    </a:moveTo>
                    <a:lnTo>
                      <a:pt x="87" y="0"/>
                    </a:lnTo>
                    <a:lnTo>
                      <a:pt x="171" y="282"/>
                    </a:lnTo>
                    <a:lnTo>
                      <a:pt x="0" y="282"/>
                    </a:lnTo>
                    <a:close/>
                  </a:path>
                </a:pathLst>
              </a:custGeom>
              <a:solidFill>
                <a:srgbClr val="24B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272"/>
              <p:cNvSpPr>
                <a:spLocks/>
              </p:cNvSpPr>
              <p:nvPr/>
            </p:nvSpPr>
            <p:spPr bwMode="auto">
              <a:xfrm>
                <a:off x="6686551" y="5032375"/>
                <a:ext cx="271463" cy="447675"/>
              </a:xfrm>
              <a:custGeom>
                <a:avLst/>
                <a:gdLst>
                  <a:gd name="T0" fmla="*/ 0 w 171"/>
                  <a:gd name="T1" fmla="*/ 282 h 282"/>
                  <a:gd name="T2" fmla="*/ 87 w 171"/>
                  <a:gd name="T3" fmla="*/ 0 h 282"/>
                  <a:gd name="T4" fmla="*/ 171 w 171"/>
                  <a:gd name="T5" fmla="*/ 282 h 282"/>
                  <a:gd name="T6" fmla="*/ 0 w 171"/>
                  <a:gd name="T7" fmla="*/ 28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282">
                    <a:moveTo>
                      <a:pt x="0" y="282"/>
                    </a:moveTo>
                    <a:lnTo>
                      <a:pt x="87" y="0"/>
                    </a:lnTo>
                    <a:lnTo>
                      <a:pt x="171" y="282"/>
                    </a:lnTo>
                    <a:lnTo>
                      <a:pt x="0" y="28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273"/>
              <p:cNvSpPr>
                <a:spLocks/>
              </p:cNvSpPr>
              <p:nvPr/>
            </p:nvSpPr>
            <p:spPr bwMode="auto">
              <a:xfrm>
                <a:off x="6686551" y="5032375"/>
                <a:ext cx="138113" cy="447675"/>
              </a:xfrm>
              <a:custGeom>
                <a:avLst/>
                <a:gdLst>
                  <a:gd name="T0" fmla="*/ 87 w 87"/>
                  <a:gd name="T1" fmla="*/ 0 h 282"/>
                  <a:gd name="T2" fmla="*/ 0 w 87"/>
                  <a:gd name="T3" fmla="*/ 282 h 282"/>
                  <a:gd name="T4" fmla="*/ 87 w 87"/>
                  <a:gd name="T5" fmla="*/ 282 h 282"/>
                  <a:gd name="T6" fmla="*/ 87 w 87"/>
                  <a:gd name="T7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82">
                    <a:moveTo>
                      <a:pt x="87" y="0"/>
                    </a:moveTo>
                    <a:lnTo>
                      <a:pt x="0" y="282"/>
                    </a:lnTo>
                    <a:lnTo>
                      <a:pt x="87" y="282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21AA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274"/>
              <p:cNvSpPr>
                <a:spLocks/>
              </p:cNvSpPr>
              <p:nvPr/>
            </p:nvSpPr>
            <p:spPr bwMode="auto">
              <a:xfrm>
                <a:off x="6686551" y="5032375"/>
                <a:ext cx="138113" cy="447675"/>
              </a:xfrm>
              <a:custGeom>
                <a:avLst/>
                <a:gdLst>
                  <a:gd name="T0" fmla="*/ 87 w 87"/>
                  <a:gd name="T1" fmla="*/ 0 h 282"/>
                  <a:gd name="T2" fmla="*/ 0 w 87"/>
                  <a:gd name="T3" fmla="*/ 282 h 282"/>
                  <a:gd name="T4" fmla="*/ 87 w 87"/>
                  <a:gd name="T5" fmla="*/ 282 h 282"/>
                  <a:gd name="T6" fmla="*/ 87 w 87"/>
                  <a:gd name="T7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82">
                    <a:moveTo>
                      <a:pt x="87" y="0"/>
                    </a:moveTo>
                    <a:lnTo>
                      <a:pt x="0" y="282"/>
                    </a:lnTo>
                    <a:lnTo>
                      <a:pt x="87" y="282"/>
                    </a:lnTo>
                    <a:lnTo>
                      <a:pt x="8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" name="Rectangle 5"/>
          <p:cNvSpPr/>
          <p:nvPr/>
        </p:nvSpPr>
        <p:spPr>
          <a:xfrm>
            <a:off x="4866880" y="1318278"/>
            <a:ext cx="48942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კლასტერის ტერიტორიაზე დამოუკიდებელ სუბიექტად განთავსდება საექსპორტო კომპანია დახარისხების / შეფუთვისა / სასაწყობო ინფრასტრუქტურასთან ერთად</a:t>
            </a:r>
            <a:r>
              <a:rPr lang="en-US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;</a:t>
            </a:r>
            <a:endParaRPr lang="ka-GE" sz="1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013916" y="3714957"/>
            <a:ext cx="6236338" cy="1817658"/>
            <a:chOff x="1042941" y="3232357"/>
            <a:chExt cx="6236338" cy="1817658"/>
          </a:xfrm>
        </p:grpSpPr>
        <p:grpSp>
          <p:nvGrpSpPr>
            <p:cNvPr id="165" name="Group 164"/>
            <p:cNvGrpSpPr/>
            <p:nvPr/>
          </p:nvGrpSpPr>
          <p:grpSpPr>
            <a:xfrm flipH="1">
              <a:off x="1495923" y="4567708"/>
              <a:ext cx="203792" cy="482307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166" name="Oval 165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67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68" name="Group 167"/>
            <p:cNvGrpSpPr/>
            <p:nvPr/>
          </p:nvGrpSpPr>
          <p:grpSpPr>
            <a:xfrm flipH="1">
              <a:off x="2885367" y="4453202"/>
              <a:ext cx="203792" cy="482307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169" name="Oval 168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70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 flipH="1">
              <a:off x="5555853" y="3416066"/>
              <a:ext cx="203792" cy="482307"/>
              <a:chOff x="8999868" y="-3307164"/>
              <a:chExt cx="333375" cy="788988"/>
            </a:xfrm>
            <a:solidFill>
              <a:srgbClr val="2980B9"/>
            </a:solidFill>
          </p:grpSpPr>
          <p:sp>
            <p:nvSpPr>
              <p:cNvPr id="172" name="Oval 171"/>
              <p:cNvSpPr>
                <a:spLocks noChangeArrowheads="1"/>
              </p:cNvSpPr>
              <p:nvPr/>
            </p:nvSpPr>
            <p:spPr bwMode="auto">
              <a:xfrm>
                <a:off x="9096704" y="-3307164"/>
                <a:ext cx="141288" cy="13969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73" name="Freeform 28"/>
              <p:cNvSpPr>
                <a:spLocks/>
              </p:cNvSpPr>
              <p:nvPr/>
            </p:nvSpPr>
            <p:spPr bwMode="auto">
              <a:xfrm>
                <a:off x="8999868" y="-3153175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74" name="Group 173"/>
            <p:cNvGrpSpPr/>
            <p:nvPr/>
          </p:nvGrpSpPr>
          <p:grpSpPr>
            <a:xfrm flipH="1">
              <a:off x="7075487" y="4434285"/>
              <a:ext cx="203792" cy="482307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175" name="Oval 174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7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77" name="Group 176"/>
            <p:cNvGrpSpPr/>
            <p:nvPr/>
          </p:nvGrpSpPr>
          <p:grpSpPr>
            <a:xfrm flipH="1">
              <a:off x="1042941" y="3232357"/>
              <a:ext cx="203792" cy="482307"/>
              <a:chOff x="10661811" y="-3561412"/>
              <a:chExt cx="333375" cy="788988"/>
            </a:xfrm>
            <a:solidFill>
              <a:srgbClr val="2980B9"/>
            </a:solidFill>
          </p:grpSpPr>
          <p:sp>
            <p:nvSpPr>
              <p:cNvPr id="178" name="Oval 177"/>
              <p:cNvSpPr>
                <a:spLocks noChangeArrowheads="1"/>
              </p:cNvSpPr>
              <p:nvPr/>
            </p:nvSpPr>
            <p:spPr bwMode="auto">
              <a:xfrm>
                <a:off x="10758649" y="-3561412"/>
                <a:ext cx="141288" cy="13969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79" name="Freeform 28"/>
              <p:cNvSpPr>
                <a:spLocks/>
              </p:cNvSpPr>
              <p:nvPr/>
            </p:nvSpPr>
            <p:spPr bwMode="auto">
              <a:xfrm>
                <a:off x="10661811" y="-3407423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sp>
        <p:nvSpPr>
          <p:cNvPr id="7" name="Rectangle 6"/>
          <p:cNvSpPr/>
          <p:nvPr/>
        </p:nvSpPr>
        <p:spPr>
          <a:xfrm>
            <a:off x="8516055" y="3512972"/>
            <a:ext cx="37790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a-GE" sz="12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თითოეული მეწარმე / ინვესტორი შექმნის საკუთარ საწარმოო ფართს / სათბურს საკუთარი შეხედულებისამებრ წინასწარ დადგენილი საბაზისო მოთხოვნების დაცვით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620631" y="288466"/>
            <a:ext cx="11062722" cy="548640"/>
          </a:xfrm>
          <a:prstGeom prst="rect">
            <a:avLst/>
          </a:prstGeom>
          <a:solidFill>
            <a:srgbClr val="7DB23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701743" y="331953"/>
            <a:ext cx="1051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2400" dirty="0">
                <a:latin typeface="BPG Mrgvlovani Caps 2010" panose="02000503000000020004" pitchFamily="2" charset="0"/>
              </a:rPr>
              <a:t>მოდელის აღწერა</a:t>
            </a:r>
            <a:endParaRPr lang="en-US" sz="2400" dirty="0">
              <a:latin typeface="BPG Mrgvlovani Caps 2010" panose="02000503000000020004" pitchFamily="2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492884" y="288466"/>
            <a:ext cx="127747" cy="548640"/>
          </a:xfrm>
          <a:prstGeom prst="rect">
            <a:avLst/>
          </a:prstGeom>
          <a:solidFill>
            <a:srgbClr val="3D9FA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2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3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675" decel="100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9" grpId="0" animBg="1"/>
          <p:bldP spid="2" grpId="0"/>
          <p:bldP spid="5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675" decel="100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9" grpId="0" animBg="1"/>
          <p:bldP spid="2" grpId="0"/>
          <p:bldP spid="5" grpId="0"/>
          <p:bldP spid="6" grpId="0"/>
          <p:bldP spid="7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62268" y="357107"/>
            <a:ext cx="10995209" cy="548640"/>
          </a:xfrm>
          <a:prstGeom prst="rect">
            <a:avLst/>
          </a:prstGeom>
          <a:solidFill>
            <a:srgbClr val="7DB23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3381" y="400594"/>
            <a:ext cx="5352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a-GE" sz="2400" dirty="0">
                <a:solidFill>
                  <a:prstClr val="black"/>
                </a:solidFill>
                <a:latin typeface="BPG Mrgvlovani Caps 2010" panose="02000503000000020004" pitchFamily="2" charset="0"/>
              </a:rPr>
              <a:t>იმერეთის აგრო ზონა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PG Mrgvlovani Caps 2010" panose="02000503000000020004" pitchFamily="2" charset="0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4522" y="357107"/>
            <a:ext cx="127747" cy="548640"/>
          </a:xfrm>
          <a:prstGeom prst="rect">
            <a:avLst/>
          </a:prstGeom>
          <a:solidFill>
            <a:srgbClr val="3D9FA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268941" y="6024282"/>
            <a:ext cx="11672047" cy="0"/>
          </a:xfrm>
          <a:prstGeom prst="line">
            <a:avLst/>
          </a:prstGeom>
          <a:ln>
            <a:solidFill>
              <a:srgbClr val="5B44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06174" y="6264763"/>
            <a:ext cx="312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BPG Mrgvlovani Caps 2010" panose="02000503000000020004" pitchFamily="2" charset="0"/>
                <a:ea typeface="+mn-ea"/>
                <a:cs typeface="+mn-cs"/>
              </a:rPr>
              <a:t>www.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PG Mrgvlovani Caps 2010" panose="02000503000000020004" pitchFamily="2" charset="0"/>
                <a:ea typeface="+mn-ea"/>
                <a:cs typeface="+mn-cs"/>
              </a:rPr>
              <a:t>apma.ge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226" y="6019228"/>
            <a:ext cx="1659244" cy="8296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666325" y="6019228"/>
            <a:ext cx="2051142" cy="758939"/>
            <a:chOff x="5666325" y="6019228"/>
            <a:chExt cx="2051142" cy="75893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325" y="6019228"/>
              <a:ext cx="683409" cy="758939"/>
            </a:xfrm>
            <a:prstGeom prst="rect">
              <a:avLst/>
            </a:prstGeom>
          </p:spPr>
        </p:pic>
        <p:pic>
          <p:nvPicPr>
            <p:cNvPr id="26" name="Picture 4" descr="http://www.clker.com/cliparts/0/f/c/2/1195445181899094722molumen_phone_icon.svg.med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0384" y="6320064"/>
              <a:ext cx="271109" cy="271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952575" y="6283813"/>
              <a:ext cx="764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a-G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PG Mrgvlovani Caps 2010" panose="02000503000000020004" pitchFamily="2" charset="0"/>
                  <a:ea typeface="+mn-ea"/>
                  <a:cs typeface="+mn-cs"/>
                </a:rPr>
                <a:t>1501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9021" y="1072254"/>
            <a:ext cx="9658016" cy="482900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24717">
            <a:off x="5694739" y="5437096"/>
            <a:ext cx="296053" cy="2635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56EBAC-9161-4BF3-A0D7-EF647E860E3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304" y="6052085"/>
            <a:ext cx="767619" cy="7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200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62270" y="357107"/>
            <a:ext cx="11053200" cy="548640"/>
          </a:xfrm>
          <a:prstGeom prst="rect">
            <a:avLst/>
          </a:prstGeom>
          <a:solidFill>
            <a:srgbClr val="7DB23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43381" y="400594"/>
            <a:ext cx="10908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2400" dirty="0">
                <a:latin typeface="BPG Mrgvlovani Caps 2010" panose="02000503000000020004" pitchFamily="2" charset="0"/>
              </a:rPr>
              <a:t>მოდელის აღწერა</a:t>
            </a:r>
            <a:endParaRPr lang="en-US" sz="2400" dirty="0">
              <a:latin typeface="BPG Mrgvlovani Caps 2010" panose="02000503000000020004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4522" y="357107"/>
            <a:ext cx="127747" cy="548640"/>
          </a:xfrm>
          <a:prstGeom prst="rect">
            <a:avLst/>
          </a:prstGeom>
          <a:solidFill>
            <a:srgbClr val="3D9FA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268941" y="6024282"/>
            <a:ext cx="11672047" cy="0"/>
          </a:xfrm>
          <a:prstGeom prst="line">
            <a:avLst/>
          </a:prstGeom>
          <a:ln>
            <a:solidFill>
              <a:srgbClr val="5B44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06174" y="6264763"/>
            <a:ext cx="312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BPG Mrgvlovani Caps 2010" panose="02000503000000020004" pitchFamily="2" charset="0"/>
              </a:rPr>
              <a:t>www.</a:t>
            </a:r>
            <a:r>
              <a:rPr lang="en-US" sz="1600" dirty="0">
                <a:latin typeface="BPG Mrgvlovani Caps 2010" panose="02000503000000020004" pitchFamily="2" charset="0"/>
              </a:rPr>
              <a:t>apma.ge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226" y="6019228"/>
            <a:ext cx="1659244" cy="8296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666325" y="6019228"/>
            <a:ext cx="2051142" cy="758939"/>
            <a:chOff x="5666325" y="6019228"/>
            <a:chExt cx="2051142" cy="75893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325" y="6019228"/>
              <a:ext cx="683409" cy="758939"/>
            </a:xfrm>
            <a:prstGeom prst="rect">
              <a:avLst/>
            </a:prstGeom>
          </p:spPr>
        </p:pic>
        <p:pic>
          <p:nvPicPr>
            <p:cNvPr id="26" name="Picture 4" descr="http://www.clker.com/cliparts/0/f/c/2/1195445181899094722molumen_phone_icon.svg.med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0384" y="6320064"/>
              <a:ext cx="271109" cy="271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952575" y="6283813"/>
              <a:ext cx="764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a-GE" sz="1600" dirty="0">
                  <a:latin typeface="BPG Mrgvlovani Caps 2010" panose="02000503000000020004" pitchFamily="2" charset="0"/>
                </a:rPr>
                <a:t>1501</a:t>
              </a:r>
            </a:p>
          </p:txBody>
        </p:sp>
      </p:grpSp>
      <p:grpSp>
        <p:nvGrpSpPr>
          <p:cNvPr id="168" name="Group 167"/>
          <p:cNvGrpSpPr/>
          <p:nvPr/>
        </p:nvGrpSpPr>
        <p:grpSpPr>
          <a:xfrm flipH="1">
            <a:off x="1233587" y="1885042"/>
            <a:ext cx="394437" cy="933498"/>
            <a:chOff x="5505537" y="930389"/>
            <a:chExt cx="333375" cy="788988"/>
          </a:xfrm>
          <a:solidFill>
            <a:srgbClr val="2980B9"/>
          </a:solidFill>
        </p:grpSpPr>
        <p:sp>
          <p:nvSpPr>
            <p:cNvPr id="172" name="Oval 171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495298" y="1468521"/>
            <a:ext cx="1828800" cy="1828800"/>
            <a:chOff x="7034140" y="1893591"/>
            <a:chExt cx="1828800" cy="1828800"/>
          </a:xfrm>
        </p:grpSpPr>
        <p:grpSp>
          <p:nvGrpSpPr>
            <p:cNvPr id="174" name="Group 173"/>
            <p:cNvGrpSpPr/>
            <p:nvPr/>
          </p:nvGrpSpPr>
          <p:grpSpPr>
            <a:xfrm flipH="1">
              <a:off x="7828412" y="2046432"/>
              <a:ext cx="169307" cy="400691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175" name="Oval 174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7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77" name="Group 176"/>
            <p:cNvGrpSpPr/>
            <p:nvPr/>
          </p:nvGrpSpPr>
          <p:grpSpPr>
            <a:xfrm flipH="1">
              <a:off x="8147843" y="2127376"/>
              <a:ext cx="169307" cy="400691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178" name="Oval 17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79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 flipH="1">
              <a:off x="7473506" y="2199826"/>
              <a:ext cx="169307" cy="400691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181" name="Oval 18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82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83" name="Group 182"/>
            <p:cNvGrpSpPr/>
            <p:nvPr/>
          </p:nvGrpSpPr>
          <p:grpSpPr>
            <a:xfrm flipH="1">
              <a:off x="7596891" y="2568544"/>
              <a:ext cx="169307" cy="400691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184" name="Oval 183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85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86" name="Group 185"/>
            <p:cNvGrpSpPr/>
            <p:nvPr/>
          </p:nvGrpSpPr>
          <p:grpSpPr>
            <a:xfrm flipH="1">
              <a:off x="7886773" y="2487258"/>
              <a:ext cx="169307" cy="400691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187" name="Oval 186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88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89" name="Group 188"/>
            <p:cNvGrpSpPr/>
            <p:nvPr/>
          </p:nvGrpSpPr>
          <p:grpSpPr>
            <a:xfrm flipH="1">
              <a:off x="8176655" y="2699872"/>
              <a:ext cx="169307" cy="400691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190" name="Oval 189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91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92" name="Group 191"/>
            <p:cNvGrpSpPr/>
            <p:nvPr/>
          </p:nvGrpSpPr>
          <p:grpSpPr>
            <a:xfrm flipH="1">
              <a:off x="7828412" y="3042579"/>
              <a:ext cx="169307" cy="400691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193" name="Oval 192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94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95" name="Group 194"/>
            <p:cNvGrpSpPr/>
            <p:nvPr/>
          </p:nvGrpSpPr>
          <p:grpSpPr>
            <a:xfrm flipH="1">
              <a:off x="7424327" y="2981632"/>
              <a:ext cx="169307" cy="400691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196" name="Oval 195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97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98" name="Group 197"/>
            <p:cNvGrpSpPr/>
            <p:nvPr/>
          </p:nvGrpSpPr>
          <p:grpSpPr>
            <a:xfrm flipH="1">
              <a:off x="7229546" y="2538052"/>
              <a:ext cx="169307" cy="400691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199" name="Oval 198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200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01" name="Group 200"/>
            <p:cNvGrpSpPr/>
            <p:nvPr/>
          </p:nvGrpSpPr>
          <p:grpSpPr>
            <a:xfrm flipH="1">
              <a:off x="8119922" y="3181977"/>
              <a:ext cx="169307" cy="400691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202" name="Oval 201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203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04" name="Group 203"/>
            <p:cNvGrpSpPr/>
            <p:nvPr/>
          </p:nvGrpSpPr>
          <p:grpSpPr>
            <a:xfrm flipH="1">
              <a:off x="8411433" y="2926044"/>
              <a:ext cx="169307" cy="400691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205" name="Oval 204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20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07" name="Group 206"/>
            <p:cNvGrpSpPr/>
            <p:nvPr/>
          </p:nvGrpSpPr>
          <p:grpSpPr>
            <a:xfrm flipH="1">
              <a:off x="8522445" y="2439145"/>
              <a:ext cx="169307" cy="400691"/>
              <a:chOff x="5505537" y="930389"/>
              <a:chExt cx="333375" cy="788988"/>
            </a:xfrm>
            <a:solidFill>
              <a:srgbClr val="2980B9"/>
            </a:solidFill>
          </p:grpSpPr>
          <p:sp>
            <p:nvSpPr>
              <p:cNvPr id="208" name="Oval 20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209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sp>
          <p:nvSpPr>
            <p:cNvPr id="3" name="Oval 2"/>
            <p:cNvSpPr/>
            <p:nvPr/>
          </p:nvSpPr>
          <p:spPr>
            <a:xfrm>
              <a:off x="7034140" y="1893591"/>
              <a:ext cx="1828800" cy="1828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a-GE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075308" y="1550523"/>
            <a:ext cx="11622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100" dirty="0">
                <a:solidFill>
                  <a:srgbClr val="3F3F3F"/>
                </a:solidFill>
                <a:latin typeface="BPG Mrgvlovani" panose="020B0603030804020204" pitchFamily="34" charset="0"/>
              </a:rPr>
              <a:t>მეწარმე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4320547" y="1125626"/>
            <a:ext cx="22232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sz="1100" dirty="0">
                <a:solidFill>
                  <a:srgbClr val="3F3F3F"/>
                </a:solidFill>
                <a:latin typeface="BPG Mrgvlovani" panose="020B0603030804020204" pitchFamily="34" charset="0"/>
              </a:rPr>
              <a:t>იმერეთის აგრო ზონა</a:t>
            </a:r>
          </a:p>
        </p:txBody>
      </p:sp>
      <p:grpSp>
        <p:nvGrpSpPr>
          <p:cNvPr id="211" name="Group 210"/>
          <p:cNvGrpSpPr/>
          <p:nvPr/>
        </p:nvGrpSpPr>
        <p:grpSpPr>
          <a:xfrm>
            <a:off x="9076465" y="1778204"/>
            <a:ext cx="1742757" cy="1042972"/>
            <a:chOff x="4545096" y="196387"/>
            <a:chExt cx="2232308" cy="1335949"/>
          </a:xfrm>
        </p:grpSpPr>
        <p:grpSp>
          <p:nvGrpSpPr>
            <p:cNvPr id="212" name="Group 211"/>
            <p:cNvGrpSpPr/>
            <p:nvPr/>
          </p:nvGrpSpPr>
          <p:grpSpPr>
            <a:xfrm>
              <a:off x="4545096" y="196387"/>
              <a:ext cx="2012438" cy="1335949"/>
              <a:chOff x="5841851" y="5359945"/>
              <a:chExt cx="1787922" cy="1186905"/>
            </a:xfrm>
          </p:grpSpPr>
          <p:sp>
            <p:nvSpPr>
              <p:cNvPr id="228" name="Rectangle 165"/>
              <p:cNvSpPr>
                <a:spLocks noChangeArrowheads="1"/>
              </p:cNvSpPr>
              <p:nvPr/>
            </p:nvSpPr>
            <p:spPr bwMode="auto">
              <a:xfrm>
                <a:off x="5982134" y="5666642"/>
                <a:ext cx="1507356" cy="88020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66"/>
              <p:cNvSpPr>
                <a:spLocks/>
              </p:cNvSpPr>
              <p:nvPr/>
            </p:nvSpPr>
            <p:spPr bwMode="auto">
              <a:xfrm>
                <a:off x="5906492" y="5570369"/>
                <a:ext cx="1661392" cy="119653"/>
              </a:xfrm>
              <a:custGeom>
                <a:avLst/>
                <a:gdLst>
                  <a:gd name="T0" fmla="*/ 1147 w 1208"/>
                  <a:gd name="T1" fmla="*/ 87 h 87"/>
                  <a:gd name="T2" fmla="*/ 59 w 1208"/>
                  <a:gd name="T3" fmla="*/ 87 h 87"/>
                  <a:gd name="T4" fmla="*/ 0 w 1208"/>
                  <a:gd name="T5" fmla="*/ 0 h 87"/>
                  <a:gd name="T6" fmla="*/ 1208 w 1208"/>
                  <a:gd name="T7" fmla="*/ 0 h 87"/>
                  <a:gd name="T8" fmla="*/ 1147 w 1208"/>
                  <a:gd name="T9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8" h="87">
                    <a:moveTo>
                      <a:pt x="1147" y="87"/>
                    </a:moveTo>
                    <a:lnTo>
                      <a:pt x="59" y="87"/>
                    </a:lnTo>
                    <a:lnTo>
                      <a:pt x="0" y="0"/>
                    </a:lnTo>
                    <a:lnTo>
                      <a:pt x="1208" y="0"/>
                    </a:lnTo>
                    <a:lnTo>
                      <a:pt x="1147" y="8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Rectangle 167"/>
              <p:cNvSpPr>
                <a:spLocks noChangeArrowheads="1"/>
              </p:cNvSpPr>
              <p:nvPr/>
            </p:nvSpPr>
            <p:spPr bwMode="auto">
              <a:xfrm>
                <a:off x="5841851" y="5359945"/>
                <a:ext cx="1787922" cy="23380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168"/>
              <p:cNvSpPr>
                <a:spLocks noChangeArrowheads="1"/>
              </p:cNvSpPr>
              <p:nvPr/>
            </p:nvSpPr>
            <p:spPr bwMode="auto">
              <a:xfrm>
                <a:off x="6537765" y="6204395"/>
                <a:ext cx="396093" cy="310823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Rectangle 169"/>
              <p:cNvSpPr>
                <a:spLocks noChangeArrowheads="1"/>
              </p:cNvSpPr>
              <p:nvPr/>
            </p:nvSpPr>
            <p:spPr bwMode="auto">
              <a:xfrm>
                <a:off x="6491004" y="6137003"/>
                <a:ext cx="489616" cy="9764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Rectangle 170"/>
              <p:cNvSpPr>
                <a:spLocks noChangeArrowheads="1"/>
              </p:cNvSpPr>
              <p:nvPr/>
            </p:nvSpPr>
            <p:spPr bwMode="auto">
              <a:xfrm>
                <a:off x="6491004" y="6137003"/>
                <a:ext cx="53638" cy="97648"/>
              </a:xfrm>
              <a:prstGeom prst="rect">
                <a:avLst/>
              </a:prstGeom>
              <a:solidFill>
                <a:srgbClr val="E539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Rectangle 171"/>
              <p:cNvSpPr>
                <a:spLocks noChangeArrowheads="1"/>
              </p:cNvSpPr>
              <p:nvPr/>
            </p:nvSpPr>
            <p:spPr bwMode="auto">
              <a:xfrm>
                <a:off x="6599655" y="6137003"/>
                <a:ext cx="55013" cy="97648"/>
              </a:xfrm>
              <a:prstGeom prst="rect">
                <a:avLst/>
              </a:prstGeom>
              <a:solidFill>
                <a:srgbClr val="E539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Rectangle 172"/>
              <p:cNvSpPr>
                <a:spLocks noChangeArrowheads="1"/>
              </p:cNvSpPr>
              <p:nvPr/>
            </p:nvSpPr>
            <p:spPr bwMode="auto">
              <a:xfrm>
                <a:off x="6708306" y="6137003"/>
                <a:ext cx="55013" cy="97648"/>
              </a:xfrm>
              <a:prstGeom prst="rect">
                <a:avLst/>
              </a:prstGeom>
              <a:solidFill>
                <a:srgbClr val="E539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Rectangle 173"/>
              <p:cNvSpPr>
                <a:spLocks noChangeArrowheads="1"/>
              </p:cNvSpPr>
              <p:nvPr/>
            </p:nvSpPr>
            <p:spPr bwMode="auto">
              <a:xfrm>
                <a:off x="6816957" y="6137003"/>
                <a:ext cx="55013" cy="97648"/>
              </a:xfrm>
              <a:prstGeom prst="rect">
                <a:avLst/>
              </a:prstGeom>
              <a:solidFill>
                <a:srgbClr val="E539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Rectangle 174"/>
              <p:cNvSpPr>
                <a:spLocks noChangeArrowheads="1"/>
              </p:cNvSpPr>
              <p:nvPr/>
            </p:nvSpPr>
            <p:spPr bwMode="auto">
              <a:xfrm>
                <a:off x="6926983" y="6137003"/>
                <a:ext cx="53638" cy="97648"/>
              </a:xfrm>
              <a:prstGeom prst="rect">
                <a:avLst/>
              </a:prstGeom>
              <a:solidFill>
                <a:srgbClr val="E539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Rectangle 186"/>
              <p:cNvSpPr>
                <a:spLocks noChangeArrowheads="1"/>
              </p:cNvSpPr>
              <p:nvPr/>
            </p:nvSpPr>
            <p:spPr bwMode="auto">
              <a:xfrm>
                <a:off x="6081157" y="5760164"/>
                <a:ext cx="591390" cy="563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187"/>
              <p:cNvSpPr>
                <a:spLocks noChangeArrowheads="1"/>
              </p:cNvSpPr>
              <p:nvPr/>
            </p:nvSpPr>
            <p:spPr bwMode="auto">
              <a:xfrm>
                <a:off x="6081157" y="5868815"/>
                <a:ext cx="591390" cy="5913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Rectangle 188"/>
              <p:cNvSpPr>
                <a:spLocks noChangeArrowheads="1"/>
              </p:cNvSpPr>
              <p:nvPr/>
            </p:nvSpPr>
            <p:spPr bwMode="auto">
              <a:xfrm>
                <a:off x="6081157" y="5980216"/>
                <a:ext cx="591390" cy="6051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Rectangle 189"/>
              <p:cNvSpPr>
                <a:spLocks noChangeArrowheads="1"/>
              </p:cNvSpPr>
              <p:nvPr/>
            </p:nvSpPr>
            <p:spPr bwMode="auto">
              <a:xfrm>
                <a:off x="6799077" y="5760164"/>
                <a:ext cx="591390" cy="563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Rectangle 190"/>
              <p:cNvSpPr>
                <a:spLocks noChangeArrowheads="1"/>
              </p:cNvSpPr>
              <p:nvPr/>
            </p:nvSpPr>
            <p:spPr bwMode="auto">
              <a:xfrm>
                <a:off x="6799077" y="5868815"/>
                <a:ext cx="591390" cy="5913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Rectangle 191"/>
              <p:cNvSpPr>
                <a:spLocks noChangeArrowheads="1"/>
              </p:cNvSpPr>
              <p:nvPr/>
            </p:nvSpPr>
            <p:spPr bwMode="auto">
              <a:xfrm>
                <a:off x="6799077" y="5980216"/>
                <a:ext cx="591390" cy="6051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Rectangle 192"/>
              <p:cNvSpPr>
                <a:spLocks noChangeArrowheads="1"/>
              </p:cNvSpPr>
              <p:nvPr/>
            </p:nvSpPr>
            <p:spPr bwMode="auto">
              <a:xfrm>
                <a:off x="6081157" y="6090242"/>
                <a:ext cx="93522" cy="26956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Rectangle 193"/>
              <p:cNvSpPr>
                <a:spLocks noChangeArrowheads="1"/>
              </p:cNvSpPr>
              <p:nvPr/>
            </p:nvSpPr>
            <p:spPr bwMode="auto">
              <a:xfrm>
                <a:off x="6228318" y="6090242"/>
                <a:ext cx="90771" cy="26956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Rectangle 194"/>
              <p:cNvSpPr>
                <a:spLocks noChangeArrowheads="1"/>
              </p:cNvSpPr>
              <p:nvPr/>
            </p:nvSpPr>
            <p:spPr bwMode="auto">
              <a:xfrm>
                <a:off x="7152536" y="6090242"/>
                <a:ext cx="90771" cy="26956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Rectangle 195"/>
              <p:cNvSpPr>
                <a:spLocks noChangeArrowheads="1"/>
              </p:cNvSpPr>
              <p:nvPr/>
            </p:nvSpPr>
            <p:spPr bwMode="auto">
              <a:xfrm>
                <a:off x="7296944" y="6090242"/>
                <a:ext cx="93522" cy="26956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3" name="Group 212"/>
            <p:cNvGrpSpPr/>
            <p:nvPr/>
          </p:nvGrpSpPr>
          <p:grpSpPr>
            <a:xfrm>
              <a:off x="6336427" y="921400"/>
              <a:ext cx="440977" cy="588911"/>
              <a:chOff x="4392562" y="5586928"/>
              <a:chExt cx="327055" cy="436772"/>
            </a:xfrm>
          </p:grpSpPr>
          <p:grpSp>
            <p:nvGrpSpPr>
              <p:cNvPr id="214" name="Group 213"/>
              <p:cNvGrpSpPr/>
              <p:nvPr/>
            </p:nvGrpSpPr>
            <p:grpSpPr>
              <a:xfrm>
                <a:off x="4512492" y="5586928"/>
                <a:ext cx="207125" cy="434840"/>
                <a:chOff x="6686551" y="5032375"/>
                <a:chExt cx="271463" cy="569913"/>
              </a:xfrm>
            </p:grpSpPr>
            <p:sp>
              <p:nvSpPr>
                <p:cNvPr id="222" name="Rectangle 269"/>
                <p:cNvSpPr>
                  <a:spLocks noChangeArrowheads="1"/>
                </p:cNvSpPr>
                <p:nvPr/>
              </p:nvSpPr>
              <p:spPr bwMode="auto">
                <a:xfrm>
                  <a:off x="6808788" y="5467350"/>
                  <a:ext cx="26988" cy="134938"/>
                </a:xfrm>
                <a:prstGeom prst="rect">
                  <a:avLst/>
                </a:prstGeom>
                <a:solidFill>
                  <a:srgbClr val="B66B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Rectangle 270"/>
                <p:cNvSpPr>
                  <a:spLocks noChangeArrowheads="1"/>
                </p:cNvSpPr>
                <p:nvPr/>
              </p:nvSpPr>
              <p:spPr bwMode="auto">
                <a:xfrm>
                  <a:off x="6808788" y="5467350"/>
                  <a:ext cx="26988" cy="134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71"/>
                <p:cNvSpPr>
                  <a:spLocks/>
                </p:cNvSpPr>
                <p:nvPr/>
              </p:nvSpPr>
              <p:spPr bwMode="auto">
                <a:xfrm>
                  <a:off x="6686551" y="5032375"/>
                  <a:ext cx="271463" cy="447675"/>
                </a:xfrm>
                <a:custGeom>
                  <a:avLst/>
                  <a:gdLst>
                    <a:gd name="T0" fmla="*/ 0 w 171"/>
                    <a:gd name="T1" fmla="*/ 282 h 282"/>
                    <a:gd name="T2" fmla="*/ 87 w 171"/>
                    <a:gd name="T3" fmla="*/ 0 h 282"/>
                    <a:gd name="T4" fmla="*/ 171 w 171"/>
                    <a:gd name="T5" fmla="*/ 282 h 282"/>
                    <a:gd name="T6" fmla="*/ 0 w 171"/>
                    <a:gd name="T7" fmla="*/ 282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282">
                      <a:moveTo>
                        <a:pt x="0" y="282"/>
                      </a:moveTo>
                      <a:lnTo>
                        <a:pt x="87" y="0"/>
                      </a:lnTo>
                      <a:lnTo>
                        <a:pt x="171" y="282"/>
                      </a:lnTo>
                      <a:lnTo>
                        <a:pt x="0" y="282"/>
                      </a:lnTo>
                      <a:close/>
                    </a:path>
                  </a:pathLst>
                </a:custGeom>
                <a:solidFill>
                  <a:srgbClr val="24BC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72"/>
                <p:cNvSpPr>
                  <a:spLocks/>
                </p:cNvSpPr>
                <p:nvPr/>
              </p:nvSpPr>
              <p:spPr bwMode="auto">
                <a:xfrm>
                  <a:off x="6686551" y="5032375"/>
                  <a:ext cx="271463" cy="447675"/>
                </a:xfrm>
                <a:custGeom>
                  <a:avLst/>
                  <a:gdLst>
                    <a:gd name="T0" fmla="*/ 0 w 171"/>
                    <a:gd name="T1" fmla="*/ 282 h 282"/>
                    <a:gd name="T2" fmla="*/ 87 w 171"/>
                    <a:gd name="T3" fmla="*/ 0 h 282"/>
                    <a:gd name="T4" fmla="*/ 171 w 171"/>
                    <a:gd name="T5" fmla="*/ 282 h 282"/>
                    <a:gd name="T6" fmla="*/ 0 w 171"/>
                    <a:gd name="T7" fmla="*/ 282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282">
                      <a:moveTo>
                        <a:pt x="0" y="282"/>
                      </a:moveTo>
                      <a:lnTo>
                        <a:pt x="87" y="0"/>
                      </a:lnTo>
                      <a:lnTo>
                        <a:pt x="171" y="282"/>
                      </a:lnTo>
                      <a:lnTo>
                        <a:pt x="0" y="282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273"/>
                <p:cNvSpPr>
                  <a:spLocks/>
                </p:cNvSpPr>
                <p:nvPr/>
              </p:nvSpPr>
              <p:spPr bwMode="auto">
                <a:xfrm>
                  <a:off x="6686551" y="5032375"/>
                  <a:ext cx="138113" cy="447675"/>
                </a:xfrm>
                <a:custGeom>
                  <a:avLst/>
                  <a:gdLst>
                    <a:gd name="T0" fmla="*/ 87 w 87"/>
                    <a:gd name="T1" fmla="*/ 0 h 282"/>
                    <a:gd name="T2" fmla="*/ 0 w 87"/>
                    <a:gd name="T3" fmla="*/ 282 h 282"/>
                    <a:gd name="T4" fmla="*/ 87 w 87"/>
                    <a:gd name="T5" fmla="*/ 282 h 282"/>
                    <a:gd name="T6" fmla="*/ 87 w 87"/>
                    <a:gd name="T7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7" h="282">
                      <a:moveTo>
                        <a:pt x="87" y="0"/>
                      </a:moveTo>
                      <a:lnTo>
                        <a:pt x="0" y="282"/>
                      </a:lnTo>
                      <a:lnTo>
                        <a:pt x="87" y="282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21AA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274"/>
                <p:cNvSpPr>
                  <a:spLocks/>
                </p:cNvSpPr>
                <p:nvPr/>
              </p:nvSpPr>
              <p:spPr bwMode="auto">
                <a:xfrm>
                  <a:off x="6686551" y="5032375"/>
                  <a:ext cx="138113" cy="447675"/>
                </a:xfrm>
                <a:custGeom>
                  <a:avLst/>
                  <a:gdLst>
                    <a:gd name="T0" fmla="*/ 87 w 87"/>
                    <a:gd name="T1" fmla="*/ 0 h 282"/>
                    <a:gd name="T2" fmla="*/ 0 w 87"/>
                    <a:gd name="T3" fmla="*/ 282 h 282"/>
                    <a:gd name="T4" fmla="*/ 87 w 87"/>
                    <a:gd name="T5" fmla="*/ 282 h 282"/>
                    <a:gd name="T6" fmla="*/ 87 w 87"/>
                    <a:gd name="T7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7" h="282">
                      <a:moveTo>
                        <a:pt x="87" y="0"/>
                      </a:moveTo>
                      <a:lnTo>
                        <a:pt x="0" y="282"/>
                      </a:lnTo>
                      <a:lnTo>
                        <a:pt x="87" y="282"/>
                      </a:lnTo>
                      <a:lnTo>
                        <a:pt x="8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5" name="Group 214"/>
              <p:cNvGrpSpPr/>
              <p:nvPr/>
            </p:nvGrpSpPr>
            <p:grpSpPr>
              <a:xfrm>
                <a:off x="4392562" y="5607049"/>
                <a:ext cx="198461" cy="416651"/>
                <a:chOff x="6686551" y="5032375"/>
                <a:chExt cx="271463" cy="569913"/>
              </a:xfrm>
            </p:grpSpPr>
            <p:sp>
              <p:nvSpPr>
                <p:cNvPr id="216" name="Rectangle 269"/>
                <p:cNvSpPr>
                  <a:spLocks noChangeArrowheads="1"/>
                </p:cNvSpPr>
                <p:nvPr/>
              </p:nvSpPr>
              <p:spPr bwMode="auto">
                <a:xfrm>
                  <a:off x="6808788" y="5467350"/>
                  <a:ext cx="26988" cy="134938"/>
                </a:xfrm>
                <a:prstGeom prst="rect">
                  <a:avLst/>
                </a:prstGeom>
                <a:solidFill>
                  <a:srgbClr val="B66B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Rectangle 270"/>
                <p:cNvSpPr>
                  <a:spLocks noChangeArrowheads="1"/>
                </p:cNvSpPr>
                <p:nvPr/>
              </p:nvSpPr>
              <p:spPr bwMode="auto">
                <a:xfrm>
                  <a:off x="6808788" y="5467350"/>
                  <a:ext cx="26988" cy="134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71"/>
                <p:cNvSpPr>
                  <a:spLocks/>
                </p:cNvSpPr>
                <p:nvPr/>
              </p:nvSpPr>
              <p:spPr bwMode="auto">
                <a:xfrm>
                  <a:off x="6686551" y="5032375"/>
                  <a:ext cx="271463" cy="447675"/>
                </a:xfrm>
                <a:custGeom>
                  <a:avLst/>
                  <a:gdLst>
                    <a:gd name="T0" fmla="*/ 0 w 171"/>
                    <a:gd name="T1" fmla="*/ 282 h 282"/>
                    <a:gd name="T2" fmla="*/ 87 w 171"/>
                    <a:gd name="T3" fmla="*/ 0 h 282"/>
                    <a:gd name="T4" fmla="*/ 171 w 171"/>
                    <a:gd name="T5" fmla="*/ 282 h 282"/>
                    <a:gd name="T6" fmla="*/ 0 w 171"/>
                    <a:gd name="T7" fmla="*/ 282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282">
                      <a:moveTo>
                        <a:pt x="0" y="282"/>
                      </a:moveTo>
                      <a:lnTo>
                        <a:pt x="87" y="0"/>
                      </a:lnTo>
                      <a:lnTo>
                        <a:pt x="171" y="282"/>
                      </a:lnTo>
                      <a:lnTo>
                        <a:pt x="0" y="282"/>
                      </a:lnTo>
                      <a:close/>
                    </a:path>
                  </a:pathLst>
                </a:custGeom>
                <a:solidFill>
                  <a:srgbClr val="24BC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72"/>
                <p:cNvSpPr>
                  <a:spLocks/>
                </p:cNvSpPr>
                <p:nvPr/>
              </p:nvSpPr>
              <p:spPr bwMode="auto">
                <a:xfrm>
                  <a:off x="6686551" y="5032375"/>
                  <a:ext cx="271463" cy="447675"/>
                </a:xfrm>
                <a:custGeom>
                  <a:avLst/>
                  <a:gdLst>
                    <a:gd name="T0" fmla="*/ 0 w 171"/>
                    <a:gd name="T1" fmla="*/ 282 h 282"/>
                    <a:gd name="T2" fmla="*/ 87 w 171"/>
                    <a:gd name="T3" fmla="*/ 0 h 282"/>
                    <a:gd name="T4" fmla="*/ 171 w 171"/>
                    <a:gd name="T5" fmla="*/ 282 h 282"/>
                    <a:gd name="T6" fmla="*/ 0 w 171"/>
                    <a:gd name="T7" fmla="*/ 282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282">
                      <a:moveTo>
                        <a:pt x="0" y="282"/>
                      </a:moveTo>
                      <a:lnTo>
                        <a:pt x="87" y="0"/>
                      </a:lnTo>
                      <a:lnTo>
                        <a:pt x="171" y="282"/>
                      </a:lnTo>
                      <a:lnTo>
                        <a:pt x="0" y="282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73"/>
                <p:cNvSpPr>
                  <a:spLocks/>
                </p:cNvSpPr>
                <p:nvPr/>
              </p:nvSpPr>
              <p:spPr bwMode="auto">
                <a:xfrm>
                  <a:off x="6686551" y="5032375"/>
                  <a:ext cx="138113" cy="447675"/>
                </a:xfrm>
                <a:custGeom>
                  <a:avLst/>
                  <a:gdLst>
                    <a:gd name="T0" fmla="*/ 87 w 87"/>
                    <a:gd name="T1" fmla="*/ 0 h 282"/>
                    <a:gd name="T2" fmla="*/ 0 w 87"/>
                    <a:gd name="T3" fmla="*/ 282 h 282"/>
                    <a:gd name="T4" fmla="*/ 87 w 87"/>
                    <a:gd name="T5" fmla="*/ 282 h 282"/>
                    <a:gd name="T6" fmla="*/ 87 w 87"/>
                    <a:gd name="T7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7" h="282">
                      <a:moveTo>
                        <a:pt x="87" y="0"/>
                      </a:moveTo>
                      <a:lnTo>
                        <a:pt x="0" y="282"/>
                      </a:lnTo>
                      <a:lnTo>
                        <a:pt x="87" y="282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21AA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74"/>
                <p:cNvSpPr>
                  <a:spLocks/>
                </p:cNvSpPr>
                <p:nvPr/>
              </p:nvSpPr>
              <p:spPr bwMode="auto">
                <a:xfrm>
                  <a:off x="6686551" y="5032375"/>
                  <a:ext cx="138113" cy="447675"/>
                </a:xfrm>
                <a:custGeom>
                  <a:avLst/>
                  <a:gdLst>
                    <a:gd name="T0" fmla="*/ 87 w 87"/>
                    <a:gd name="T1" fmla="*/ 0 h 282"/>
                    <a:gd name="T2" fmla="*/ 0 w 87"/>
                    <a:gd name="T3" fmla="*/ 282 h 282"/>
                    <a:gd name="T4" fmla="*/ 87 w 87"/>
                    <a:gd name="T5" fmla="*/ 282 h 282"/>
                    <a:gd name="T6" fmla="*/ 87 w 87"/>
                    <a:gd name="T7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7" h="282">
                      <a:moveTo>
                        <a:pt x="87" y="0"/>
                      </a:moveTo>
                      <a:lnTo>
                        <a:pt x="0" y="282"/>
                      </a:lnTo>
                      <a:lnTo>
                        <a:pt x="87" y="282"/>
                      </a:lnTo>
                      <a:lnTo>
                        <a:pt x="8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48" name="TextBox 247"/>
          <p:cNvSpPr txBox="1"/>
          <p:nvPr/>
        </p:nvSpPr>
        <p:spPr>
          <a:xfrm>
            <a:off x="9156452" y="1285902"/>
            <a:ext cx="22232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100" dirty="0">
                <a:solidFill>
                  <a:srgbClr val="3F3F3F"/>
                </a:solidFill>
                <a:latin typeface="BPG Mrgvlovani" panose="020B0603030804020204" pitchFamily="34" charset="0"/>
              </a:rPr>
              <a:t>ექსპორტიორი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108007" y="2207076"/>
            <a:ext cx="20761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108007" y="2592035"/>
            <a:ext cx="20761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/>
          <p:cNvCxnSpPr/>
          <p:nvPr/>
        </p:nvCxnSpPr>
        <p:spPr>
          <a:xfrm>
            <a:off x="6679370" y="2129889"/>
            <a:ext cx="20761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/>
          <p:nvPr/>
        </p:nvCxnSpPr>
        <p:spPr>
          <a:xfrm flipH="1">
            <a:off x="6679370" y="2514848"/>
            <a:ext cx="20761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Rectangle 251"/>
          <p:cNvSpPr/>
          <p:nvPr/>
        </p:nvSpPr>
        <p:spPr>
          <a:xfrm>
            <a:off x="18471" y="3461936"/>
            <a:ext cx="360102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1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იხდის იჯარის/აღნაგობის გადასახადს</a:t>
            </a:r>
          </a:p>
          <a:p>
            <a:pPr marL="171450" indent="-1714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1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იხდის კომუნალურ გადასახადებს</a:t>
            </a:r>
          </a:p>
          <a:p>
            <a:pPr marL="171450" indent="-1714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1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საკუთარი შეხედულებისამებრ ახორციელებს სამეწარმეო საქმიანობას</a:t>
            </a:r>
          </a:p>
        </p:txBody>
      </p:sp>
      <p:sp>
        <p:nvSpPr>
          <p:cNvPr id="253" name="Rectangle 252"/>
          <p:cNvSpPr/>
          <p:nvPr/>
        </p:nvSpPr>
        <p:spPr>
          <a:xfrm>
            <a:off x="3776220" y="3431219"/>
            <a:ext cx="390581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1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ახორციელებს სისტემის მენეჯმენტს მისი გამართული ფუნქციონირებისთვის;</a:t>
            </a:r>
          </a:p>
          <a:p>
            <a:pPr marL="171450" indent="-1714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1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უზრუნველყოფს იმერეთის აგრო ზონას სხვადასხვა სერვისებით;</a:t>
            </a:r>
          </a:p>
          <a:p>
            <a:pPr marL="171450" indent="-1714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ka-GE" sz="1100" dirty="0">
              <a:latin typeface="BPG Mrgvlovani" panose="020B06030308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4" name="Rectangle 253"/>
          <p:cNvSpPr/>
          <p:nvPr/>
        </p:nvSpPr>
        <p:spPr>
          <a:xfrm>
            <a:off x="8500376" y="3373644"/>
            <a:ext cx="345566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1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იმერეთის აგრო ზონის წევრებისაგან ყიდულობს პროდუქციას;</a:t>
            </a:r>
          </a:p>
          <a:p>
            <a:pPr marL="171450" indent="-171450" algn="just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ka-GE" sz="1100" dirty="0">
                <a:latin typeface="BPG Mrgvlovani" panose="020B0603030804020204" pitchFamily="34" charset="0"/>
                <a:cs typeface="Times New Roman" panose="02020603050405020304" pitchFamily="18" charset="0"/>
              </a:rPr>
              <a:t>ახორცილებს პროდუქციის ექსპორტს</a:t>
            </a: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C2838BC3-EA9A-4895-B0E7-4641FDC6998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304" y="6052085"/>
            <a:ext cx="767619" cy="7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8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" grpId="0"/>
      <p:bldP spid="253" grpId="0"/>
      <p:bldP spid="25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2285</TotalTime>
  <Words>1026</Words>
  <Application>Microsoft Office PowerPoint</Application>
  <PresentationFormat>Widescreen</PresentationFormat>
  <Paragraphs>189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Lato Light</vt:lpstr>
      <vt:lpstr>BPG Mrgvlovani</vt:lpstr>
      <vt:lpstr>Calibri Light</vt:lpstr>
      <vt:lpstr>Wingdings</vt:lpstr>
      <vt:lpstr>Calibri</vt:lpstr>
      <vt:lpstr>Sylfaen</vt:lpstr>
      <vt:lpstr>Arial</vt:lpstr>
      <vt:lpstr>BPG Mrgvlovani Caps 2010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Levan Maghradze</dc:creator>
  <cp:lastModifiedBy>Andriy Pankratov</cp:lastModifiedBy>
  <cp:revision>220</cp:revision>
  <dcterms:created xsi:type="dcterms:W3CDTF">2017-03-01T08:05:20Z</dcterms:created>
  <dcterms:modified xsi:type="dcterms:W3CDTF">2020-07-19T15:55:58Z</dcterms:modified>
</cp:coreProperties>
</file>