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7" r:id="rId13"/>
    <p:sldId id="278" r:id="rId14"/>
    <p:sldId id="298" r:id="rId15"/>
    <p:sldId id="279" r:id="rId16"/>
    <p:sldId id="280" r:id="rId17"/>
    <p:sldId id="281" r:id="rId18"/>
    <p:sldId id="291" r:id="rId19"/>
    <p:sldId id="287" r:id="rId20"/>
    <p:sldId id="289" r:id="rId21"/>
    <p:sldId id="288" r:id="rId22"/>
    <p:sldId id="290" r:id="rId23"/>
    <p:sldId id="296" r:id="rId24"/>
    <p:sldId id="293" r:id="rId25"/>
    <p:sldId id="282" r:id="rId26"/>
    <p:sldId id="283" r:id="rId27"/>
    <p:sldId id="284" r:id="rId28"/>
    <p:sldId id="285" r:id="rId29"/>
    <p:sldId id="286" r:id="rId30"/>
    <p:sldId id="294" r:id="rId31"/>
    <p:sldId id="299" r:id="rId32"/>
    <p:sldId id="29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3200" i="1"/>
            </a:pPr>
            <a:r>
              <a:rPr lang="ka-GE" dirty="0"/>
              <a:t>მაქსიმუმი</a:t>
            </a:r>
            <a:r>
              <a:rPr lang="ru-RU" dirty="0"/>
              <a:t> </a:t>
            </a:r>
            <a:r>
              <a:rPr lang="en-US" dirty="0"/>
              <a:t>- </a:t>
            </a:r>
            <a:r>
              <a:rPr lang="en-US" dirty="0">
                <a:solidFill>
                  <a:srgbClr val="00B050"/>
                </a:solidFill>
              </a:rPr>
              <a:t>200</a:t>
            </a:r>
            <a:r>
              <a:rPr lang="en-US" dirty="0"/>
              <a:t> </a:t>
            </a:r>
            <a:r>
              <a:rPr lang="ka-GE" dirty="0"/>
              <a:t>ქულა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Maximum - 200 points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5165902348298726E-3"/>
                  <c:y val="9.321354866294318E-2"/>
                </c:manualLayout>
              </c:layout>
              <c:tx>
                <c:rich>
                  <a:bodyPr/>
                  <a:lstStyle/>
                  <a:p>
                    <a:r>
                      <a:rPr lang="ka-GE" b="0" i="1" dirty="0"/>
                      <a:t>ბაზარი
68% - </a:t>
                    </a:r>
                    <a:r>
                      <a:rPr lang="ka-GE" b="0" i="1" dirty="0">
                        <a:solidFill>
                          <a:srgbClr val="00B050"/>
                        </a:solidFill>
                      </a:rPr>
                      <a:t>136</a:t>
                    </a:r>
                    <a:r>
                      <a:rPr lang="ka-GE" b="0" i="1" dirty="0"/>
                      <a:t> ქულა</a:t>
                    </a:r>
                    <a:endParaRPr lang="ka-GE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99206055294267"/>
                      <c:h val="0.193431790407126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077-4B02-94C7-079764F0F9AB}"/>
                </c:ext>
              </c:extLst>
            </c:dLbl>
            <c:dLbl>
              <c:idx val="1"/>
              <c:layout>
                <c:manualLayout>
                  <c:x val="-8.1652450139284936E-3"/>
                  <c:y val="-5.0772978086609903E-2"/>
                </c:manualLayout>
              </c:layout>
              <c:tx>
                <c:rich>
                  <a:bodyPr/>
                  <a:lstStyle/>
                  <a:p>
                    <a:r>
                      <a:rPr lang="ka-GE" b="0" i="1" dirty="0"/>
                      <a:t>ეკონომიკა
32% - </a:t>
                    </a:r>
                    <a:r>
                      <a:rPr lang="ka-GE" b="0" i="1" dirty="0">
                        <a:solidFill>
                          <a:srgbClr val="00B050"/>
                        </a:solidFill>
                      </a:rPr>
                      <a:t>64</a:t>
                    </a:r>
                    <a:r>
                      <a:rPr lang="ka-GE" b="0" i="1" dirty="0"/>
                      <a:t> ქულა</a:t>
                    </a:r>
                    <a:endParaRPr lang="ka-GE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77-4B02-94C7-079764F0F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 i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Market</c:v>
                </c:pt>
                <c:pt idx="1">
                  <c:v>Economy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7-4B02-94C7-079764F0F9A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ევროკავშირი</a:t>
            </a:r>
            <a:r>
              <a:rPr lang="en-US" dirty="0"/>
              <a:t>-28:</a:t>
            </a:r>
            <a:r>
              <a:rPr lang="en-US" baseline="0" dirty="0"/>
              <a:t> </a:t>
            </a:r>
            <a:r>
              <a:rPr lang="ka-GE" baseline="0" dirty="0" err="1"/>
              <a:t>ზირას</a:t>
            </a:r>
            <a:r>
              <a:rPr lang="ka-GE" baseline="0" dirty="0"/>
              <a:t> იმპორტი ევროკავშირის გარე ქვეყნებიდან</a:t>
            </a:r>
            <a:r>
              <a:rPr lang="en-US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მაროკო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498.04399999999998</c:v>
                </c:pt>
                <c:pt idx="1">
                  <c:v>469.26600000000002</c:v>
                </c:pt>
                <c:pt idx="2">
                  <c:v>503.47899999999998</c:v>
                </c:pt>
                <c:pt idx="3">
                  <c:v>633.14300000000003</c:v>
                </c:pt>
                <c:pt idx="4">
                  <c:v>624.39499999999998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3-4016-850A-5CE422329D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ისრაელი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463.25900000000001</c:v>
                </c:pt>
                <c:pt idx="1">
                  <c:v>378.27300000000002</c:v>
                </c:pt>
                <c:pt idx="2">
                  <c:v>364.774</c:v>
                </c:pt>
                <c:pt idx="3">
                  <c:v>343.53699999999998</c:v>
                </c:pt>
                <c:pt idx="4">
                  <c:v>331.91699999999997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03-4016-850A-5CE422329D9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</c:formatCode>
                <c:ptCount val="5"/>
                <c:pt idx="0">
                  <c:v>170.23</c:v>
                </c:pt>
                <c:pt idx="1">
                  <c:v>225.67500000000001</c:v>
                </c:pt>
                <c:pt idx="2">
                  <c:v>179.619</c:v>
                </c:pt>
                <c:pt idx="3">
                  <c:v>204.821</c:v>
                </c:pt>
                <c:pt idx="4">
                  <c:v>241.64099999999999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3-4016-850A-5CE422329D9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ეგვიპტე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0</c:formatCode>
                <c:ptCount val="5"/>
                <c:pt idx="0">
                  <c:v>21.884</c:v>
                </c:pt>
                <c:pt idx="1">
                  <c:v>51.250999999999998</c:v>
                </c:pt>
                <c:pt idx="2">
                  <c:v>214.42099999999999</c:v>
                </c:pt>
                <c:pt idx="3">
                  <c:v>379.666</c:v>
                </c:pt>
                <c:pt idx="4">
                  <c:v>196.934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03-4016-850A-5CE422329D9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კენია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0</c:formatCode>
                <c:ptCount val="5"/>
                <c:pt idx="0">
                  <c:v>31.94</c:v>
                </c:pt>
                <c:pt idx="1">
                  <c:v>56.322000000000003</c:v>
                </c:pt>
                <c:pt idx="2">
                  <c:v>70.186000000000007</c:v>
                </c:pt>
                <c:pt idx="3">
                  <c:v>91.941999999999993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03-4016-850A-5CE422329D9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376.03800000000007</c:v>
                </c:pt>
                <c:pt idx="1">
                  <c:v>177.61600000000013</c:v>
                </c:pt>
                <c:pt idx="2">
                  <c:v>354.20400000000041</c:v>
                </c:pt>
                <c:pt idx="3">
                  <c:v>385.66699999999975</c:v>
                </c:pt>
                <c:pt idx="4">
                  <c:v>206.41199999999924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03-4016-850A-5CE422329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802688"/>
        <c:axId val="244804224"/>
      </c:barChart>
      <c:catAx>
        <c:axId val="2448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804224"/>
        <c:crosses val="autoZero"/>
        <c:auto val="1"/>
        <c:lblAlgn val="ctr"/>
        <c:lblOffset val="100"/>
        <c:noMultiLvlLbl val="0"/>
      </c:catAx>
      <c:valAx>
        <c:axId val="244804224"/>
        <c:scaling>
          <c:orientation val="minMax"/>
          <c:max val="2200"/>
          <c:min val="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24480268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ჰოლანდია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 err="1"/>
              <a:t>ზირას</a:t>
            </a:r>
            <a:r>
              <a:rPr lang="ka-GE" baseline="0" dirty="0"/>
              <a:t>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108</c:v>
                </c:pt>
                <c:pt idx="2">
                  <c:v>87</c:v>
                </c:pt>
                <c:pt idx="3">
                  <c:v>129</c:v>
                </c:pt>
                <c:pt idx="4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D-40AD-950B-03782FEAD2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კენია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41</c:v>
                </c:pt>
                <c:pt idx="2">
                  <c:v>57</c:v>
                </c:pt>
                <c:pt idx="3">
                  <c:v>68</c:v>
                </c:pt>
                <c:pt idx="4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D-40AD-950B-03782FEAD2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გერმანია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5</c:v>
                </c:pt>
                <c:pt idx="3">
                  <c:v>23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D-40AD-950B-03782FEAD20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ესპანეთი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24</c:v>
                </c:pt>
                <c:pt idx="1">
                  <c:v>15</c:v>
                </c:pt>
                <c:pt idx="2">
                  <c:v>14</c:v>
                </c:pt>
                <c:pt idx="3">
                  <c:v>39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7D-40AD-950B-03782FEAD20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ისრაელი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127</c:v>
                </c:pt>
                <c:pt idx="1">
                  <c:v>72</c:v>
                </c:pt>
                <c:pt idx="2">
                  <c:v>39</c:v>
                </c:pt>
                <c:pt idx="3">
                  <c:v>44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7D-40AD-950B-03782FEAD20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138</c:v>
                </c:pt>
                <c:pt idx="1">
                  <c:v>58</c:v>
                </c:pt>
                <c:pt idx="2">
                  <c:v>59</c:v>
                </c:pt>
                <c:pt idx="3">
                  <c:v>104</c:v>
                </c:pt>
                <c:pt idx="4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7D-40AD-950B-03782FEAD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789248"/>
        <c:axId val="244790784"/>
      </c:barChart>
      <c:catAx>
        <c:axId val="24478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790784"/>
        <c:crosses val="autoZero"/>
        <c:auto val="1"/>
        <c:lblAlgn val="ctr"/>
        <c:lblOffset val="100"/>
        <c:noMultiLvlLbl val="0"/>
      </c:catAx>
      <c:valAx>
        <c:axId val="244790784"/>
        <c:scaling>
          <c:orientation val="minMax"/>
          <c:max val="55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78924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ჰოლანდია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 err="1"/>
              <a:t>ზირას</a:t>
            </a:r>
            <a:r>
              <a:rPr lang="ka-GE" baseline="0" dirty="0"/>
              <a:t> იმპორტი ევროკავშირის გარე ქვეყნებიდან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108</c:v>
                </c:pt>
                <c:pt idx="2">
                  <c:v>87</c:v>
                </c:pt>
                <c:pt idx="3">
                  <c:v>129</c:v>
                </c:pt>
                <c:pt idx="4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8-4AE0-9091-9EBEA1279F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კენია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41</c:v>
                </c:pt>
                <c:pt idx="2">
                  <c:v>57</c:v>
                </c:pt>
                <c:pt idx="3">
                  <c:v>68</c:v>
                </c:pt>
                <c:pt idx="4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F8-4AE0-9091-9EBEA1279F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ისრაილი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127</c:v>
                </c:pt>
                <c:pt idx="1">
                  <c:v>72</c:v>
                </c:pt>
                <c:pt idx="2">
                  <c:v>39</c:v>
                </c:pt>
                <c:pt idx="3">
                  <c:v>44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F8-4AE0-9091-9EBEA1279FD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ეგვიპტე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F8-4AE0-9091-9EBEA1279FD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მაროკო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9</c:v>
                </c:pt>
                <c:pt idx="3">
                  <c:v>16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F8-4AE0-9091-9EBEA1279FD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104</c:v>
                </c:pt>
                <c:pt idx="1">
                  <c:v>24</c:v>
                </c:pt>
                <c:pt idx="2">
                  <c:v>17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F8-4AE0-9091-9EBEA1279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892032"/>
        <c:axId val="244893568"/>
      </c:barChart>
      <c:catAx>
        <c:axId val="24489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893568"/>
        <c:crosses val="autoZero"/>
        <c:auto val="1"/>
        <c:lblAlgn val="ctr"/>
        <c:lblOffset val="100"/>
        <c:noMultiLvlLbl val="0"/>
      </c:catAx>
      <c:valAx>
        <c:axId val="24489356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892032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ნორვეგია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/>
              <a:t>ოხრახუშის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2012-2016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იტალია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5.165</c:v>
                </c:pt>
                <c:pt idx="1">
                  <c:v>6.7</c:v>
                </c:pt>
                <c:pt idx="2">
                  <c:v>14.016</c:v>
                </c:pt>
                <c:pt idx="3">
                  <c:v>14.326000000000001</c:v>
                </c:pt>
                <c:pt idx="4">
                  <c:v>16.759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9-4C00-8527-46F9E1510D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ესპანეთი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12.151999999999999</c:v>
                </c:pt>
                <c:pt idx="1">
                  <c:v>11.51</c:v>
                </c:pt>
                <c:pt idx="2">
                  <c:v>9.3970000000000002</c:v>
                </c:pt>
                <c:pt idx="3">
                  <c:v>10.43</c:v>
                </c:pt>
                <c:pt idx="4">
                  <c:v>9.032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59-4C00-8527-46F9E1510D5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ეთიოფია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2.5539999999999998</c:v>
                </c:pt>
                <c:pt idx="3">
                  <c:v>4.92</c:v>
                </c:pt>
                <c:pt idx="4">
                  <c:v>4.9740000000000002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59-4C00-8527-46F9E1510D5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პაკისტანი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1.0960000000000001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59-4C00-8527-46F9E1510D5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0.27100000000000257</c:v>
                </c:pt>
                <c:pt idx="1">
                  <c:v>8.0350000000000019</c:v>
                </c:pt>
                <c:pt idx="2">
                  <c:v>1.5759999999999992</c:v>
                </c:pt>
                <c:pt idx="3">
                  <c:v>2.0490000000000013</c:v>
                </c:pt>
                <c:pt idx="4">
                  <c:v>1.389999999999997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59-4C00-8527-46F9E1510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0737408"/>
        <c:axId val="250738944"/>
      </c:barChart>
      <c:catAx>
        <c:axId val="2507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0738944"/>
        <c:crosses val="autoZero"/>
        <c:auto val="1"/>
        <c:lblAlgn val="ctr"/>
        <c:lblOffset val="100"/>
        <c:noMultiLvlLbl val="0"/>
      </c:catAx>
      <c:valAx>
        <c:axId val="25073894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50737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რუსეთი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 err="1"/>
              <a:t>ზირას</a:t>
            </a:r>
            <a:r>
              <a:rPr lang="ka-GE" baseline="0" dirty="0"/>
              <a:t>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ისრაელი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93.885000000000005</c:v>
                </c:pt>
                <c:pt idx="1">
                  <c:v>99.915000000000006</c:v>
                </c:pt>
                <c:pt idx="2">
                  <c:v>100.693</c:v>
                </c:pt>
                <c:pt idx="3">
                  <c:v>99.292000000000002</c:v>
                </c:pt>
                <c:pt idx="4">
                  <c:v>130.83199999999999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F-4912-B1F6-08BEFFDB02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ეგვიპტე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11.5</c:v>
                </c:pt>
                <c:pt idx="4">
                  <c:v>39.084000000000003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F-4912-B1F6-08BEFFDB02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ეთიოპია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2.3570000000000002</c:v>
                </c:pt>
                <c:pt idx="1">
                  <c:v>5.6130000000000004</c:v>
                </c:pt>
                <c:pt idx="2">
                  <c:v>6.9219999999999997</c:v>
                </c:pt>
                <c:pt idx="3">
                  <c:v>11.715999999999999</c:v>
                </c:pt>
                <c:pt idx="4">
                  <c:v>8.66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BF-4912-B1F6-08BEFFDB02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კვიპროსი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0.88200000000000001</c:v>
                </c:pt>
                <c:pt idx="1">
                  <c:v>0.20799999999999999</c:v>
                </c:pt>
                <c:pt idx="2">
                  <c:v>0</c:v>
                </c:pt>
                <c:pt idx="3">
                  <c:v>5.7549999999999999</c:v>
                </c:pt>
                <c:pt idx="4">
                  <c:v>5.9429999999999996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BF-4912-B1F6-08BEFFDB02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პალესტინა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1.52</c:v>
                </c:pt>
                <c:pt idx="1">
                  <c:v>6.4269999999999996</c:v>
                </c:pt>
                <c:pt idx="2">
                  <c:v>5.8159999999999998</c:v>
                </c:pt>
                <c:pt idx="3">
                  <c:v>4.0679999999999996</c:v>
                </c:pt>
                <c:pt idx="4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BF-4912-B1F6-08BEFFDB022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50.084000000000003</c:v>
                </c:pt>
                <c:pt idx="1">
                  <c:v>53.161000000000001</c:v>
                </c:pt>
                <c:pt idx="2">
                  <c:v>38.128</c:v>
                </c:pt>
                <c:pt idx="3">
                  <c:v>29.84</c:v>
                </c:pt>
                <c:pt idx="4">
                  <c:v>6.141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BF-4912-B1F6-08BEFFDB0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1220352"/>
        <c:axId val="251221888"/>
      </c:barChart>
      <c:catAx>
        <c:axId val="25122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1221888"/>
        <c:crosses val="autoZero"/>
        <c:auto val="1"/>
        <c:lblAlgn val="ctr"/>
        <c:lblOffset val="100"/>
        <c:noMultiLvlLbl val="0"/>
      </c:catAx>
      <c:valAx>
        <c:axId val="251221888"/>
        <c:scaling>
          <c:orientation val="minMax"/>
          <c:max val="2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512203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აშშ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 err="1"/>
              <a:t>ზირას</a:t>
            </a:r>
            <a:r>
              <a:rPr lang="ka-GE" baseline="0" dirty="0"/>
              <a:t>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876.93499999999995</c:v>
                </c:pt>
                <c:pt idx="1">
                  <c:v>841.851</c:v>
                </c:pt>
                <c:pt idx="2">
                  <c:v>743.56899999999996</c:v>
                </c:pt>
                <c:pt idx="3">
                  <c:v>933.49</c:v>
                </c:pt>
                <c:pt idx="4">
                  <c:v>745.48500000000001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7F-4F3E-A99D-A66FB01828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ესპანეთი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558.24300000000005</c:v>
                </c:pt>
                <c:pt idx="1">
                  <c:v>453.54899999999998</c:v>
                </c:pt>
                <c:pt idx="2">
                  <c:v>410.31700000000001</c:v>
                </c:pt>
                <c:pt idx="3">
                  <c:v>468.02499999999998</c:v>
                </c:pt>
                <c:pt idx="4">
                  <c:v>558.65300000000002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7F-4F3E-A99D-A66FB01828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მაროკო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475.43099999999998</c:v>
                </c:pt>
                <c:pt idx="1">
                  <c:v>542.745</c:v>
                </c:pt>
                <c:pt idx="2">
                  <c:v>555.71900000000005</c:v>
                </c:pt>
                <c:pt idx="3">
                  <c:v>634.173</c:v>
                </c:pt>
                <c:pt idx="4">
                  <c:v>499.80900000000003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7F-4F3E-A99D-A66FB01828A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პოლონეთი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560.30399999999997</c:v>
                </c:pt>
                <c:pt idx="1">
                  <c:v>498.67500000000001</c:v>
                </c:pt>
                <c:pt idx="2">
                  <c:v>337.298</c:v>
                </c:pt>
                <c:pt idx="3">
                  <c:v>359.43700000000001</c:v>
                </c:pt>
                <c:pt idx="4">
                  <c:v>437.4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F-4F3E-A99D-A66FB01828A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კოლუმბია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257.29700000000003</c:v>
                </c:pt>
                <c:pt idx="1">
                  <c:v>354.60899999999998</c:v>
                </c:pt>
                <c:pt idx="2">
                  <c:v>266.01799999999997</c:v>
                </c:pt>
                <c:pt idx="3">
                  <c:v>223.566</c:v>
                </c:pt>
                <c:pt idx="4">
                  <c:v>203.15899999999999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7F-4F3E-A99D-A66FB01828A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82.736999999999995</c:v>
                </c:pt>
                <c:pt idx="1">
                  <c:v>69.046000000000006</c:v>
                </c:pt>
                <c:pt idx="2">
                  <c:v>128.24199999999999</c:v>
                </c:pt>
                <c:pt idx="3">
                  <c:v>215.82300000000001</c:v>
                </c:pt>
                <c:pt idx="4">
                  <c:v>317.71499999999997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7F-4F3E-A99D-A66FB0182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1251712"/>
        <c:axId val="251257600"/>
      </c:barChart>
      <c:catAx>
        <c:axId val="25125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1257600"/>
        <c:crosses val="autoZero"/>
        <c:auto val="1"/>
        <c:lblAlgn val="ctr"/>
        <c:lblOffset val="100"/>
        <c:noMultiLvlLbl val="0"/>
      </c:catAx>
      <c:valAx>
        <c:axId val="251257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512517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აშშ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/>
              <a:t>პიტნის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კოლუმბია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492.21699999999998</c:v>
                </c:pt>
                <c:pt idx="1">
                  <c:v>589.19100000000003</c:v>
                </c:pt>
                <c:pt idx="2">
                  <c:v>615.30499999999995</c:v>
                </c:pt>
                <c:pt idx="3">
                  <c:v>734.38800000000003</c:v>
                </c:pt>
                <c:pt idx="4">
                  <c:v>922.52700000000004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8-49C3-AF19-DCBD5DD5E4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მექსიკა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108.414</c:v>
                </c:pt>
                <c:pt idx="1">
                  <c:v>88.518000000000001</c:v>
                </c:pt>
                <c:pt idx="2">
                  <c:v>71.668999999999997</c:v>
                </c:pt>
                <c:pt idx="3">
                  <c:v>61.902000000000001</c:v>
                </c:pt>
                <c:pt idx="4">
                  <c:v>126.13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8-49C3-AF19-DCBD5DD5E4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კანადა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52.829000000000001</c:v>
                </c:pt>
                <c:pt idx="3">
                  <c:v>93.944999999999993</c:v>
                </c:pt>
                <c:pt idx="4">
                  <c:v>100.48699999999999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28-49C3-AF19-DCBD5DD5E4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ეგვიპთე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94.784000000000006</c:v>
                </c:pt>
                <c:pt idx="1">
                  <c:v>114.416</c:v>
                </c:pt>
                <c:pt idx="2">
                  <c:v>126.11499999999999</c:v>
                </c:pt>
                <c:pt idx="3">
                  <c:v>110.971</c:v>
                </c:pt>
                <c:pt idx="4">
                  <c:v>75.054000000000002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28-49C3-AF19-DCBD5DD5E48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ლივანი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21.77</c:v>
                </c:pt>
                <c:pt idx="1">
                  <c:v>2.7160000000000002</c:v>
                </c:pt>
                <c:pt idx="2">
                  <c:v>21.818000000000001</c:v>
                </c:pt>
                <c:pt idx="3">
                  <c:v>13.474</c:v>
                </c:pt>
                <c:pt idx="4">
                  <c:v>27.588000000000001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8-49C3-AF19-DCBD5DD5E48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50.365000000000002</c:v>
                </c:pt>
                <c:pt idx="1">
                  <c:v>49.335000000000001</c:v>
                </c:pt>
                <c:pt idx="2">
                  <c:v>61.878</c:v>
                </c:pt>
                <c:pt idx="3">
                  <c:v>51.271000000000001</c:v>
                </c:pt>
                <c:pt idx="4">
                  <c:v>56.387999999999998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28-49C3-AF19-DCBD5DD5E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607232"/>
        <c:axId val="244609024"/>
      </c:barChart>
      <c:catAx>
        <c:axId val="24460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609024"/>
        <c:crosses val="autoZero"/>
        <c:auto val="1"/>
        <c:lblAlgn val="ctr"/>
        <c:lblOffset val="100"/>
        <c:noMultiLvlLbl val="0"/>
      </c:catAx>
      <c:valAx>
        <c:axId val="244609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60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აშშ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/>
              <a:t>რეჰანი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ეგვიპტე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3753.875</c:v>
                </c:pt>
                <c:pt idx="1">
                  <c:v>3719.7240000000002</c:v>
                </c:pt>
                <c:pt idx="2">
                  <c:v>3494.739</c:v>
                </c:pt>
                <c:pt idx="3">
                  <c:v>3788.973</c:v>
                </c:pt>
                <c:pt idx="4">
                  <c:v>3887.828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7-495F-B643-181F04CF56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მექსიკა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4044.0859999999998</c:v>
                </c:pt>
                <c:pt idx="1">
                  <c:v>4054.3339999999998</c:v>
                </c:pt>
                <c:pt idx="2">
                  <c:v>3225.0940000000001</c:v>
                </c:pt>
                <c:pt idx="3">
                  <c:v>3132.52</c:v>
                </c:pt>
                <c:pt idx="4">
                  <c:v>2923.9789999999998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7-495F-B643-181F04CF56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კოლუმბია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1236.748</c:v>
                </c:pt>
                <c:pt idx="1">
                  <c:v>1342.5139999999999</c:v>
                </c:pt>
                <c:pt idx="2">
                  <c:v>1399.268</c:v>
                </c:pt>
                <c:pt idx="3">
                  <c:v>2154.366</c:v>
                </c:pt>
                <c:pt idx="4">
                  <c:v>2302.4920000000002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97-495F-B643-181F04CF56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პერუ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324.64100000000002</c:v>
                </c:pt>
                <c:pt idx="1">
                  <c:v>266.86500000000001</c:v>
                </c:pt>
                <c:pt idx="2">
                  <c:v>287.43299999999999</c:v>
                </c:pt>
                <c:pt idx="3">
                  <c:v>269.34300000000002</c:v>
                </c:pt>
                <c:pt idx="4">
                  <c:v>241.089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97-495F-B643-181F04CF56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ისრაელი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103.721</c:v>
                </c:pt>
                <c:pt idx="1">
                  <c:v>137.422</c:v>
                </c:pt>
                <c:pt idx="2">
                  <c:v>98.103999999999999</c:v>
                </c:pt>
                <c:pt idx="3">
                  <c:v>94.546999999999997</c:v>
                </c:pt>
                <c:pt idx="4">
                  <c:v>138.286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97-495F-B643-181F04CF56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194.46799999999999</c:v>
                </c:pt>
                <c:pt idx="1">
                  <c:v>244.26499999999999</c:v>
                </c:pt>
                <c:pt idx="2">
                  <c:v>220.52500000000001</c:v>
                </c:pt>
                <c:pt idx="3">
                  <c:v>284.34199999999998</c:v>
                </c:pt>
                <c:pt idx="4">
                  <c:v>277.92099999999999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97-495F-B643-181F04CF5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515968"/>
        <c:axId val="244517504"/>
      </c:barChart>
      <c:catAx>
        <c:axId val="24451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517504"/>
        <c:crosses val="autoZero"/>
        <c:auto val="1"/>
        <c:lblAlgn val="ctr"/>
        <c:lblOffset val="100"/>
        <c:noMultiLvlLbl val="0"/>
      </c:catAx>
      <c:valAx>
        <c:axId val="24451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515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აშშ</a:t>
            </a:r>
            <a:r>
              <a:rPr lang="en-US" dirty="0"/>
              <a:t>:</a:t>
            </a:r>
            <a:r>
              <a:rPr lang="ka-GE" dirty="0"/>
              <a:t> სალბის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ru-RU" baseline="0" dirty="0"/>
              <a:t>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ალბანეთი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2432.5039999999999</c:v>
                </c:pt>
                <c:pt idx="1">
                  <c:v>2920.1729999999998</c:v>
                </c:pt>
                <c:pt idx="2">
                  <c:v>3258.6350000000002</c:v>
                </c:pt>
                <c:pt idx="3">
                  <c:v>3445.413</c:v>
                </c:pt>
                <c:pt idx="4">
                  <c:v>2023.962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E-4414-A3A0-5FFE9AB528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ეგვიპტე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4.7560000000000002</c:v>
                </c:pt>
                <c:pt idx="1">
                  <c:v>12.253</c:v>
                </c:pt>
                <c:pt idx="2">
                  <c:v>118.224</c:v>
                </c:pt>
                <c:pt idx="3">
                  <c:v>195.255</c:v>
                </c:pt>
                <c:pt idx="4">
                  <c:v>413.279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CE-4414-A3A0-5FFE9AB528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260.33100000000002</c:v>
                </c:pt>
                <c:pt idx="1">
                  <c:v>297.392</c:v>
                </c:pt>
                <c:pt idx="2">
                  <c:v>392.40300000000002</c:v>
                </c:pt>
                <c:pt idx="3">
                  <c:v>466.27</c:v>
                </c:pt>
                <c:pt idx="4">
                  <c:v>263.65300000000002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CE-4414-A3A0-5FFE9AB528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მექსიკა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125.74</c:v>
                </c:pt>
                <c:pt idx="1">
                  <c:v>110.85899999999999</c:v>
                </c:pt>
                <c:pt idx="2">
                  <c:v>132.75</c:v>
                </c:pt>
                <c:pt idx="3">
                  <c:v>161.36099999999999</c:v>
                </c:pt>
                <c:pt idx="4">
                  <c:v>123.492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E-4414-A3A0-5FFE9AB5284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გერმანია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513.28800000000001</c:v>
                </c:pt>
                <c:pt idx="1">
                  <c:v>60.747</c:v>
                </c:pt>
                <c:pt idx="2">
                  <c:v>17.181000000000001</c:v>
                </c:pt>
                <c:pt idx="3">
                  <c:v>19.628</c:v>
                </c:pt>
                <c:pt idx="4">
                  <c:v>4.7670000000000003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CE-4414-A3A0-5FFE9AB5284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50.268999999999998</c:v>
                </c:pt>
                <c:pt idx="1">
                  <c:v>67.08</c:v>
                </c:pt>
                <c:pt idx="2">
                  <c:v>19.745000000000001</c:v>
                </c:pt>
                <c:pt idx="3">
                  <c:v>26.712</c:v>
                </c:pt>
                <c:pt idx="4">
                  <c:v>14.089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CE-4414-A3A0-5FFE9AB52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666368"/>
        <c:axId val="244667904"/>
      </c:barChart>
      <c:catAx>
        <c:axId val="2446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667904"/>
        <c:crosses val="autoZero"/>
        <c:auto val="1"/>
        <c:lblAlgn val="ctr"/>
        <c:lblOffset val="100"/>
        <c:noMultiLvlLbl val="0"/>
      </c:catAx>
      <c:valAx>
        <c:axId val="244667904"/>
        <c:scaling>
          <c:orientation val="minMax"/>
          <c:max val="4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6663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აშშ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/>
              <a:t>თავშავა იმპორტი</a:t>
            </a:r>
            <a:r>
              <a:rPr lang="ru-RU" baseline="0" dirty="0"/>
              <a:t>, </a:t>
            </a:r>
            <a:r>
              <a:rPr lang="ka-GE" baseline="0" dirty="0"/>
              <a:t>ტ</a:t>
            </a:r>
            <a:r>
              <a:rPr lang="ru-RU" baseline="0" dirty="0"/>
              <a:t>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4911.63</c:v>
                </c:pt>
                <c:pt idx="1">
                  <c:v>4544.0119999999997</c:v>
                </c:pt>
                <c:pt idx="2">
                  <c:v>3632.29</c:v>
                </c:pt>
                <c:pt idx="3">
                  <c:v>2588.1999999999998</c:v>
                </c:pt>
                <c:pt idx="4">
                  <c:v>2643.529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0-4238-8C8C-21CB5BE543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მექსიკა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343.37299999999999</c:v>
                </c:pt>
                <c:pt idx="1">
                  <c:v>589.72199999999998</c:v>
                </c:pt>
                <c:pt idx="2">
                  <c:v>425.06599999999997</c:v>
                </c:pt>
                <c:pt idx="3">
                  <c:v>399.97399999999999</c:v>
                </c:pt>
                <c:pt idx="4">
                  <c:v>689.24699999999996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80-4238-8C8C-21CB5BE543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დანია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93.462000000000003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80-4238-8C8C-21CB5BE5435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ესპანეთი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133.786</c:v>
                </c:pt>
                <c:pt idx="1">
                  <c:v>120.402</c:v>
                </c:pt>
                <c:pt idx="2">
                  <c:v>73.986000000000004</c:v>
                </c:pt>
                <c:pt idx="3">
                  <c:v>28.847000000000001</c:v>
                </c:pt>
                <c:pt idx="4">
                  <c:v>73.055999999999997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80-4238-8C8C-21CB5BE5435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ჰოლანდია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5.04</c:v>
                </c:pt>
                <c:pt idx="4">
                  <c:v>37.484000000000002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80-4238-8C8C-21CB5BE5435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430.73700000000002</c:v>
                </c:pt>
                <c:pt idx="1">
                  <c:v>219.43299999999999</c:v>
                </c:pt>
                <c:pt idx="2">
                  <c:v>167.886</c:v>
                </c:pt>
                <c:pt idx="3">
                  <c:v>106.861</c:v>
                </c:pt>
                <c:pt idx="4">
                  <c:v>85.216999999999999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80-4238-8C8C-21CB5BE54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697728"/>
        <c:axId val="244703616"/>
      </c:barChart>
      <c:catAx>
        <c:axId val="2446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703616"/>
        <c:crosses val="autoZero"/>
        <c:auto val="1"/>
        <c:lblAlgn val="ctr"/>
        <c:lblOffset val="100"/>
        <c:noMultiLvlLbl val="0"/>
      </c:catAx>
      <c:valAx>
        <c:axId val="244703616"/>
        <c:scaling>
          <c:orientation val="minMax"/>
          <c:max val="6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4697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400" i="1"/>
            </a:pPr>
            <a:r>
              <a:rPr lang="ka-GE" dirty="0" err="1"/>
              <a:t>იმპროტიორი</a:t>
            </a:r>
            <a:r>
              <a:rPr lang="ka-GE" dirty="0"/>
              <a:t>-ქვეყნის მწვანილის</a:t>
            </a:r>
            <a:r>
              <a:rPr lang="ka-GE" baseline="0" dirty="0"/>
              <a:t> ბაზარი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Fresh herb market in an importing country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2307562503657018E-2"/>
                  <c:y val="-6.2293872109448145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/>
                      <a:t>საერთო იმპორტი ს </a:t>
                    </a:r>
                    <a:r>
                      <a:rPr lang="ka-GE" i="1" dirty="0" err="1"/>
                      <a:t>მოწულობა</a:t>
                    </a:r>
                    <a:r>
                      <a:rPr lang="ka-GE" i="1" baseline="0" dirty="0"/>
                      <a:t>- </a:t>
                    </a:r>
                    <a:r>
                      <a:rPr lang="ka-GE" i="1" dirty="0"/>
                      <a:t>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50</a:t>
                    </a:r>
                    <a:r>
                      <a:rPr lang="ka-GE" i="1" dirty="0"/>
                      <a:t> ქულა (25%)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A9-417E-9B2D-8F2499F83D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ka-GE" i="1" dirty="0"/>
                      <a:t>იმპორტის ზრდა –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ka-GE" i="1" dirty="0"/>
                      <a:t> ქულა (8%)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A9-417E-9B2D-8F2499F83DD2}"/>
                </c:ext>
              </c:extLst>
            </c:dLbl>
            <c:dLbl>
              <c:idx val="2"/>
              <c:layout>
                <c:manualLayout>
                  <c:x val="3.0384984703217339E-2"/>
                  <c:y val="-1.182805085149269E-3"/>
                </c:manualLayout>
              </c:layout>
              <c:tx>
                <c:rich>
                  <a:bodyPr/>
                  <a:lstStyle/>
                  <a:p>
                    <a:r>
                      <a:rPr lang="ka-GE" i="1" baseline="0" dirty="0"/>
                      <a:t>საშუალო იმპორტის ფასი–</a:t>
                    </a:r>
                    <a:r>
                      <a:rPr lang="ka-GE" i="1" dirty="0"/>
                      <a:t>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ka-GE" i="1" dirty="0"/>
                      <a:t> ქულა (8%)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A9-417E-9B2D-8F2499F83DD2}"/>
                </c:ext>
              </c:extLst>
            </c:dLbl>
            <c:dLbl>
              <c:idx val="3"/>
              <c:layout>
                <c:manualLayout>
                  <c:x val="1.7603185366913795E-2"/>
                  <c:y val="-8.468463821480153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/>
                      <a:t>საქართველოდან ექსპორტის გამოცდილება –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19</a:t>
                    </a:r>
                    <a:r>
                      <a:rPr lang="ka-GE" i="1" dirty="0"/>
                      <a:t> ქულა (10%)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62369287738329"/>
                      <c:h val="0.361557049216753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EA9-417E-9B2D-8F2499F83D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ka-GE" i="1" baseline="0" dirty="0"/>
                      <a:t>იმპორტის გადასახადი-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11</a:t>
                    </a:r>
                    <a:r>
                      <a:rPr lang="ka-GE" i="1" dirty="0"/>
                      <a:t> ქულა (6%)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A9-417E-9B2D-8F2499F83DD2}"/>
                </c:ext>
              </c:extLst>
            </c:dLbl>
            <c:dLbl>
              <c:idx val="5"/>
              <c:layout>
                <c:manualLayout>
                  <c:x val="0.1998793967801526"/>
                  <c:y val="6.7740092370688967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/>
                      <a:t>მანძილი </a:t>
                    </a:r>
                    <a:r>
                      <a:rPr lang="ka-GE" i="1" dirty="0" err="1"/>
                      <a:t>იმპორტიორამდე</a:t>
                    </a:r>
                    <a:r>
                      <a:rPr lang="ka-GE" i="1" baseline="0" dirty="0"/>
                      <a:t>–</a:t>
                    </a:r>
                    <a:r>
                      <a:rPr lang="ka-GE" i="1" dirty="0"/>
                      <a:t>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24</a:t>
                    </a:r>
                    <a:r>
                      <a:rPr lang="ka-GE" i="1" dirty="0"/>
                      <a:t> ქულა (12%)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2202109785761"/>
                      <c:h val="0.242104647102702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EA9-417E-9B2D-8F2499F83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Total imports</c:v>
                </c:pt>
                <c:pt idx="1">
                  <c:v>Import growth rates</c:v>
                </c:pt>
                <c:pt idx="2">
                  <c:v>Average import price</c:v>
                </c:pt>
                <c:pt idx="3">
                  <c:v>Georgian export experience</c:v>
                </c:pt>
                <c:pt idx="4">
                  <c:v>Import duty</c:v>
                </c:pt>
                <c:pt idx="5">
                  <c:v>Distance to importer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11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A9-417E-9B2D-8F2499F83DD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400" i="1"/>
            </a:pPr>
            <a:r>
              <a:rPr lang="ka-GE" dirty="0"/>
              <a:t>ეკონომიკა</a:t>
            </a:r>
            <a:r>
              <a:rPr lang="ka-GE" baseline="0" dirty="0"/>
              <a:t> </a:t>
            </a:r>
            <a:r>
              <a:rPr lang="ka-GE" dirty="0"/>
              <a:t>ქვეყანა-</a:t>
            </a:r>
            <a:r>
              <a:rPr lang="ka-GE" dirty="0" err="1"/>
              <a:t>იმპორტიორში</a:t>
            </a:r>
            <a:r>
              <a:rPr lang="ka-GE" baseline="0" dirty="0"/>
              <a:t> 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Economy in an importing country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0846322711960746E-3"/>
                  <c:y val="-3.660684527116035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/>
                      <a:t>ქალაქის</a:t>
                    </a:r>
                    <a:r>
                      <a:rPr lang="ka-GE" i="1" baseline="0" dirty="0"/>
                      <a:t> მოსახლეობა</a:t>
                    </a:r>
                    <a:r>
                      <a:rPr lang="ka-GE" i="1" dirty="0"/>
                      <a:t>-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ka-GE" i="1" dirty="0"/>
                      <a:t> ქულა (8%)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DD-4471-B601-3036ED487F4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ka-GE" i="1" dirty="0" err="1"/>
                      <a:t>მოსასხლეობის</a:t>
                    </a:r>
                    <a:r>
                      <a:rPr lang="ka-GE" i="1" dirty="0"/>
                      <a:t> ზრდა-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8</a:t>
                    </a:r>
                    <a:r>
                      <a:rPr lang="ka-GE" i="1" dirty="0"/>
                      <a:t> </a:t>
                    </a:r>
                    <a:r>
                      <a:rPr lang="ka-GE" i="1" dirty="0" err="1"/>
                      <a:t>ქაულა</a:t>
                    </a:r>
                    <a:r>
                      <a:rPr lang="ka-GE" i="1" baseline="0" dirty="0"/>
                      <a:t> </a:t>
                    </a:r>
                    <a:r>
                      <a:rPr lang="ka-GE" i="1" dirty="0"/>
                      <a:t>(4%)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DD-4471-B601-3036ED487F48}"/>
                </c:ext>
              </c:extLst>
            </c:dLbl>
            <c:dLbl>
              <c:idx val="2"/>
              <c:layout>
                <c:manualLayout>
                  <c:x val="-4.5062555900127893E-2"/>
                  <c:y val="-1.6181932166267239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 err="1"/>
                      <a:t>მშპ</a:t>
                    </a:r>
                    <a:r>
                      <a:rPr lang="ka-GE" i="1" dirty="0"/>
                      <a:t>-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ka-GE" i="1" dirty="0"/>
                      <a:t> ქულა (8%)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DD-4471-B601-3036ED487F48}"/>
                </c:ext>
              </c:extLst>
            </c:dLbl>
            <c:dLbl>
              <c:idx val="3"/>
              <c:layout>
                <c:manualLayout>
                  <c:x val="3.1515656215258335E-2"/>
                  <c:y val="2.4419112162140669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 err="1"/>
                      <a:t>მშპ</a:t>
                    </a:r>
                    <a:r>
                      <a:rPr lang="ka-GE" i="1" dirty="0"/>
                      <a:t>-ს</a:t>
                    </a:r>
                    <a:r>
                      <a:rPr lang="ka-GE" i="1" baseline="0" dirty="0"/>
                      <a:t> ზრდა</a:t>
                    </a:r>
                    <a:r>
                      <a:rPr lang="ka-GE" i="1" dirty="0"/>
                      <a:t> -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8</a:t>
                    </a:r>
                    <a:r>
                      <a:rPr lang="ka-GE" i="1" dirty="0"/>
                      <a:t> ქულა (4%)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DD-4471-B601-3036ED487F48}"/>
                </c:ext>
              </c:extLst>
            </c:dLbl>
            <c:dLbl>
              <c:idx val="4"/>
              <c:layout>
                <c:manualLayout>
                  <c:x val="1.6587840520592145E-3"/>
                  <c:y val="5.920969098671576E-2"/>
                </c:manualLayout>
              </c:layout>
              <c:tx>
                <c:rich>
                  <a:bodyPr/>
                  <a:lstStyle/>
                  <a:p>
                    <a:r>
                      <a:rPr lang="ka-GE" i="1" dirty="0"/>
                      <a:t>ეკონომიკური თავისუფლება  - </a:t>
                    </a:r>
                    <a:r>
                      <a:rPr lang="ka-GE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ka-GE" i="1" dirty="0"/>
                      <a:t> ქულა (8%)</a:t>
                    </a:r>
                    <a:endParaRPr lang="ka-GE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76012471475257"/>
                      <c:h val="0.30234735823003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FDD-4471-B601-3036ED487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Urban population - 16 points (8%)</c:v>
                </c:pt>
                <c:pt idx="1">
                  <c:v>Population growth rate - 8 points (4%)</c:v>
                </c:pt>
                <c:pt idx="2">
                  <c:v>GDP PPP - 16 points (8%)</c:v>
                </c:pt>
                <c:pt idx="3">
                  <c:v>GDP PPP growth rate - 8 points (4%)</c:v>
                </c:pt>
                <c:pt idx="4">
                  <c:v>Economic Freedom - 16 [points (8%)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8</c:v>
                </c:pt>
                <c:pt idx="2">
                  <c:v>16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DD-4471-B601-3036ED487F4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იმპორტის საერთო მოცულობა, ტ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070519</a:t>
            </a:r>
            <a:r>
              <a:rPr lang="en-US" dirty="0"/>
              <a:t>) 2012-2016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იმპორტის საერთო მოწულობა, ტ 2012-2016 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კანადა</c:v>
                </c:pt>
                <c:pt idx="1">
                  <c:v>გერმანია</c:v>
                </c:pt>
                <c:pt idx="2">
                  <c:v>დიდი ბრიტანეთი</c:v>
                </c:pt>
                <c:pt idx="3">
                  <c:v>აშშ</c:v>
                </c:pt>
                <c:pt idx="4">
                  <c:v>ჰოლანდია</c:v>
                </c:pt>
                <c:pt idx="5">
                  <c:v>საფრანგეთი</c:v>
                </c:pt>
                <c:pt idx="6">
                  <c:v>იტალია</c:v>
                </c:pt>
                <c:pt idx="7">
                  <c:v>ჰონკონგი</c:v>
                </c:pt>
                <c:pt idx="8">
                  <c:v>ბელგია</c:v>
                </c:pt>
                <c:pt idx="9">
                  <c:v>ავსტრია</c:v>
                </c:pt>
                <c:pt idx="10">
                  <c:v>დანია</c:v>
                </c:pt>
                <c:pt idx="11">
                  <c:v>პოლონეთი</c:v>
                </c:pt>
                <c:pt idx="12">
                  <c:v>გაერთ. საემიროები</c:v>
                </c:pt>
                <c:pt idx="13">
                  <c:v>უნგრეთი</c:v>
                </c:pt>
                <c:pt idx="14">
                  <c:v>შვეცია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50</c:v>
                </c:pt>
                <c:pt idx="1">
                  <c:v>49</c:v>
                </c:pt>
                <c:pt idx="2">
                  <c:v>48</c:v>
                </c:pt>
                <c:pt idx="3">
                  <c:v>47</c:v>
                </c:pt>
                <c:pt idx="4">
                  <c:v>46</c:v>
                </c:pt>
                <c:pt idx="5">
                  <c:v>45</c:v>
                </c:pt>
                <c:pt idx="6">
                  <c:v>44</c:v>
                </c:pt>
                <c:pt idx="7">
                  <c:v>43</c:v>
                </c:pt>
                <c:pt idx="8">
                  <c:v>42</c:v>
                </c:pt>
                <c:pt idx="9">
                  <c:v>41</c:v>
                </c:pt>
                <c:pt idx="10">
                  <c:v>40</c:v>
                </c:pt>
                <c:pt idx="11">
                  <c:v>39</c:v>
                </c:pt>
                <c:pt idx="12">
                  <c:v>38</c:v>
                </c:pt>
                <c:pt idx="13">
                  <c:v>37</c:v>
                </c:pt>
                <c:pt idx="1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BF-4953-8E75-84B2C85AB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7010688"/>
        <c:axId val="167012224"/>
        <c:axId val="0"/>
      </c:bar3DChart>
      <c:catAx>
        <c:axId val="1670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67012224"/>
        <c:crosses val="autoZero"/>
        <c:auto val="1"/>
        <c:lblAlgn val="ctr"/>
        <c:lblOffset val="100"/>
        <c:noMultiLvlLbl val="0"/>
      </c:catAx>
      <c:valAx>
        <c:axId val="167012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9525">
            <a:noFill/>
          </a:ln>
        </c:spPr>
        <c:crossAx val="167010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იმპორტის ზრდის მაჩვენებელი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070519</a:t>
            </a:r>
            <a:r>
              <a:rPr lang="en-US" dirty="0"/>
              <a:t>) 2012-2016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იმპორტის ზრდის მაჩვენებელი 2012-2016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ბელარუსი</c:v>
                </c:pt>
                <c:pt idx="1">
                  <c:v>ბულგარეთი</c:v>
                </c:pt>
                <c:pt idx="2">
                  <c:v>რუმინეთი</c:v>
                </c:pt>
                <c:pt idx="3">
                  <c:v>სლოვაკია</c:v>
                </c:pt>
                <c:pt idx="4">
                  <c:v>უნგრეთი</c:v>
                </c:pt>
                <c:pt idx="5">
                  <c:v>კიპროსი</c:v>
                </c:pt>
                <c:pt idx="6">
                  <c:v>ომანი</c:v>
                </c:pt>
                <c:pt idx="7">
                  <c:v>თაილანდი</c:v>
                </c:pt>
                <c:pt idx="8">
                  <c:v>ლატვია</c:v>
                </c:pt>
                <c:pt idx="9">
                  <c:v>პოლონეთი</c:v>
                </c:pt>
                <c:pt idx="10">
                  <c:v>მექსიკა</c:v>
                </c:pt>
                <c:pt idx="11">
                  <c:v>პორტუგალია</c:v>
                </c:pt>
                <c:pt idx="12">
                  <c:v>ტაივანი</c:v>
                </c:pt>
                <c:pt idx="13">
                  <c:v>ჩეხეთში</c:v>
                </c:pt>
                <c:pt idx="14">
                  <c:v>სინგაპური</c:v>
                </c:pt>
                <c:pt idx="15">
                  <c:v>სალვადორი</c:v>
                </c:pt>
              </c:strCache>
            </c:strRef>
          </c:cat>
          <c:val>
            <c:numRef>
              <c:f>Лист1!$B$2:$B$17</c:f>
              <c:numCache>
                <c:formatCode>0</c:formatCode>
                <c:ptCount val="16"/>
                <c:pt idx="0">
                  <c:v>16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3-44B7-9DCD-B3C58D67A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7046144"/>
        <c:axId val="161551104"/>
        <c:axId val="0"/>
      </c:bar3DChart>
      <c:catAx>
        <c:axId val="16704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61551104"/>
        <c:crosses val="autoZero"/>
        <c:auto val="1"/>
        <c:lblAlgn val="ctr"/>
        <c:lblOffset val="100"/>
        <c:noMultiLvlLbl val="0"/>
      </c:catAx>
      <c:valAx>
        <c:axId val="1615511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67046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საბოლო რეიტინგი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საბოლოო რეიტინგი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გერმანია</c:v>
                </c:pt>
                <c:pt idx="1">
                  <c:v>დიდი ბრიტანეთი</c:v>
                </c:pt>
                <c:pt idx="2">
                  <c:v>პოლონეთი</c:v>
                </c:pt>
                <c:pt idx="3">
                  <c:v>გაერთ. ემ</c:v>
                </c:pt>
                <c:pt idx="4">
                  <c:v>რუმინეთი</c:v>
                </c:pt>
                <c:pt idx="5">
                  <c:v>რუსეთი</c:v>
                </c:pt>
                <c:pt idx="6">
                  <c:v>ლიტვა</c:v>
                </c:pt>
                <c:pt idx="7">
                  <c:v>ჰოლანდია</c:v>
                </c:pt>
                <c:pt idx="8">
                  <c:v>კანადა</c:v>
                </c:pt>
                <c:pt idx="9">
                  <c:v>ავსტრია</c:v>
                </c:pt>
                <c:pt idx="10">
                  <c:v>აშშ</c:v>
                </c:pt>
                <c:pt idx="11">
                  <c:v>დანია</c:v>
                </c:pt>
                <c:pt idx="12">
                  <c:v>ირლანდია</c:v>
                </c:pt>
                <c:pt idx="13">
                  <c:v>ჰონკონგი</c:v>
                </c:pt>
                <c:pt idx="14">
                  <c:v>შვედეთი</c:v>
                </c:pt>
                <c:pt idx="15">
                  <c:v>უნგრეთი</c:v>
                </c:pt>
                <c:pt idx="16">
                  <c:v>სინგაპური</c:v>
                </c:pt>
                <c:pt idx="17">
                  <c:v>იტალია</c:v>
                </c:pt>
                <c:pt idx="18">
                  <c:v>ბელგია</c:v>
                </c:pt>
                <c:pt idx="19">
                  <c:v>ჩეხეთი</c:v>
                </c:pt>
                <c:pt idx="20">
                  <c:v>ბელარუსი</c:v>
                </c:pt>
                <c:pt idx="21">
                  <c:v>საფრანგეთი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138</c:v>
                </c:pt>
                <c:pt idx="1">
                  <c:v>135</c:v>
                </c:pt>
                <c:pt idx="2">
                  <c:v>134</c:v>
                </c:pt>
                <c:pt idx="3">
                  <c:v>130</c:v>
                </c:pt>
                <c:pt idx="4">
                  <c:v>129</c:v>
                </c:pt>
                <c:pt idx="5">
                  <c:v>128</c:v>
                </c:pt>
                <c:pt idx="6">
                  <c:v>127</c:v>
                </c:pt>
                <c:pt idx="7">
                  <c:v>127</c:v>
                </c:pt>
                <c:pt idx="8">
                  <c:v>127</c:v>
                </c:pt>
                <c:pt idx="9">
                  <c:v>126</c:v>
                </c:pt>
                <c:pt idx="10">
                  <c:v>124</c:v>
                </c:pt>
                <c:pt idx="11">
                  <c:v>123</c:v>
                </c:pt>
                <c:pt idx="12">
                  <c:v>120</c:v>
                </c:pt>
                <c:pt idx="13">
                  <c:v>120</c:v>
                </c:pt>
                <c:pt idx="14">
                  <c:v>119</c:v>
                </c:pt>
                <c:pt idx="15">
                  <c:v>119</c:v>
                </c:pt>
                <c:pt idx="16">
                  <c:v>118</c:v>
                </c:pt>
                <c:pt idx="17">
                  <c:v>118</c:v>
                </c:pt>
                <c:pt idx="18">
                  <c:v>117</c:v>
                </c:pt>
                <c:pt idx="19">
                  <c:v>117</c:v>
                </c:pt>
                <c:pt idx="20">
                  <c:v>117</c:v>
                </c:pt>
                <c:pt idx="21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5-4E7C-8F00-A5C20B988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7512320"/>
        <c:axId val="167514112"/>
        <c:axId val="0"/>
      </c:bar3DChart>
      <c:catAx>
        <c:axId val="16751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67514112"/>
        <c:crosses val="autoZero"/>
        <c:auto val="1"/>
        <c:lblAlgn val="ctr"/>
        <c:lblOffset val="100"/>
        <c:noMultiLvlLbl val="0"/>
      </c:catAx>
      <c:valAx>
        <c:axId val="1675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51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საერთო იმპორტი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Лист1!$B$2:$B$23</c:f>
              <c:numCache>
                <c:formatCode>0</c:formatCode>
                <c:ptCount val="22"/>
                <c:pt idx="0">
                  <c:v>49</c:v>
                </c:pt>
                <c:pt idx="1">
                  <c:v>48</c:v>
                </c:pt>
                <c:pt idx="2">
                  <c:v>39</c:v>
                </c:pt>
                <c:pt idx="3">
                  <c:v>38</c:v>
                </c:pt>
                <c:pt idx="4">
                  <c:v>25</c:v>
                </c:pt>
                <c:pt idx="5">
                  <c:v>31</c:v>
                </c:pt>
                <c:pt idx="6">
                  <c:v>35</c:v>
                </c:pt>
                <c:pt idx="7">
                  <c:v>46</c:v>
                </c:pt>
                <c:pt idx="8">
                  <c:v>50</c:v>
                </c:pt>
                <c:pt idx="9">
                  <c:v>41</c:v>
                </c:pt>
                <c:pt idx="10">
                  <c:v>47</c:v>
                </c:pt>
                <c:pt idx="11">
                  <c:v>40</c:v>
                </c:pt>
                <c:pt idx="12">
                  <c:v>28</c:v>
                </c:pt>
                <c:pt idx="13">
                  <c:v>43</c:v>
                </c:pt>
                <c:pt idx="14">
                  <c:v>36</c:v>
                </c:pt>
                <c:pt idx="15">
                  <c:v>37</c:v>
                </c:pt>
                <c:pt idx="16">
                  <c:v>29</c:v>
                </c:pt>
                <c:pt idx="17">
                  <c:v>44</c:v>
                </c:pt>
                <c:pt idx="18">
                  <c:v>42</c:v>
                </c:pt>
                <c:pt idx="19">
                  <c:v>32</c:v>
                </c:pt>
                <c:pt idx="20">
                  <c:v>18</c:v>
                </c:pt>
                <c:pt idx="2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9-4F1F-9857-CAD77FA85B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იმპორტის ზრდა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Лист1!$C$2:$C$23</c:f>
              <c:numCache>
                <c:formatCode>0</c:formatCode>
                <c:ptCount val="22"/>
                <c:pt idx="0">
                  <c:v>6</c:v>
                </c:pt>
                <c:pt idx="1">
                  <c:v>10</c:v>
                </c:pt>
                <c:pt idx="2">
                  <c:v>13</c:v>
                </c:pt>
                <c:pt idx="3">
                  <c:v>5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4</c:v>
                </c:pt>
                <c:pt idx="12">
                  <c:v>11</c:v>
                </c:pt>
                <c:pt idx="13">
                  <c:v>5</c:v>
                </c:pt>
                <c:pt idx="14">
                  <c:v>3</c:v>
                </c:pt>
                <c:pt idx="15">
                  <c:v>15</c:v>
                </c:pt>
                <c:pt idx="16">
                  <c:v>12</c:v>
                </c:pt>
                <c:pt idx="17">
                  <c:v>11</c:v>
                </c:pt>
                <c:pt idx="18">
                  <c:v>4</c:v>
                </c:pt>
                <c:pt idx="19">
                  <c:v>12</c:v>
                </c:pt>
                <c:pt idx="20">
                  <c:v>16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9-4F1F-9857-CAD77FA85B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იმპორტირეგული ფასი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Лист1!$D$2:$D$23</c:f>
              <c:numCache>
                <c:formatCode>0</c:formatCode>
                <c:ptCount val="22"/>
                <c:pt idx="0">
                  <c:v>11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15</c:v>
                </c:pt>
                <c:pt idx="10">
                  <c:v>7</c:v>
                </c:pt>
                <c:pt idx="11">
                  <c:v>14</c:v>
                </c:pt>
                <c:pt idx="12">
                  <c:v>15</c:v>
                </c:pt>
                <c:pt idx="13">
                  <c:v>4</c:v>
                </c:pt>
                <c:pt idx="14">
                  <c:v>12</c:v>
                </c:pt>
                <c:pt idx="15">
                  <c:v>6</c:v>
                </c:pt>
                <c:pt idx="16">
                  <c:v>12</c:v>
                </c:pt>
                <c:pt idx="17">
                  <c:v>4</c:v>
                </c:pt>
                <c:pt idx="18">
                  <c:v>13</c:v>
                </c:pt>
                <c:pt idx="19">
                  <c:v>10</c:v>
                </c:pt>
                <c:pt idx="20">
                  <c:v>12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39-4F1F-9857-CAD77FA85BD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ექსპორტი საქართველოდან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Лист1!$E$2:$E$23</c:f>
              <c:numCache>
                <c:formatCode>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</c:v>
                </c:pt>
                <c:pt idx="4">
                  <c:v>16</c:v>
                </c:pt>
                <c:pt idx="5">
                  <c:v>17</c:v>
                </c:pt>
                <c:pt idx="6">
                  <c:v>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19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39-4F1F-9857-CAD77FA85BD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იმპორტის გადასახადი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Лист1!$F$2:$F$23</c:f>
              <c:numCache>
                <c:formatCode>0</c:formatCode>
                <c:ptCount val="22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  <c:pt idx="9">
                  <c:v>11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39-4F1F-9857-CAD77FA85BD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მანძილი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Лист1!$G$2:$G$23</c:f>
              <c:numCache>
                <c:formatCode>0</c:formatCode>
                <c:ptCount val="22"/>
                <c:pt idx="0">
                  <c:v>14</c:v>
                </c:pt>
                <c:pt idx="1">
                  <c:v>10</c:v>
                </c:pt>
                <c:pt idx="2">
                  <c:v>18</c:v>
                </c:pt>
                <c:pt idx="3">
                  <c:v>19</c:v>
                </c:pt>
                <c:pt idx="4">
                  <c:v>23</c:v>
                </c:pt>
                <c:pt idx="5">
                  <c:v>22</c:v>
                </c:pt>
                <c:pt idx="6">
                  <c:v>20</c:v>
                </c:pt>
                <c:pt idx="7">
                  <c:v>11</c:v>
                </c:pt>
                <c:pt idx="8">
                  <c:v>4</c:v>
                </c:pt>
                <c:pt idx="9">
                  <c:v>17</c:v>
                </c:pt>
                <c:pt idx="10">
                  <c:v>4</c:v>
                </c:pt>
                <c:pt idx="11">
                  <c:v>13</c:v>
                </c:pt>
                <c:pt idx="12">
                  <c:v>9</c:v>
                </c:pt>
                <c:pt idx="13">
                  <c:v>7</c:v>
                </c:pt>
                <c:pt idx="14">
                  <c:v>13</c:v>
                </c:pt>
                <c:pt idx="15">
                  <c:v>19</c:v>
                </c:pt>
                <c:pt idx="16">
                  <c:v>5</c:v>
                </c:pt>
                <c:pt idx="17">
                  <c:v>14</c:v>
                </c:pt>
                <c:pt idx="18">
                  <c:v>11</c:v>
                </c:pt>
                <c:pt idx="19">
                  <c:v>15</c:v>
                </c:pt>
                <c:pt idx="20">
                  <c:v>21</c:v>
                </c:pt>
                <c:pt idx="2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39-4F1F-9857-CAD77FA85BD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ქალაქის მოსახლეობა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Лист1!$H$2:$H$23</c:f>
              <c:numCache>
                <c:formatCode>0</c:formatCode>
                <c:ptCount val="22"/>
                <c:pt idx="0">
                  <c:v>15</c:v>
                </c:pt>
                <c:pt idx="1">
                  <c:v>15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>
                  <c:v>15</c:v>
                </c:pt>
                <c:pt idx="6">
                  <c:v>4</c:v>
                </c:pt>
                <c:pt idx="7">
                  <c:v>11</c:v>
                </c:pt>
                <c:pt idx="8">
                  <c:v>13</c:v>
                </c:pt>
                <c:pt idx="9">
                  <c:v>8</c:v>
                </c:pt>
                <c:pt idx="10">
                  <c:v>16</c:v>
                </c:pt>
                <c:pt idx="11">
                  <c:v>7</c:v>
                </c:pt>
                <c:pt idx="12">
                  <c:v>5</c:v>
                </c:pt>
                <c:pt idx="13">
                  <c:v>9</c:v>
                </c:pt>
                <c:pt idx="14">
                  <c:v>10</c:v>
                </c:pt>
                <c:pt idx="15">
                  <c:v>9</c:v>
                </c:pt>
                <c:pt idx="16">
                  <c:v>7</c:v>
                </c:pt>
                <c:pt idx="17">
                  <c:v>14</c:v>
                </c:pt>
                <c:pt idx="18">
                  <c:v>11</c:v>
                </c:pt>
                <c:pt idx="19">
                  <c:v>9</c:v>
                </c:pt>
                <c:pt idx="20">
                  <c:v>9</c:v>
                </c:pt>
                <c:pt idx="2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39-4F1F-9857-CAD77FA85BD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მოსახლეობის ზრდა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Лист1!$I$2:$I$23</c:f>
              <c:numCache>
                <c:formatCode>0</c:formatCode>
                <c:ptCount val="22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2</c:v>
                </c:pt>
                <c:pt idx="16">
                  <c:v>7</c:v>
                </c:pt>
                <c:pt idx="17">
                  <c:v>3</c:v>
                </c:pt>
                <c:pt idx="18">
                  <c:v>5</c:v>
                </c:pt>
                <c:pt idx="19">
                  <c:v>3</c:v>
                </c:pt>
                <c:pt idx="20">
                  <c:v>3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39-4F1F-9857-CAD77FA85BD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მშპ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Лист1!$J$2:$J$23</c:f>
              <c:numCache>
                <c:formatCode>0</c:formatCode>
                <c:ptCount val="22"/>
                <c:pt idx="0">
                  <c:v>12</c:v>
                </c:pt>
                <c:pt idx="1">
                  <c:v>10</c:v>
                </c:pt>
                <c:pt idx="2">
                  <c:v>6</c:v>
                </c:pt>
                <c:pt idx="3">
                  <c:v>14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13</c:v>
                </c:pt>
                <c:pt idx="8">
                  <c:v>11</c:v>
                </c:pt>
                <c:pt idx="9">
                  <c:v>11</c:v>
                </c:pt>
                <c:pt idx="10">
                  <c:v>13</c:v>
                </c:pt>
                <c:pt idx="11">
                  <c:v>12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5">
                  <c:v>6</c:v>
                </c:pt>
                <c:pt idx="16">
                  <c:v>15</c:v>
                </c:pt>
                <c:pt idx="17">
                  <c:v>9</c:v>
                </c:pt>
                <c:pt idx="18">
                  <c:v>10</c:v>
                </c:pt>
                <c:pt idx="19">
                  <c:v>8</c:v>
                </c:pt>
                <c:pt idx="20">
                  <c:v>2</c:v>
                </c:pt>
                <c:pt idx="2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39-4F1F-9857-CAD77FA85BD1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მშპ-ს ზრდა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Лист1!$K$2:$K$23</c:f>
              <c:numCache>
                <c:formatCode>0</c:formatCode>
                <c:ptCount val="22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6</c:v>
                </c:pt>
                <c:pt idx="14">
                  <c:v>3</c:v>
                </c:pt>
                <c:pt idx="15">
                  <c:v>7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6</c:v>
                </c:pt>
                <c:pt idx="20">
                  <c:v>4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539-4F1F-9857-CAD77FA85BD1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ეკონ.თავისუფლება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Лист1!$L$2:$L$23</c:f>
              <c:numCache>
                <c:formatCode>0</c:formatCode>
                <c:ptCount val="22"/>
                <c:pt idx="0">
                  <c:v>11</c:v>
                </c:pt>
                <c:pt idx="1">
                  <c:v>15</c:v>
                </c:pt>
                <c:pt idx="2">
                  <c:v>8</c:v>
                </c:pt>
                <c:pt idx="3">
                  <c:v>14</c:v>
                </c:pt>
                <c:pt idx="4">
                  <c:v>9</c:v>
                </c:pt>
                <c:pt idx="5">
                  <c:v>3</c:v>
                </c:pt>
                <c:pt idx="6">
                  <c:v>12</c:v>
                </c:pt>
                <c:pt idx="7">
                  <c:v>13</c:v>
                </c:pt>
                <c:pt idx="8">
                  <c:v>15</c:v>
                </c:pt>
                <c:pt idx="9">
                  <c:v>9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13</c:v>
                </c:pt>
                <c:pt idx="15">
                  <c:v>7</c:v>
                </c:pt>
                <c:pt idx="16">
                  <c:v>16</c:v>
                </c:pt>
                <c:pt idx="17">
                  <c:v>4</c:v>
                </c:pt>
                <c:pt idx="18">
                  <c:v>7</c:v>
                </c:pt>
                <c:pt idx="19">
                  <c:v>11</c:v>
                </c:pt>
                <c:pt idx="20">
                  <c:v>2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39-4F1F-9857-CAD77FA85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0149504"/>
        <c:axId val="160151040"/>
      </c:barChart>
      <c:catAx>
        <c:axId val="16014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60151040"/>
        <c:crosses val="autoZero"/>
        <c:auto val="1"/>
        <c:lblAlgn val="ctr"/>
        <c:lblOffset val="100"/>
        <c:noMultiLvlLbl val="0"/>
      </c:catAx>
      <c:valAx>
        <c:axId val="160151040"/>
        <c:scaling>
          <c:orientation val="minMax"/>
          <c:max val="14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60149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 err="1"/>
              <a:t>ზირას</a:t>
            </a:r>
            <a:r>
              <a:rPr lang="ka-GE" dirty="0"/>
              <a:t> ქვეყნები-იმპორტიორი ევროკავშირში</a:t>
            </a:r>
            <a:r>
              <a:rPr lang="ka-GE" baseline="0" dirty="0"/>
              <a:t>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გაყიდვები</c:v>
                </c:pt>
              </c:strCache>
            </c:strRef>
          </c:tx>
          <c:dLbls>
            <c:dLbl>
              <c:idx val="0"/>
              <c:layout>
                <c:manualLayout>
                  <c:x val="0.11922960940847842"/>
                  <c:y val="4.24743466506942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94-42D8-8FF1-802A059A8F5C}"/>
                </c:ext>
              </c:extLst>
            </c:dLbl>
            <c:dLbl>
              <c:idx val="1"/>
              <c:layout>
                <c:manualLayout>
                  <c:x val="0.12520500367684015"/>
                  <c:y val="-2.95079934757651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94-42D8-8FF1-802A059A8F5C}"/>
                </c:ext>
              </c:extLst>
            </c:dLbl>
            <c:dLbl>
              <c:idx val="2"/>
              <c:layout>
                <c:manualLayout>
                  <c:x val="-1.3167452293660431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4-42D8-8FF1-802A059A8F5C}"/>
                </c:ext>
              </c:extLst>
            </c:dLbl>
            <c:dLbl>
              <c:idx val="3"/>
              <c:layout>
                <c:manualLayout>
                  <c:x val="-2.5540680665111285E-2"/>
                  <c:y val="1.14190210749530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4-42D8-8FF1-802A059A8F5C}"/>
                </c:ext>
              </c:extLst>
            </c:dLbl>
            <c:dLbl>
              <c:idx val="4"/>
              <c:layout>
                <c:manualLayout>
                  <c:x val="-8.7227080588929279E-2"/>
                  <c:y val="6.02445138945914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94-42D8-8FF1-802A059A8F5C}"/>
                </c:ext>
              </c:extLst>
            </c:dLbl>
            <c:dLbl>
              <c:idx val="5"/>
              <c:layout>
                <c:manualLayout>
                  <c:x val="-3.4422894810629504E-2"/>
                  <c:y val="-2.88665591101793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4-42D8-8FF1-802A059A8F5C}"/>
                </c:ext>
              </c:extLst>
            </c:dLbl>
            <c:dLbl>
              <c:idx val="6"/>
              <c:layout>
                <c:manualLayout>
                  <c:x val="-0.13152255569486987"/>
                  <c:y val="1.82085243346552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4-42D8-8FF1-802A059A8F5C}"/>
                </c:ext>
              </c:extLst>
            </c:dLbl>
            <c:dLbl>
              <c:idx val="9"/>
              <c:layout>
                <c:manualLayout>
                  <c:x val="4.8717867326910767E-2"/>
                  <c:y val="4.77078633774991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4-42D8-8FF1-802A059A8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დიდი ბრიტანეთი</c:v>
                </c:pt>
                <c:pt idx="1">
                  <c:v>გერმანია</c:v>
                </c:pt>
                <c:pt idx="2">
                  <c:v>საფრანგეთი</c:v>
                </c:pt>
                <c:pt idx="3">
                  <c:v>ესპანეთი</c:v>
                </c:pt>
                <c:pt idx="4">
                  <c:v>ბელგია</c:v>
                </c:pt>
                <c:pt idx="5">
                  <c:v>ჰოლანდია</c:v>
                </c:pt>
                <c:pt idx="6">
                  <c:v>იტალია</c:v>
                </c:pt>
                <c:pt idx="7">
                  <c:v>ირლანდია</c:v>
                </c:pt>
                <c:pt idx="8">
                  <c:v>უნგრეთი</c:v>
                </c:pt>
                <c:pt idx="9">
                  <c:v>სხვა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0.27538588161700678</c:v>
                </c:pt>
                <c:pt idx="1">
                  <c:v>0.15879612018961403</c:v>
                </c:pt>
                <c:pt idx="2">
                  <c:v>0.11572396273108737</c:v>
                </c:pt>
                <c:pt idx="3">
                  <c:v>9.8381023757030034E-2</c:v>
                </c:pt>
                <c:pt idx="4">
                  <c:v>7.3538510295917278E-2</c:v>
                </c:pt>
                <c:pt idx="5">
                  <c:v>7.012408447397793E-2</c:v>
                </c:pt>
                <c:pt idx="6">
                  <c:v>6.3026105943766023E-2</c:v>
                </c:pt>
                <c:pt idx="7">
                  <c:v>3.676865675577113E-2</c:v>
                </c:pt>
                <c:pt idx="8">
                  <c:v>2.0233135840225097E-2</c:v>
                </c:pt>
                <c:pt idx="9">
                  <c:v>8.802251839560446E-2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94-42D8-8FF1-802A059A8F5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a-GE" dirty="0"/>
              <a:t>ევროკავშირი</a:t>
            </a:r>
            <a:r>
              <a:rPr lang="ru-RU" dirty="0"/>
              <a:t>-28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ka-GE" baseline="0" dirty="0" err="1"/>
              <a:t>ზირა</a:t>
            </a:r>
            <a:r>
              <a:rPr lang="ka-GE" baseline="0" dirty="0"/>
              <a:t> იმპორტი</a:t>
            </a:r>
            <a:r>
              <a:rPr lang="ru-RU" baseline="0" dirty="0"/>
              <a:t>, </a:t>
            </a:r>
            <a:r>
              <a:rPr lang="ka-GE" baseline="0" dirty="0"/>
              <a:t>ტონა</a:t>
            </a:r>
            <a:r>
              <a:rPr lang="en-US" baseline="0" dirty="0"/>
              <a:t>,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პოლონეთი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1130.8579999999999</c:v>
                </c:pt>
                <c:pt idx="1">
                  <c:v>1241.309</c:v>
                </c:pt>
                <c:pt idx="2">
                  <c:v>1146.6020000000001</c:v>
                </c:pt>
                <c:pt idx="3">
                  <c:v>1187.1479999999999</c:v>
                </c:pt>
                <c:pt idx="4">
                  <c:v>1124.0050000000001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F-4F44-86A8-40F3580D9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საფრანგეთი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182.91499999999999</c:v>
                </c:pt>
                <c:pt idx="1">
                  <c:v>198.49700000000001</c:v>
                </c:pt>
                <c:pt idx="2">
                  <c:v>730.94299999999998</c:v>
                </c:pt>
                <c:pt idx="3">
                  <c:v>1412.075</c:v>
                </c:pt>
                <c:pt idx="4">
                  <c:v>852.52800000000002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4F-4F44-86A8-40F3580D9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მაროკო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</c:formatCode>
                <c:ptCount val="5"/>
                <c:pt idx="0">
                  <c:v>498.04399999999998</c:v>
                </c:pt>
                <c:pt idx="1">
                  <c:v>469.26600000000002</c:v>
                </c:pt>
                <c:pt idx="2">
                  <c:v>503.47899999999998</c:v>
                </c:pt>
                <c:pt idx="3">
                  <c:v>633.14300000000003</c:v>
                </c:pt>
                <c:pt idx="4">
                  <c:v>624.39499999999998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4F-4F44-86A8-40F3580D9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ესპანეთი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0</c:formatCode>
                <c:ptCount val="5"/>
                <c:pt idx="0">
                  <c:v>278.91699999999997</c:v>
                </c:pt>
                <c:pt idx="1">
                  <c:v>387.44099999999997</c:v>
                </c:pt>
                <c:pt idx="2">
                  <c:v>397.97699999999998</c:v>
                </c:pt>
                <c:pt idx="3">
                  <c:v>681.73900000000003</c:v>
                </c:pt>
                <c:pt idx="4">
                  <c:v>499.55200000000002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4F-4F44-86A8-40F3580D967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ისრაელი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0</c:formatCode>
                <c:ptCount val="5"/>
                <c:pt idx="0">
                  <c:v>463.25900000000001</c:v>
                </c:pt>
                <c:pt idx="1">
                  <c:v>378.27300000000002</c:v>
                </c:pt>
                <c:pt idx="2">
                  <c:v>364.774</c:v>
                </c:pt>
                <c:pt idx="3">
                  <c:v>343.53699999999998</c:v>
                </c:pt>
                <c:pt idx="4">
                  <c:v>331.91699999999997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4F-4F44-86A8-40F3580D967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ბელგია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483.30599999999998</c:v>
                </c:pt>
                <c:pt idx="1">
                  <c:v>441.28399999999999</c:v>
                </c:pt>
                <c:pt idx="2">
                  <c:v>359.173</c:v>
                </c:pt>
                <c:pt idx="3">
                  <c:v>298.16800000000001</c:v>
                </c:pt>
                <c:pt idx="4">
                  <c:v>184.20699999999999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4F-4F44-86A8-40F3580D967D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გერმანია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Лист1!$H$2:$H$6</c:f>
              <c:numCache>
                <c:formatCode>0</c:formatCode>
                <c:ptCount val="5"/>
                <c:pt idx="0">
                  <c:v>261.37299999999999</c:v>
                </c:pt>
                <c:pt idx="1">
                  <c:v>245.059</c:v>
                </c:pt>
                <c:pt idx="2">
                  <c:v>323.66300000000001</c:v>
                </c:pt>
                <c:pt idx="3">
                  <c:v>266.43799999999999</c:v>
                </c:pt>
                <c:pt idx="4">
                  <c:v>233.79400000000001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4F-4F44-86A8-40F3580D967D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ჰოლანდია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Лист1!$I$2:$I$6</c:f>
              <c:numCache>
                <c:formatCode>0</c:formatCode>
                <c:ptCount val="5"/>
                <c:pt idx="0">
                  <c:v>159.65199999999999</c:v>
                </c:pt>
                <c:pt idx="1">
                  <c:v>148.804</c:v>
                </c:pt>
                <c:pt idx="2">
                  <c:v>148.01300000000001</c:v>
                </c:pt>
                <c:pt idx="3">
                  <c:v>210.81299999999999</c:v>
                </c:pt>
                <c:pt idx="4">
                  <c:v>406.99900000000002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4F-4F44-86A8-40F3580D967D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თურქეთი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Лист1!$J$2:$J$6</c:f>
              <c:numCache>
                <c:formatCode>0</c:formatCode>
                <c:ptCount val="5"/>
                <c:pt idx="0">
                  <c:v>170.23</c:v>
                </c:pt>
                <c:pt idx="1">
                  <c:v>225.67500000000001</c:v>
                </c:pt>
                <c:pt idx="2">
                  <c:v>179.619</c:v>
                </c:pt>
                <c:pt idx="3">
                  <c:v>204.821</c:v>
                </c:pt>
                <c:pt idx="4">
                  <c:v>241.64099999999999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4F-4F44-86A8-40F3580D967D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ეგვიპთე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Лист1!$K$2:$K$6</c:f>
              <c:numCache>
                <c:formatCode>0</c:formatCode>
                <c:ptCount val="5"/>
                <c:pt idx="0">
                  <c:v>21.884</c:v>
                </c:pt>
                <c:pt idx="1">
                  <c:v>51.250999999999998</c:v>
                </c:pt>
                <c:pt idx="2">
                  <c:v>214.42099999999999</c:v>
                </c:pt>
                <c:pt idx="3">
                  <c:v>379.666</c:v>
                </c:pt>
                <c:pt idx="4">
                  <c:v>196.934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44F-4F44-86A8-40F3580D967D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სხვა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Лист1!$L$2:$L$6</c:f>
              <c:numCache>
                <c:formatCode>0</c:formatCode>
                <c:ptCount val="5"/>
                <c:pt idx="0">
                  <c:v>646.3119999999999</c:v>
                </c:pt>
                <c:pt idx="1">
                  <c:v>623.34699999999998</c:v>
                </c:pt>
                <c:pt idx="2">
                  <c:v>716.14400000000046</c:v>
                </c:pt>
                <c:pt idx="3">
                  <c:v>1092.778</c:v>
                </c:pt>
                <c:pt idx="4">
                  <c:v>1540.2549999999997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44F-4F44-86A8-40F3580D9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4741248"/>
        <c:axId val="244742784"/>
      </c:barChart>
      <c:catAx>
        <c:axId val="24474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4742784"/>
        <c:crosses val="autoZero"/>
        <c:auto val="1"/>
        <c:lblAlgn val="ctr"/>
        <c:lblOffset val="100"/>
        <c:noMultiLvlLbl val="0"/>
      </c:catAx>
      <c:valAx>
        <c:axId val="244742784"/>
        <c:scaling>
          <c:orientation val="minMax"/>
          <c:max val="700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24474124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62241"/>
            <a:ext cx="7772400" cy="396460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>
                <a:solidFill>
                  <a:srgbClr val="00B050"/>
                </a:solidFill>
              </a:rPr>
            </a:br>
            <a:r>
              <a:rPr lang="ka-GE" sz="4000" dirty="0">
                <a:solidFill>
                  <a:srgbClr val="00B050"/>
                </a:solidFill>
              </a:rPr>
              <a:t>საქართველოს მწვანილის ექსპორტის დივერსიფიკაცია: ახალი ბაზრები დიდი პოტენციალით</a:t>
            </a:r>
            <a:br>
              <a:rPr lang="en-US" sz="4000" dirty="0">
                <a:solidFill>
                  <a:srgbClr val="00B050"/>
                </a:solidFill>
              </a:rPr>
            </a:br>
            <a:br>
              <a:rPr lang="en-US" dirty="0">
                <a:solidFill>
                  <a:srgbClr val="00B050"/>
                </a:solidFill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s://www.fruit-inform.com/images/logo-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6" y="1130231"/>
            <a:ext cx="1901772" cy="190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fresh her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972" y="909323"/>
            <a:ext cx="4392488" cy="27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27584" y="4365104"/>
            <a:ext cx="7772400" cy="396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i="1" dirty="0">
                <a:solidFill>
                  <a:srgbClr val="00B050"/>
                </a:solidFill>
              </a:rPr>
              <a:t>ევგენი კუზინ</a:t>
            </a:r>
            <a:r>
              <a:rPr lang="en-US" i="1" dirty="0">
                <a:solidFill>
                  <a:srgbClr val="00B050"/>
                </a:solidFill>
              </a:rPr>
              <a:t>, Fruit-Inform</a:t>
            </a:r>
            <a:br>
              <a:rPr lang="en-US" i="1" dirty="0">
                <a:solidFill>
                  <a:srgbClr val="00B050"/>
                </a:solidFill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501C1-38A6-401F-8E5B-C1D1F6873CC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225656"/>
            <a:ext cx="164782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BE0B70-7C46-444E-8096-CE482E5A5D3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0" y="151742"/>
            <a:ext cx="2056956" cy="5675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37F742-68C2-4674-970A-7E38FDC33A8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8392"/>
            <a:ext cx="1219200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72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რეიტინგი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ka-GE" dirty="0">
                <a:solidFill>
                  <a:srgbClr val="00B050"/>
                </a:solidFill>
              </a:rPr>
              <a:t>ტოპ იმპორტიორების იმპორტის მოცულობის მიხედვით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1352322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31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რეიტინგი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ka-GE" dirty="0">
                <a:solidFill>
                  <a:srgbClr val="00B050"/>
                </a:solidFill>
              </a:rPr>
              <a:t>ტოპ ქვეყნები იმპორტის ზრდის მიხედვით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01640799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27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რეიტინგი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ka-GE" dirty="0">
                <a:solidFill>
                  <a:srgbClr val="00B050"/>
                </a:solidFill>
              </a:rPr>
              <a:t>საბოლოო შედეგი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213393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16277" y="4437112"/>
            <a:ext cx="1593712" cy="187220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437112"/>
            <a:ext cx="2465217" cy="187220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86860" y="4437112"/>
            <a:ext cx="2785540" cy="18722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64359" y="5939986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solidFill>
                  <a:schemeClr val="accent6">
                    <a:lumMod val="50000"/>
                  </a:schemeClr>
                </a:solidFill>
              </a:rPr>
              <a:t>ტოპ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6466" y="593998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solidFill>
                  <a:schemeClr val="accent6">
                    <a:lumMod val="75000"/>
                  </a:schemeClr>
                </a:solidFill>
              </a:rPr>
              <a:t>ტოპ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-10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753" y="593998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solidFill>
                  <a:schemeClr val="accent6">
                    <a:lumMod val="75000"/>
                  </a:schemeClr>
                </a:solidFill>
              </a:rPr>
              <a:t>ტოპ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-15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8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რეიტინგი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ka-GE" dirty="0">
                <a:solidFill>
                  <a:srgbClr val="00B050"/>
                </a:solidFill>
              </a:rPr>
              <a:t>საბოლოო შედეგები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67566419"/>
              </p:ext>
            </p:extLst>
          </p:nvPr>
        </p:nvGraphicFramePr>
        <p:xfrm>
          <a:off x="539552" y="1412776"/>
          <a:ext cx="787253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98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ტოპ</a:t>
            </a:r>
            <a:r>
              <a:rPr lang="en-US" dirty="0">
                <a:solidFill>
                  <a:srgbClr val="00B050"/>
                </a:solidFill>
              </a:rPr>
              <a:t>-15 </a:t>
            </a:r>
            <a:r>
              <a:rPr lang="ka-GE" dirty="0">
                <a:solidFill>
                  <a:srgbClr val="00B050"/>
                </a:solidFill>
              </a:rPr>
              <a:t>ქართული მწვანილის პოტენციური იმპორტიორი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4" y="2204864"/>
            <a:ext cx="8625760" cy="4320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21260" y="167441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dirty="0">
                <a:solidFill>
                  <a:schemeClr val="accent6">
                    <a:lumMod val="50000"/>
                  </a:schemeClr>
                </a:solidFill>
              </a:rPr>
              <a:t>ტოპ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-5</a:t>
            </a:r>
            <a:r>
              <a:rPr lang="en-US" sz="2800" dirty="0"/>
              <a:t>      </a:t>
            </a:r>
            <a:r>
              <a:rPr lang="ka-GE" sz="2800" dirty="0">
                <a:solidFill>
                  <a:schemeClr val="accent6">
                    <a:lumMod val="75000"/>
                  </a:schemeClr>
                </a:solidFill>
              </a:rPr>
              <a:t>ტოპ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-10</a:t>
            </a:r>
            <a:r>
              <a:rPr lang="en-US" sz="2800" dirty="0"/>
              <a:t>      </a:t>
            </a:r>
            <a:r>
              <a:rPr lang="ka-GE" sz="2800" dirty="0">
                <a:solidFill>
                  <a:srgbClr val="FFFF00"/>
                </a:solidFill>
              </a:rPr>
              <a:t>ტოპ</a:t>
            </a:r>
            <a:r>
              <a:rPr lang="en-US" sz="2800" dirty="0">
                <a:solidFill>
                  <a:srgbClr val="FFFF00"/>
                </a:solidFill>
              </a:rPr>
              <a:t>-15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38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Autofit/>
          </a:bodyPr>
          <a:lstStyle/>
          <a:p>
            <a:r>
              <a:rPr lang="ka-GE" sz="3200" dirty="0">
                <a:solidFill>
                  <a:srgbClr val="00B050"/>
                </a:solidFill>
              </a:rPr>
              <a:t>რეიტინგი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– </a:t>
            </a:r>
            <a:r>
              <a:rPr lang="ka-GE" sz="3200" dirty="0">
                <a:solidFill>
                  <a:srgbClr val="00B050"/>
                </a:solidFill>
              </a:rPr>
              <a:t>საბოლო შედეგები</a:t>
            </a:r>
            <a:r>
              <a:rPr lang="en-US" sz="3200" dirty="0">
                <a:solidFill>
                  <a:srgbClr val="00B050"/>
                </a:solidFill>
              </a:rPr>
              <a:t>– </a:t>
            </a:r>
            <a:r>
              <a:rPr lang="ka-GE" sz="3200" dirty="0">
                <a:solidFill>
                  <a:srgbClr val="00B050"/>
                </a:solidFill>
              </a:rPr>
              <a:t>რეგიონები ქართული მწვანილის ექსპორტისათვის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ka-GE" b="1" dirty="0"/>
              <a:t>ძველი ევროკავშირის ქვეყნები</a:t>
            </a:r>
            <a:endParaRPr lang="en-US" b="1" dirty="0"/>
          </a:p>
          <a:p>
            <a:pPr marL="0" indent="0" algn="just">
              <a:buNone/>
            </a:pPr>
            <a:r>
              <a:rPr lang="ka-GE" dirty="0"/>
              <a:t>გერმანია</a:t>
            </a:r>
            <a:r>
              <a:rPr lang="en-US" dirty="0"/>
              <a:t>,</a:t>
            </a:r>
            <a:r>
              <a:rPr lang="ka-GE" dirty="0"/>
              <a:t> ბენილუქსი</a:t>
            </a:r>
            <a:r>
              <a:rPr lang="en-US" dirty="0"/>
              <a:t>, </a:t>
            </a:r>
            <a:r>
              <a:rPr lang="ka-GE" dirty="0"/>
              <a:t>იტალია</a:t>
            </a:r>
            <a:r>
              <a:rPr lang="ru-RU" dirty="0"/>
              <a:t>, </a:t>
            </a:r>
            <a:r>
              <a:rPr lang="ka-GE" dirty="0"/>
              <a:t>საფრანგეთი</a:t>
            </a:r>
            <a:r>
              <a:rPr lang="ru-RU" dirty="0"/>
              <a:t>, </a:t>
            </a:r>
            <a:r>
              <a:rPr lang="ka-GE" dirty="0"/>
              <a:t>ავსტრია</a:t>
            </a:r>
            <a:r>
              <a:rPr lang="ru-RU" dirty="0"/>
              <a:t>, </a:t>
            </a:r>
            <a:r>
              <a:rPr lang="ka-GE" dirty="0"/>
              <a:t>ბრიტანეთის კუნძულები </a:t>
            </a:r>
            <a:r>
              <a:rPr lang="en-US" dirty="0"/>
              <a:t>(</a:t>
            </a:r>
            <a:r>
              <a:rPr lang="ka-GE" dirty="0"/>
              <a:t>დიდი ბრიტანეთი</a:t>
            </a:r>
            <a:r>
              <a:rPr lang="en-US" dirty="0"/>
              <a:t>, </a:t>
            </a:r>
            <a:r>
              <a:rPr lang="ka-GE" dirty="0"/>
              <a:t>ირლანდია</a:t>
            </a:r>
            <a:r>
              <a:rPr lang="en-US" dirty="0"/>
              <a:t>), </a:t>
            </a:r>
            <a:r>
              <a:rPr lang="ka-GE" dirty="0"/>
              <a:t>სკანდინავია</a:t>
            </a:r>
            <a:r>
              <a:rPr lang="en-US" dirty="0"/>
              <a:t> (</a:t>
            </a:r>
            <a:r>
              <a:rPr lang="ka-GE" dirty="0"/>
              <a:t>დანია</a:t>
            </a:r>
            <a:r>
              <a:rPr lang="ru-RU" dirty="0"/>
              <a:t>, </a:t>
            </a:r>
            <a:r>
              <a:rPr lang="ka-GE" dirty="0"/>
              <a:t>შვეცია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ka-GE" b="1" dirty="0"/>
              <a:t>ახალი ევროკავშირის ქვეყნები</a:t>
            </a:r>
            <a:endParaRPr lang="en-US" b="1" dirty="0"/>
          </a:p>
          <a:p>
            <a:pPr marL="0" indent="0" algn="just">
              <a:buNone/>
            </a:pPr>
            <a:r>
              <a:rPr lang="ka-GE" dirty="0"/>
              <a:t>პოლონეთი</a:t>
            </a:r>
            <a:r>
              <a:rPr lang="en-US" dirty="0"/>
              <a:t>, </a:t>
            </a:r>
            <a:r>
              <a:rPr lang="ka-GE" dirty="0"/>
              <a:t>რუმინეთი</a:t>
            </a:r>
            <a:r>
              <a:rPr lang="ru-RU" dirty="0"/>
              <a:t>, </a:t>
            </a:r>
            <a:r>
              <a:rPr lang="ka-GE" dirty="0"/>
              <a:t>ლიტვა</a:t>
            </a:r>
            <a:r>
              <a:rPr lang="ru-RU" dirty="0"/>
              <a:t>, </a:t>
            </a:r>
            <a:r>
              <a:rPr lang="ka-GE" dirty="0"/>
              <a:t>უნგრეთი</a:t>
            </a:r>
            <a:r>
              <a:rPr lang="ru-RU" dirty="0"/>
              <a:t>, </a:t>
            </a:r>
            <a:r>
              <a:rPr lang="ka-GE" dirty="0"/>
              <a:t>ჩეხეთი</a:t>
            </a:r>
            <a:endParaRPr lang="en-US" dirty="0"/>
          </a:p>
          <a:p>
            <a:pPr marL="0" indent="0" algn="ctr">
              <a:buNone/>
            </a:pPr>
            <a:r>
              <a:rPr lang="ka-GE" b="1" dirty="0"/>
              <a:t>დსთ</a:t>
            </a:r>
            <a:endParaRPr lang="en-US" b="1" dirty="0"/>
          </a:p>
          <a:p>
            <a:pPr marL="0" indent="0" algn="just">
              <a:buNone/>
            </a:pPr>
            <a:r>
              <a:rPr lang="ka-GE" dirty="0"/>
              <a:t>რუსეთი, ბელორუსია</a:t>
            </a:r>
            <a:endParaRPr lang="en-US" dirty="0"/>
          </a:p>
          <a:p>
            <a:pPr marL="0" indent="0" algn="ctr">
              <a:buNone/>
            </a:pPr>
            <a:r>
              <a:rPr lang="ka-GE" b="1" dirty="0" err="1"/>
              <a:t>ჩრდ</a:t>
            </a:r>
            <a:r>
              <a:rPr lang="ka-GE" b="1" dirty="0"/>
              <a:t>. ამერიკა</a:t>
            </a:r>
            <a:endParaRPr lang="en-US" b="1" dirty="0"/>
          </a:p>
          <a:p>
            <a:pPr marL="0" indent="0" algn="just">
              <a:buNone/>
            </a:pPr>
            <a:r>
              <a:rPr lang="ka-GE" dirty="0"/>
              <a:t>აშშ, კანადა</a:t>
            </a:r>
            <a:endParaRPr lang="en-US" dirty="0"/>
          </a:p>
          <a:p>
            <a:pPr marL="0" indent="0" algn="ctr">
              <a:buNone/>
            </a:pPr>
            <a:r>
              <a:rPr lang="ka-GE" b="1" dirty="0"/>
              <a:t>აზია</a:t>
            </a:r>
            <a:endParaRPr lang="en-US" b="1" dirty="0"/>
          </a:p>
          <a:p>
            <a:pPr marL="0" indent="0" algn="just">
              <a:buNone/>
            </a:pPr>
            <a:r>
              <a:rPr lang="ka-GE" sz="3100" dirty="0"/>
              <a:t>სამხრეთ-აღმოსავლეთის (ჰონკონგი, სინგაპური), ახლო აღმოსავლეთი (არაბეთის გაერთიანებული ემირატები)</a:t>
            </a:r>
            <a:endParaRPr lang="en-US" sz="3100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66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dirty="0"/>
              <a:t>სეზონური ტენდენციები</a:t>
            </a:r>
            <a:endParaRPr lang="en-US" dirty="0"/>
          </a:p>
          <a:p>
            <a:pPr lvl="1"/>
            <a:r>
              <a:rPr lang="ka-GE" dirty="0">
                <a:solidFill>
                  <a:srgbClr val="00B050"/>
                </a:solidFill>
              </a:rPr>
              <a:t>აშშ</a:t>
            </a:r>
            <a:r>
              <a:rPr lang="en-US" dirty="0"/>
              <a:t> – </a:t>
            </a:r>
            <a:r>
              <a:rPr lang="ka-GE" dirty="0"/>
              <a:t>შედარებით სტაბილური ყოველთვიური იმპორტის მოცულობები, მოხმარების პიკები დღესასწაულების წინ (სალბის იმპორტი </a:t>
            </a:r>
            <a:r>
              <a:rPr lang="en-US" dirty="0"/>
              <a:t>Thanksgiving-</a:t>
            </a:r>
            <a:r>
              <a:rPr lang="ka-GE" dirty="0"/>
              <a:t>წინ - ოქტომბრის ბოლოს, პიტნის იმპორტი დერბი კენტუკის წინ-მაისის დასაწყისი)</a:t>
            </a:r>
            <a:r>
              <a:rPr lang="ru-RU" dirty="0"/>
              <a:t> </a:t>
            </a:r>
            <a:endParaRPr lang="ka-GE" dirty="0"/>
          </a:p>
          <a:p>
            <a:pPr lvl="1"/>
            <a:r>
              <a:rPr lang="ka-GE" dirty="0">
                <a:solidFill>
                  <a:srgbClr val="00B050"/>
                </a:solidFill>
              </a:rPr>
              <a:t>ევროკავშირი</a:t>
            </a:r>
            <a:r>
              <a:rPr lang="en-US" dirty="0"/>
              <a:t> – </a:t>
            </a:r>
            <a:r>
              <a:rPr lang="ka-GE" dirty="0"/>
              <a:t>იმპორტის პიკი ევროკავშირის გარე ქვეყნებიდან </a:t>
            </a:r>
            <a:r>
              <a:rPr lang="ru-RU" dirty="0"/>
              <a:t>(</a:t>
            </a:r>
            <a:r>
              <a:rPr lang="ka-GE" dirty="0"/>
              <a:t>კენია</a:t>
            </a:r>
            <a:r>
              <a:rPr lang="ru-RU" dirty="0"/>
              <a:t>, </a:t>
            </a:r>
            <a:r>
              <a:rPr lang="ka-GE" dirty="0"/>
              <a:t>ისრაელი</a:t>
            </a:r>
            <a:r>
              <a:rPr lang="ru-RU" dirty="0"/>
              <a:t>, </a:t>
            </a:r>
            <a:r>
              <a:rPr lang="ka-GE" dirty="0"/>
              <a:t>ეთიოპია</a:t>
            </a:r>
            <a:r>
              <a:rPr lang="ru-RU" dirty="0"/>
              <a:t>, </a:t>
            </a:r>
            <a:r>
              <a:rPr lang="ka-GE" dirty="0"/>
              <a:t>კოლუმბია</a:t>
            </a:r>
            <a:r>
              <a:rPr lang="ru-RU" dirty="0"/>
              <a:t>,</a:t>
            </a:r>
            <a:r>
              <a:rPr lang="ka-GE" dirty="0"/>
              <a:t> ტაილანდი, ვიეტნამი</a:t>
            </a:r>
            <a:r>
              <a:rPr lang="ru-RU" dirty="0"/>
              <a:t>– </a:t>
            </a:r>
            <a:r>
              <a:rPr lang="ka-GE" dirty="0"/>
              <a:t>ძირითადი მომწოდებლები ზამთარში</a:t>
            </a:r>
            <a:r>
              <a:rPr lang="ru-RU" dirty="0"/>
              <a:t>)</a:t>
            </a:r>
            <a:endParaRPr lang="en-US" dirty="0"/>
          </a:p>
          <a:p>
            <a:pPr lvl="1"/>
            <a:r>
              <a:rPr lang="ka-GE" dirty="0">
                <a:solidFill>
                  <a:srgbClr val="00B050"/>
                </a:solidFill>
              </a:rPr>
              <a:t>ევროკავშირი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ka-GE" dirty="0"/>
              <a:t>ევროკავშირის ქვეყნებთან კონკურენცია ადგილობრივი სეზონის დროს </a:t>
            </a:r>
            <a:r>
              <a:rPr lang="ru-RU" dirty="0"/>
              <a:t>(</a:t>
            </a:r>
            <a:r>
              <a:rPr lang="ka-GE" dirty="0"/>
              <a:t>იტალია</a:t>
            </a:r>
            <a:r>
              <a:rPr lang="ru-RU" dirty="0"/>
              <a:t>, </a:t>
            </a:r>
            <a:r>
              <a:rPr lang="ka-GE" dirty="0"/>
              <a:t>ესპანეთი</a:t>
            </a:r>
            <a:r>
              <a:rPr lang="ru-RU" dirty="0"/>
              <a:t>, </a:t>
            </a:r>
            <a:r>
              <a:rPr lang="ka-GE" dirty="0"/>
              <a:t>საბერძნეთი</a:t>
            </a:r>
            <a:r>
              <a:rPr lang="ru-RU" dirty="0"/>
              <a:t>, </a:t>
            </a:r>
            <a:r>
              <a:rPr lang="ka-GE" dirty="0"/>
              <a:t>ჰოლანდია</a:t>
            </a:r>
            <a:r>
              <a:rPr lang="ru-RU" dirty="0"/>
              <a:t>)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82F4BB-4FDC-48B3-9CD0-20E74666BDF3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7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/>
              <a:t>კონკურენტები ევროკავშირში</a:t>
            </a:r>
            <a:endParaRPr lang="en-US" dirty="0"/>
          </a:p>
          <a:p>
            <a:pPr lvl="1"/>
            <a:r>
              <a:rPr lang="ka-GE" dirty="0">
                <a:solidFill>
                  <a:srgbClr val="00B050"/>
                </a:solidFill>
              </a:rPr>
              <a:t>როზმარინი</a:t>
            </a:r>
            <a:r>
              <a:rPr lang="ru-RU" dirty="0"/>
              <a:t> (</a:t>
            </a:r>
            <a:r>
              <a:rPr lang="ka-GE" dirty="0"/>
              <a:t>კულტივირებული</a:t>
            </a:r>
            <a:r>
              <a:rPr lang="ru-RU" dirty="0"/>
              <a:t> – </a:t>
            </a:r>
            <a:r>
              <a:rPr lang="ka-GE" dirty="0"/>
              <a:t>ესპანეთი</a:t>
            </a:r>
            <a:r>
              <a:rPr lang="ru-RU" dirty="0"/>
              <a:t>, </a:t>
            </a:r>
            <a:r>
              <a:rPr lang="ka-GE" dirty="0"/>
              <a:t>საფრანგეთი</a:t>
            </a:r>
            <a:r>
              <a:rPr lang="ru-RU" dirty="0"/>
              <a:t>, </a:t>
            </a:r>
            <a:r>
              <a:rPr lang="ka-GE" dirty="0"/>
              <a:t>იტალიიდან</a:t>
            </a:r>
            <a:r>
              <a:rPr lang="ru-RU" dirty="0"/>
              <a:t>; </a:t>
            </a:r>
            <a:r>
              <a:rPr lang="ka-GE" dirty="0"/>
              <a:t>ველური</a:t>
            </a:r>
            <a:r>
              <a:rPr lang="ru-RU" dirty="0"/>
              <a:t> – </a:t>
            </a:r>
            <a:r>
              <a:rPr lang="ka-GE" dirty="0"/>
              <a:t>ეგვიპტე</a:t>
            </a:r>
            <a:r>
              <a:rPr lang="ru-RU" dirty="0"/>
              <a:t>, </a:t>
            </a:r>
            <a:r>
              <a:rPr lang="ka-GE" dirty="0"/>
              <a:t>მაროკო</a:t>
            </a:r>
            <a:r>
              <a:rPr lang="ru-RU" dirty="0"/>
              <a:t>, </a:t>
            </a:r>
            <a:r>
              <a:rPr lang="ka-GE" dirty="0"/>
              <a:t>ტუნისიდან</a:t>
            </a:r>
            <a:r>
              <a:rPr lang="ru-RU" dirty="0"/>
              <a:t>)</a:t>
            </a:r>
            <a:endParaRPr lang="en-US" dirty="0"/>
          </a:p>
          <a:p>
            <a:pPr lvl="1"/>
            <a:r>
              <a:rPr lang="ka-GE" dirty="0" err="1">
                <a:solidFill>
                  <a:srgbClr val="00B050"/>
                </a:solidFill>
              </a:rPr>
              <a:t>რეჰალი</a:t>
            </a:r>
            <a:r>
              <a:rPr lang="ru-RU" dirty="0"/>
              <a:t> (</a:t>
            </a:r>
            <a:r>
              <a:rPr lang="ka-GE" dirty="0"/>
              <a:t>იტალია</a:t>
            </a:r>
            <a:r>
              <a:rPr lang="ru-RU" dirty="0"/>
              <a:t>, </a:t>
            </a:r>
            <a:r>
              <a:rPr lang="ka-GE" dirty="0"/>
              <a:t>ეგვიპტე</a:t>
            </a:r>
            <a:r>
              <a:rPr lang="ru-RU" dirty="0"/>
              <a:t>, </a:t>
            </a:r>
            <a:r>
              <a:rPr lang="ka-GE" dirty="0"/>
              <a:t>იზრაელი</a:t>
            </a:r>
            <a:r>
              <a:rPr lang="ru-RU" dirty="0"/>
              <a:t>, </a:t>
            </a:r>
            <a:r>
              <a:rPr lang="ka-GE" dirty="0"/>
              <a:t>კენია</a:t>
            </a:r>
            <a:r>
              <a:rPr lang="ru-RU" dirty="0"/>
              <a:t>, </a:t>
            </a:r>
            <a:r>
              <a:rPr lang="ka-GE" dirty="0"/>
              <a:t>ეთიოპია</a:t>
            </a:r>
            <a:r>
              <a:rPr lang="ru-RU" dirty="0"/>
              <a:t>)</a:t>
            </a:r>
          </a:p>
          <a:p>
            <a:pPr lvl="1"/>
            <a:r>
              <a:rPr lang="ka-GE" dirty="0">
                <a:solidFill>
                  <a:srgbClr val="00B050"/>
                </a:solidFill>
              </a:rPr>
              <a:t>ჭკვალი ხახვი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(</a:t>
            </a:r>
            <a:r>
              <a:rPr lang="ka-GE" dirty="0"/>
              <a:t>ევროკავშირის ქვეყნები</a:t>
            </a:r>
            <a:r>
              <a:rPr lang="ru-RU" dirty="0"/>
              <a:t>, </a:t>
            </a:r>
            <a:r>
              <a:rPr lang="ka-GE" dirty="0"/>
              <a:t>გერმანიის ჩათვლით</a:t>
            </a:r>
            <a:r>
              <a:rPr lang="ru-RU" dirty="0"/>
              <a:t>; </a:t>
            </a:r>
            <a:r>
              <a:rPr lang="ka-GE" dirty="0"/>
              <a:t>ისრაელი</a:t>
            </a:r>
            <a:r>
              <a:rPr lang="ru-RU" dirty="0"/>
              <a:t>, </a:t>
            </a:r>
            <a:r>
              <a:rPr lang="ka-GE" dirty="0"/>
              <a:t>კენია</a:t>
            </a:r>
            <a:r>
              <a:rPr lang="ru-RU" dirty="0"/>
              <a:t>, </a:t>
            </a:r>
            <a:r>
              <a:rPr lang="ka-GE" dirty="0"/>
              <a:t>ეთიოპია</a:t>
            </a:r>
            <a:r>
              <a:rPr lang="ru-RU" dirty="0"/>
              <a:t>)</a:t>
            </a:r>
          </a:p>
          <a:p>
            <a:pPr lvl="1"/>
            <a:r>
              <a:rPr lang="ka-GE" dirty="0">
                <a:solidFill>
                  <a:srgbClr val="00B050"/>
                </a:solidFill>
              </a:rPr>
              <a:t>პიტნა</a:t>
            </a:r>
            <a:r>
              <a:rPr lang="ru-RU" dirty="0"/>
              <a:t> (</a:t>
            </a:r>
            <a:r>
              <a:rPr lang="ka-GE" dirty="0"/>
              <a:t>ევროპა</a:t>
            </a:r>
            <a:r>
              <a:rPr lang="ru-RU" dirty="0"/>
              <a:t>, </a:t>
            </a:r>
            <a:r>
              <a:rPr lang="ka-GE" dirty="0"/>
              <a:t>ეგვიპტე</a:t>
            </a:r>
            <a:r>
              <a:rPr lang="ru-RU" dirty="0"/>
              <a:t>, </a:t>
            </a:r>
            <a:r>
              <a:rPr lang="ka-GE" dirty="0"/>
              <a:t>კენია</a:t>
            </a:r>
            <a:r>
              <a:rPr lang="ru-RU" dirty="0"/>
              <a:t>, </a:t>
            </a:r>
            <a:r>
              <a:rPr lang="ka-GE" dirty="0"/>
              <a:t>ლატ, ამერიკა</a:t>
            </a:r>
            <a:r>
              <a:rPr lang="ru-RU" dirty="0"/>
              <a:t>)</a:t>
            </a:r>
          </a:p>
          <a:p>
            <a:pPr lvl="1"/>
            <a:r>
              <a:rPr lang="ka-GE" dirty="0">
                <a:solidFill>
                  <a:srgbClr val="00B050"/>
                </a:solidFill>
              </a:rPr>
              <a:t>თავშავა</a:t>
            </a:r>
            <a:r>
              <a:rPr lang="ru-RU" dirty="0"/>
              <a:t> (</a:t>
            </a:r>
            <a:r>
              <a:rPr lang="ka-GE" dirty="0"/>
              <a:t>თურქეთი</a:t>
            </a:r>
            <a:r>
              <a:rPr lang="ru-RU" dirty="0"/>
              <a:t>, </a:t>
            </a:r>
            <a:r>
              <a:rPr lang="ka-GE" dirty="0"/>
              <a:t>იტალია</a:t>
            </a:r>
            <a:r>
              <a:rPr lang="ru-RU" dirty="0"/>
              <a:t>, </a:t>
            </a:r>
            <a:r>
              <a:rPr lang="ka-GE" dirty="0"/>
              <a:t>ესპანეთი</a:t>
            </a:r>
            <a:r>
              <a:rPr lang="ru-RU" dirty="0"/>
              <a:t>, </a:t>
            </a:r>
            <a:r>
              <a:rPr lang="ka-GE" dirty="0"/>
              <a:t>ახლო აღმოსავლეთი</a:t>
            </a:r>
            <a:r>
              <a:rPr lang="ru-RU" dirty="0"/>
              <a:t>, </a:t>
            </a:r>
            <a:r>
              <a:rPr lang="ka-GE" dirty="0" err="1"/>
              <a:t>ჩრდ</a:t>
            </a:r>
            <a:r>
              <a:rPr lang="ka-GE" dirty="0"/>
              <a:t>. აფრიკა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E366FF3-80C1-41B2-AE47-B20DBCCBDCCE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9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84553"/>
              </p:ext>
            </p:extLst>
          </p:nvPr>
        </p:nvGraphicFramePr>
        <p:xfrm>
          <a:off x="971600" y="1196752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30E3056-878B-42FC-A17E-0B8597A9269E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ევროკავშირში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7576896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150B966-0E0F-4C88-8D56-B382C8460B82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>
                <a:solidFill>
                  <a:srgbClr val="00B050"/>
                </a:solidFill>
              </a:rPr>
              <a:t>მსოფლიო ვაჭრობა მწვანილით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ka-GE" dirty="0"/>
              <a:t>სანელებლის და</a:t>
            </a:r>
            <a:r>
              <a:rPr lang="ru-RU" dirty="0"/>
              <a:t> </a:t>
            </a:r>
            <a:r>
              <a:rPr lang="ka-GE" dirty="0"/>
              <a:t>მწვანილის მსოფლიო ბაზარი აღწევს  </a:t>
            </a:r>
            <a:r>
              <a:rPr lang="en-US" dirty="0">
                <a:solidFill>
                  <a:srgbClr val="00B050"/>
                </a:solidFill>
              </a:rPr>
              <a:t>$16.6 </a:t>
            </a:r>
            <a:r>
              <a:rPr lang="ka-GE" dirty="0" err="1">
                <a:solidFill>
                  <a:srgbClr val="00B050"/>
                </a:solidFill>
              </a:rPr>
              <a:t>მლრდ</a:t>
            </a:r>
            <a:r>
              <a:rPr lang="ru-RU" dirty="0"/>
              <a:t>.</a:t>
            </a:r>
            <a:r>
              <a:rPr lang="en-US" dirty="0"/>
              <a:t>,</a:t>
            </a:r>
            <a:r>
              <a:rPr lang="ru-RU" dirty="0"/>
              <a:t> </a:t>
            </a:r>
            <a:r>
              <a:rPr lang="ka-GE" dirty="0"/>
              <a:t>და აჩვენებს წლიურ </a:t>
            </a:r>
            <a:r>
              <a:rPr lang="ru-RU" dirty="0">
                <a:solidFill>
                  <a:srgbClr val="00B050"/>
                </a:solidFill>
              </a:rPr>
              <a:t>4,8% </a:t>
            </a:r>
            <a:r>
              <a:rPr lang="ka-GE" dirty="0"/>
              <a:t>ზრდას</a:t>
            </a:r>
            <a:r>
              <a:rPr lang="ru-RU" dirty="0"/>
              <a:t> 201</a:t>
            </a:r>
            <a:r>
              <a:rPr lang="ka-GE" dirty="0"/>
              <a:t>2-დან</a:t>
            </a:r>
            <a:endParaRPr lang="en-US" dirty="0"/>
          </a:p>
          <a:p>
            <a:pPr algn="just"/>
            <a:r>
              <a:rPr lang="ka-GE" dirty="0"/>
              <a:t>აშშ და ევროკავშირი </a:t>
            </a:r>
            <a:r>
              <a:rPr lang="ru-RU" dirty="0"/>
              <a:t>– </a:t>
            </a:r>
            <a:r>
              <a:rPr lang="ka-GE" dirty="0"/>
              <a:t>მთავარი მომხმარებლები არიან</a:t>
            </a:r>
            <a:endParaRPr lang="en-US" dirty="0"/>
          </a:p>
          <a:p>
            <a:pPr algn="just"/>
            <a:r>
              <a:rPr lang="ka-GE" dirty="0"/>
              <a:t>გერმანია და ინგლისი </a:t>
            </a:r>
            <a:r>
              <a:rPr lang="ru-RU" dirty="0"/>
              <a:t>– </a:t>
            </a:r>
            <a:r>
              <a:rPr lang="ka-GE" dirty="0"/>
              <a:t>მთავარი მომხმარებლები ევროკავშირში</a:t>
            </a:r>
            <a:endParaRPr lang="en-US" dirty="0"/>
          </a:p>
          <a:p>
            <a:pPr algn="just"/>
            <a:r>
              <a:rPr lang="ka-GE" dirty="0"/>
              <a:t>მწვანილის ძირითადი მომწოდებლები (</a:t>
            </a:r>
            <a:r>
              <a:rPr lang="ka-GE" dirty="0">
                <a:solidFill>
                  <a:srgbClr val="00B050"/>
                </a:solidFill>
              </a:rPr>
              <a:t>ჰაერით</a:t>
            </a:r>
            <a:r>
              <a:rPr lang="ka-GE" dirty="0"/>
              <a:t>) </a:t>
            </a:r>
            <a:r>
              <a:rPr lang="en-US" dirty="0"/>
              <a:t>– </a:t>
            </a:r>
            <a:r>
              <a:rPr lang="ka-GE" dirty="0"/>
              <a:t>ლათინური ამერიკა</a:t>
            </a:r>
            <a:r>
              <a:rPr lang="en-US" dirty="0"/>
              <a:t>,</a:t>
            </a:r>
            <a:r>
              <a:rPr lang="ru-RU" dirty="0"/>
              <a:t> </a:t>
            </a:r>
            <a:r>
              <a:rPr lang="ka-GE" dirty="0" err="1"/>
              <a:t>სამხ</a:t>
            </a:r>
            <a:r>
              <a:rPr lang="ka-GE" dirty="0"/>
              <a:t>-აღმ. აზია, ხმელთაშუა ზღვის ქვეყნები და აღმ. აფრიკა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82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ევროკავშირში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66084088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C7E3631-FB63-4861-AFC5-C0E08D292C2E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38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ევროკავშირში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09093896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51B056A-1512-489C-B871-F182461C1E96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53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ევროკავშირში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0625432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7B1217-A6F7-420D-B7F8-4CC78D4C5AB1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45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ნორვეგიაში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60280535"/>
              </p:ext>
            </p:extLst>
          </p:nvPr>
        </p:nvGraphicFramePr>
        <p:xfrm>
          <a:off x="611560" y="148478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6A6FB85-BCB7-4861-AD94-587B14132DE2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რუსეთში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7140024"/>
              </p:ext>
            </p:extLst>
          </p:nvPr>
        </p:nvGraphicFramePr>
        <p:xfrm>
          <a:off x="611560" y="148478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521BBCD-5AB0-42C3-96F5-B472DECB7024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51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აშშ-ში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554093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157DCFF-DEDA-4522-A359-F7A84D08484E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22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აშშ-ში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3286617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ED9B7B9-F551-400F-9854-1491A62BEDC3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01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47374210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23D1876-0C1C-4CC1-8D3D-80C785BBC9D3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9A52EBF5-0BBE-44CF-A30B-4E6F55FEFF17}"/>
              </a:ext>
            </a:extLst>
          </p:cNvPr>
          <p:cNvSpPr txBox="1">
            <a:spLocks/>
          </p:cNvSpPr>
          <p:nvPr/>
        </p:nvSpPr>
        <p:spPr>
          <a:xfrm>
            <a:off x="467544" y="90872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ka-GE"/>
              <a:t>კონკურენტები აშშ-ში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9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აშშ-ში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4525845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9FE9BFF-9702-4E3F-8A04-2F09AB4C16D7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59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dirty="0"/>
              <a:t>კონკურენტები აშშ-ში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33949201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CD19CD7-CDB7-44F9-950C-DC2C30133E88}"/>
              </a:ext>
            </a:extLst>
          </p:cNvPr>
          <p:cNvSpPr txBox="1">
            <a:spLocks/>
          </p:cNvSpPr>
          <p:nvPr/>
        </p:nvSpPr>
        <p:spPr>
          <a:xfrm>
            <a:off x="467544" y="1065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>
                <a:solidFill>
                  <a:srgbClr val="00B050"/>
                </a:solidFill>
              </a:rPr>
              <a:t>მწვანილის მსოფლიოს ბაზრის ტენდენციები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7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ქართული მწვანილის იმპორტიორების რეიტინგი</a:t>
            </a:r>
            <a:r>
              <a:rPr lang="ru-RU" dirty="0">
                <a:solidFill>
                  <a:srgbClr val="00B050"/>
                </a:solidFill>
              </a:rPr>
              <a:t>- </a:t>
            </a:r>
            <a:r>
              <a:rPr lang="ka-GE" dirty="0">
                <a:solidFill>
                  <a:srgbClr val="00B050"/>
                </a:solidFill>
              </a:rPr>
              <a:t>სისტემა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a-GE" dirty="0"/>
              <a:t>ახალი მწვანილის </a:t>
            </a:r>
            <a:r>
              <a:rPr lang="ka-GE" dirty="0">
                <a:solidFill>
                  <a:srgbClr val="00B050"/>
                </a:solidFill>
              </a:rPr>
              <a:t>ტოპ-50</a:t>
            </a:r>
            <a:r>
              <a:rPr lang="ka-GE" dirty="0"/>
              <a:t> გლობალური იმპორტიორის იდენტიფიცირება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a-GE" dirty="0"/>
              <a:t>მწვანილის ბაზრის შეფასება </a:t>
            </a:r>
            <a:r>
              <a:rPr lang="ka-GE" dirty="0">
                <a:solidFill>
                  <a:srgbClr val="00B050"/>
                </a:solidFill>
              </a:rPr>
              <a:t>ტოპ-50</a:t>
            </a:r>
            <a:r>
              <a:rPr lang="ka-GE" dirty="0"/>
              <a:t> ქვეყნებში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ka-GE" dirty="0"/>
              <a:t>ეკონომიკის </a:t>
            </a:r>
            <a:r>
              <a:rPr lang="ka-GE" dirty="0">
                <a:solidFill>
                  <a:srgbClr val="00B050"/>
                </a:solidFill>
              </a:rPr>
              <a:t>ტოპ-50</a:t>
            </a:r>
            <a:r>
              <a:rPr lang="ka-GE" dirty="0"/>
              <a:t> ქვეყნების შეფასება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ka-GE" dirty="0"/>
              <a:t>ქვეყნების რეიტინგი, რომელიც ყველაზე საინტერესოა ქართული მწვანილის იმპორტისთვის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865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მწვანილის ბაზრის მსოფლიო სამომხმარებლო ტენდენციები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ახალი პროდუქტების ხელმისაწვდომობა</a:t>
            </a:r>
            <a:endParaRPr lang="ru-RU" dirty="0"/>
          </a:p>
          <a:p>
            <a:r>
              <a:rPr lang="ka-GE" dirty="0"/>
              <a:t>ახალი გემოს და გამოცდილებისაკენ ინტერესი</a:t>
            </a:r>
          </a:p>
          <a:p>
            <a:r>
              <a:rPr lang="ka-GE" dirty="0"/>
              <a:t>იტალიური და ხმელთაშუაზღვის სამზარეულო</a:t>
            </a:r>
            <a:endParaRPr lang="en-US" dirty="0"/>
          </a:p>
          <a:p>
            <a:r>
              <a:rPr lang="ka-GE" dirty="0"/>
              <a:t>ასაკოვანი მოსახლეობა</a:t>
            </a:r>
            <a:endParaRPr lang="en-US" dirty="0"/>
          </a:p>
          <a:p>
            <a:r>
              <a:rPr lang="ka-GE" dirty="0"/>
              <a:t>ჯანმრთელი საკვები და ცხოვრების სტილი</a:t>
            </a:r>
            <a:endParaRPr lang="ru-RU" dirty="0"/>
          </a:p>
          <a:p>
            <a:r>
              <a:rPr lang="ka-GE" dirty="0"/>
              <a:t>ბიო პროდუქტები </a:t>
            </a:r>
            <a:r>
              <a:rPr lang="en-US" dirty="0">
                <a:solidFill>
                  <a:srgbClr val="00B050"/>
                </a:solidFill>
              </a:rPr>
              <a:t>($7</a:t>
            </a:r>
            <a:r>
              <a:rPr lang="ru-RU" dirty="0">
                <a:solidFill>
                  <a:srgbClr val="00B050"/>
                </a:solidFill>
              </a:rPr>
              <a:t>,</a:t>
            </a:r>
            <a:r>
              <a:rPr lang="en-US" dirty="0">
                <a:solidFill>
                  <a:srgbClr val="00B050"/>
                </a:solidFill>
              </a:rPr>
              <a:t>9 </a:t>
            </a:r>
            <a:r>
              <a:rPr lang="ka-GE" dirty="0" err="1">
                <a:solidFill>
                  <a:srgbClr val="00B050"/>
                </a:solidFill>
              </a:rPr>
              <a:t>მლრდ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ka-GE" dirty="0"/>
              <a:t>გერმანიაში ყოველწლიურად</a:t>
            </a:r>
            <a:r>
              <a:rPr lang="ru-RU" dirty="0"/>
              <a:t>)</a:t>
            </a:r>
          </a:p>
          <a:p>
            <a:r>
              <a:rPr lang="ka-GE" dirty="0"/>
              <a:t>საჭმლის მომზადება სახლში</a:t>
            </a:r>
            <a:endParaRPr lang="ru-RU" dirty="0"/>
          </a:p>
          <a:p>
            <a:r>
              <a:rPr lang="en-US" dirty="0"/>
              <a:t>Convenience products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48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Fruit-Inform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dirty="0"/>
              <a:t>აღმოსავლეთ ევროპის ხილისა და ბოსტნეულის ბაზარზე 15 წელზე მეტი გამოცდილება</a:t>
            </a:r>
          </a:p>
          <a:p>
            <a:r>
              <a:rPr lang="ka-GE" dirty="0"/>
              <a:t>აქცენტი უკრაინის, რუსეთის და პოლონეთის ბაზრებზე</a:t>
            </a:r>
            <a:endParaRPr lang="ru-RU" dirty="0"/>
          </a:p>
          <a:p>
            <a:r>
              <a:rPr lang="ka-GE" dirty="0"/>
              <a:t>საბაზრო სიტუაციის მუდმივი მონიტორინგი და გრძელვადიანი ანალიტიკა</a:t>
            </a:r>
            <a:endParaRPr lang="ru-RU" dirty="0"/>
          </a:p>
          <a:p>
            <a:r>
              <a:rPr lang="ka-GE" dirty="0"/>
              <a:t>ღონისძიებები ხილისა და ბოსტნეულის ბიზნეს პროფესიონალებისთვის: </a:t>
            </a:r>
          </a:p>
          <a:p>
            <a:pPr lvl="1"/>
            <a:r>
              <a:rPr lang="ka-GE" dirty="0"/>
              <a:t>15-17 აგვისტოს </a:t>
            </a:r>
            <a:r>
              <a:rPr lang="ka-GE" dirty="0">
                <a:solidFill>
                  <a:srgbClr val="00B050"/>
                </a:solidFill>
              </a:rPr>
              <a:t>უკრაინის</a:t>
            </a:r>
            <a:r>
              <a:rPr lang="ka-GE" dirty="0"/>
              <a:t> </a:t>
            </a:r>
            <a:r>
              <a:rPr lang="ka-GE" dirty="0">
                <a:solidFill>
                  <a:srgbClr val="00B050"/>
                </a:solidFill>
              </a:rPr>
              <a:t>ვაშლის ბიზნესის კონფერენცია </a:t>
            </a:r>
            <a:r>
              <a:rPr lang="ka-GE" dirty="0"/>
              <a:t>- უკრაინის წამყვანი ღონისძიება;</a:t>
            </a:r>
          </a:p>
          <a:p>
            <a:pPr lvl="1"/>
            <a:r>
              <a:rPr lang="ka-GE" dirty="0"/>
              <a:t>4-6  დეკემბერი კიევში </a:t>
            </a:r>
            <a:r>
              <a:rPr lang="ka-GE" dirty="0">
                <a:solidFill>
                  <a:srgbClr val="00B050"/>
                </a:solidFill>
              </a:rPr>
              <a:t>აღმოსავლეთ ევროპის ხილისა და ბოსტნეულის ბიზნესის 3 დღიანი ღონისძიება </a:t>
            </a:r>
            <a:r>
              <a:rPr lang="ka-GE" dirty="0"/>
              <a:t>(გამოფენა, კონფერენცია, სავაჭრო ფორუმი უკრაინელ მყიდველებთან ერთად)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20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59471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ka-GE" dirty="0">
                <a:solidFill>
                  <a:srgbClr val="00B050"/>
                </a:solidFill>
              </a:rPr>
              <a:t>მადლობა ყურადღებისათვის</a:t>
            </a:r>
            <a:r>
              <a:rPr lang="ru-RU" dirty="0">
                <a:solidFill>
                  <a:srgbClr val="00B050"/>
                </a:solidFill>
              </a:rPr>
              <a:t>!</a:t>
            </a:r>
          </a:p>
        </p:txBody>
      </p:sp>
      <p:pic>
        <p:nvPicPr>
          <p:cNvPr id="1026" name="Picture 2" descr="https://www.fruit-inform.com/images/logo-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13"/>
            <a:ext cx="1872208" cy="187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fresh her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82856"/>
            <a:ext cx="4392488" cy="27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35968" y="3861048"/>
            <a:ext cx="7772400" cy="259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dirty="0"/>
            </a:br>
            <a:endParaRPr lang="en-US" dirty="0"/>
          </a:p>
          <a:p>
            <a:pPr algn="l"/>
            <a:r>
              <a:rPr lang="en-US" sz="2400" dirty="0"/>
              <a:t>FRUIT-INFORM</a:t>
            </a:r>
          </a:p>
          <a:p>
            <a:pPr algn="l"/>
            <a:r>
              <a:rPr lang="ka-GE" sz="2400" i="1" dirty="0"/>
              <a:t>დნიპრო</a:t>
            </a:r>
            <a:r>
              <a:rPr lang="ru-RU" sz="2400" i="1" dirty="0"/>
              <a:t>, </a:t>
            </a:r>
            <a:r>
              <a:rPr lang="ka-GE" sz="2400" i="1" dirty="0"/>
              <a:t>უკრაინა</a:t>
            </a:r>
            <a:endParaRPr lang="ru-RU" sz="2400" i="1" dirty="0"/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+380 562 320795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fruit.intl@fruit-inform.com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0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მწვანილის მსოფლიო იმპორტიორის ტოპ</a:t>
            </a:r>
            <a:r>
              <a:rPr lang="ru-RU" dirty="0">
                <a:solidFill>
                  <a:srgbClr val="00B050"/>
                </a:solidFill>
              </a:rPr>
              <a:t>-50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212" y="1340768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US" sz="2400" i="1" dirty="0"/>
            </a:br>
            <a:r>
              <a:rPr lang="ka-GE" sz="2400" i="1" dirty="0"/>
              <a:t>პროდუქტი</a:t>
            </a:r>
            <a:r>
              <a:rPr lang="en-US" sz="2400" i="1" dirty="0"/>
              <a:t>: </a:t>
            </a:r>
            <a:r>
              <a:rPr lang="en-US" sz="2400" i="1" dirty="0">
                <a:solidFill>
                  <a:srgbClr val="00B050"/>
                </a:solidFill>
              </a:rPr>
              <a:t>070519</a:t>
            </a:r>
            <a:r>
              <a:rPr lang="en-US" sz="2400" i="1" dirty="0"/>
              <a:t> </a:t>
            </a:r>
            <a:r>
              <a:rPr lang="ka-GE" sz="2400" i="1" dirty="0"/>
              <a:t>სალათი, ახალი ან გაციებული</a:t>
            </a:r>
            <a:endParaRPr lang="en-US" sz="2400" i="1" dirty="0"/>
          </a:p>
          <a:p>
            <a:pPr marL="0" indent="0" algn="ctr">
              <a:buNone/>
            </a:pPr>
            <a:endParaRPr lang="en-US" sz="2400" dirty="0"/>
          </a:p>
          <a:p>
            <a:pPr algn="just"/>
            <a:r>
              <a:rPr lang="ka-GE" sz="2400" dirty="0"/>
              <a:t>ტოპ-25 იმპორტიორი მოცულობის მიხედვით </a:t>
            </a:r>
            <a:r>
              <a:rPr lang="ru-RU" sz="2400" dirty="0"/>
              <a:t> 2012-2016</a:t>
            </a:r>
            <a:endParaRPr lang="en-US" sz="2400" dirty="0"/>
          </a:p>
          <a:p>
            <a:pPr algn="just"/>
            <a:r>
              <a:rPr lang="ka-GE" sz="2400" dirty="0"/>
              <a:t>ტოპ იმპორტიორი იმპორტის ზრდის ტემპის მიხედვით</a:t>
            </a:r>
            <a:r>
              <a:rPr lang="ru-RU" sz="2400" dirty="0"/>
              <a:t> 2012-2016 (9 </a:t>
            </a:r>
            <a:r>
              <a:rPr lang="ka-GE" sz="2400" dirty="0"/>
              <a:t>ქვეყანა იმპორტის წლიური ბრუნვით 3 000ტ ზევით</a:t>
            </a:r>
            <a:r>
              <a:rPr lang="ru-RU" sz="2400" dirty="0"/>
              <a:t>)</a:t>
            </a:r>
          </a:p>
          <a:p>
            <a:pPr algn="just"/>
            <a:r>
              <a:rPr lang="ka-GE" sz="2400" dirty="0"/>
              <a:t>ტოპ იმპორტიორი იმპორტის ზრდის ტემპის მიხედვით</a:t>
            </a:r>
            <a:r>
              <a:rPr lang="ru-RU" sz="2400" dirty="0"/>
              <a:t> 2012-201</a:t>
            </a:r>
            <a:r>
              <a:rPr lang="ka-GE" sz="2400" dirty="0"/>
              <a:t>6</a:t>
            </a:r>
            <a:r>
              <a:rPr lang="ru-RU" sz="2400" dirty="0"/>
              <a:t> (8 </a:t>
            </a:r>
            <a:r>
              <a:rPr lang="ka-GE" sz="2400" dirty="0"/>
              <a:t>ქვეყანა იმპორტის წლიური მოცულობით 1000ტ ზევით</a:t>
            </a:r>
            <a:r>
              <a:rPr lang="ru-RU" sz="2400" dirty="0"/>
              <a:t>)</a:t>
            </a:r>
            <a:endParaRPr lang="en-US" sz="2400" dirty="0"/>
          </a:p>
          <a:p>
            <a:pPr algn="just"/>
            <a:r>
              <a:rPr lang="ka-GE" sz="2400" dirty="0"/>
              <a:t>ტოპ დამატებითი იმპორტიორი იმპორტის მოცულობის მიხედვით </a:t>
            </a:r>
            <a:r>
              <a:rPr lang="ru-RU" sz="2400" dirty="0"/>
              <a:t> 2012-2016 (8 </a:t>
            </a:r>
            <a:r>
              <a:rPr lang="ka-GE" sz="2400" dirty="0"/>
              <a:t>ქვეყანა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368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მწვანილის მსოფლიო იმპორტიორის ტოპ</a:t>
            </a:r>
            <a:r>
              <a:rPr lang="ru-RU" dirty="0">
                <a:solidFill>
                  <a:srgbClr val="00B050"/>
                </a:solidFill>
              </a:rPr>
              <a:t>-50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212" y="13407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ka-GE" sz="2400" i="1" dirty="0"/>
              <a:t>პროდუქტი</a:t>
            </a:r>
            <a:r>
              <a:rPr lang="en-US" sz="2400" i="1" dirty="0"/>
              <a:t>: </a:t>
            </a:r>
            <a:r>
              <a:rPr lang="en-US" sz="2400" i="1" dirty="0">
                <a:solidFill>
                  <a:srgbClr val="00B050"/>
                </a:solidFill>
              </a:rPr>
              <a:t>070519</a:t>
            </a:r>
            <a:r>
              <a:rPr lang="en-US" sz="2400" i="1" dirty="0"/>
              <a:t> </a:t>
            </a:r>
            <a:r>
              <a:rPr lang="ka-GE" sz="2400" i="1" dirty="0"/>
              <a:t>სალათი, ახალი ან გაციებული</a:t>
            </a:r>
            <a:endParaRPr lang="en-US" sz="2400" i="1" dirty="0"/>
          </a:p>
        </p:txBody>
      </p:sp>
      <p:pic>
        <p:nvPicPr>
          <p:cNvPr id="3074" name="Picture 2" descr="D:\Fruit-Inform\Грузия зелень\Презентация\72_72_Contur-Worl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253276" cy="41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6372200" y="3716139"/>
            <a:ext cx="237064" cy="21602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8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რეიტინგული სისტემა ტოპ-50 მსოფლიო იმპორტიორი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22559969"/>
              </p:ext>
            </p:extLst>
          </p:nvPr>
        </p:nvGraphicFramePr>
        <p:xfrm>
          <a:off x="611560" y="1484784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72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solidFill>
                  <a:srgbClr val="00B050"/>
                </a:solidFill>
              </a:rPr>
              <a:t>რეიტინგული სისტემა ტოპ</a:t>
            </a:r>
            <a:r>
              <a:rPr lang="ru-RU" dirty="0">
                <a:solidFill>
                  <a:srgbClr val="00B050"/>
                </a:solidFill>
              </a:rPr>
              <a:t>-50 </a:t>
            </a:r>
            <a:r>
              <a:rPr lang="ka-GE" dirty="0">
                <a:solidFill>
                  <a:srgbClr val="00B050"/>
                </a:solidFill>
              </a:rPr>
              <a:t>მსოფლიო იმპორტიორი</a:t>
            </a: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ka-GE" dirty="0">
                <a:solidFill>
                  <a:srgbClr val="00B050"/>
                </a:solidFill>
              </a:rPr>
              <a:t>ბაზარი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95539321"/>
              </p:ext>
            </p:extLst>
          </p:nvPr>
        </p:nvGraphicFramePr>
        <p:xfrm>
          <a:off x="755576" y="1412776"/>
          <a:ext cx="76565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583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600" dirty="0">
                <a:solidFill>
                  <a:srgbClr val="00B050"/>
                </a:solidFill>
              </a:rPr>
              <a:t>რეიტინგული სისტემა ტოპ</a:t>
            </a:r>
            <a:r>
              <a:rPr lang="ru-RU" sz="3600" dirty="0">
                <a:solidFill>
                  <a:srgbClr val="00B050"/>
                </a:solidFill>
              </a:rPr>
              <a:t>-50 </a:t>
            </a:r>
            <a:r>
              <a:rPr lang="ka-GE" sz="3600" dirty="0">
                <a:solidFill>
                  <a:srgbClr val="00B050"/>
                </a:solidFill>
              </a:rPr>
              <a:t>მსოფლიო იმპორტიორი</a:t>
            </a:r>
            <a:r>
              <a:rPr lang="en-US" sz="3600" dirty="0">
                <a:solidFill>
                  <a:srgbClr val="00B050"/>
                </a:solidFill>
              </a:rPr>
              <a:t>-</a:t>
            </a:r>
            <a:r>
              <a:rPr lang="ka-GE" sz="3600" dirty="0">
                <a:solidFill>
                  <a:srgbClr val="00B050"/>
                </a:solidFill>
              </a:rPr>
              <a:t>ეკონომიკა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68635807"/>
              </p:ext>
            </p:extLst>
          </p:nvPr>
        </p:nvGraphicFramePr>
        <p:xfrm>
          <a:off x="755576" y="1412776"/>
          <a:ext cx="76565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56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dirty="0">
                <a:solidFill>
                  <a:srgbClr val="00B050"/>
                </a:solidFill>
              </a:rPr>
              <a:t>რეიტინგული სისტემა ტოპ</a:t>
            </a:r>
            <a:r>
              <a:rPr lang="ru-RU" sz="3200" dirty="0">
                <a:solidFill>
                  <a:srgbClr val="00B050"/>
                </a:solidFill>
              </a:rPr>
              <a:t>-50 </a:t>
            </a:r>
            <a:r>
              <a:rPr lang="ka-GE" sz="3200" dirty="0">
                <a:solidFill>
                  <a:srgbClr val="00B050"/>
                </a:solidFill>
              </a:rPr>
              <a:t>მსოფლიო იმპორტიორი </a:t>
            </a:r>
            <a:r>
              <a:rPr lang="en-US" sz="3200" dirty="0">
                <a:solidFill>
                  <a:srgbClr val="00B050"/>
                </a:solidFill>
              </a:rPr>
              <a:t>– </a:t>
            </a:r>
            <a:r>
              <a:rPr lang="ka-GE" sz="3200" dirty="0">
                <a:solidFill>
                  <a:srgbClr val="00B050"/>
                </a:solidFill>
              </a:rPr>
              <a:t>წყაროები და პერიოდი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70033"/>
              </p:ext>
            </p:extLst>
          </p:nvPr>
        </p:nvGraphicFramePr>
        <p:xfrm>
          <a:off x="457200" y="1484784"/>
          <a:ext cx="8075241" cy="51282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7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348">
                <a:tc>
                  <a:txBody>
                    <a:bodyPr/>
                    <a:lstStyle/>
                    <a:p>
                      <a:pPr algn="ctr"/>
                      <a:r>
                        <a:rPr lang="ka-GE" i="1" dirty="0"/>
                        <a:t>რეიტინგის კომპონენტი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/>
                        <a:t>წყარო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/>
                        <a:t>პერიოდი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იმპორტის მოცულობა, ზრდა, ფასები 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(070519)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2012-2016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საქართველოდან ექსპორტის გამოცდილება 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(07099990)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2012-2017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იმპორტის გადასახადი 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(07099990)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/>
                        <a:t>ბოლო ხელმისაწვდომი ინფორმაცია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ქალაქის მოსახლეობა 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მოსახლეობა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 x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b="0" i="1" baseline="0" dirty="0">
                          <a:solidFill>
                            <a:schemeClr val="tx1"/>
                          </a:solidFill>
                        </a:rPr>
                        <a:t>ურბანიზაცია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1" dirty="0">
                          <a:solidFill>
                            <a:srgbClr val="00B050"/>
                          </a:solidFill>
                        </a:rPr>
                        <a:t>გაერო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2015, 2014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მოსახლეობის ზრდა 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a-GE" b="0" i="1" baseline="0" dirty="0">
                          <a:solidFill>
                            <a:schemeClr val="tx1"/>
                          </a:solidFill>
                        </a:rPr>
                        <a:t>საშუალო პროგნოზი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1" dirty="0">
                          <a:solidFill>
                            <a:srgbClr val="00B050"/>
                          </a:solidFill>
                        </a:rPr>
                        <a:t>გაერო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2016-2020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 err="1">
                          <a:solidFill>
                            <a:schemeClr val="tx1"/>
                          </a:solidFill>
                        </a:rPr>
                        <a:t>შშპ</a:t>
                      </a: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 და მისი ზრდა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1" dirty="0">
                          <a:solidFill>
                            <a:srgbClr val="00B050"/>
                          </a:solidFill>
                        </a:rPr>
                        <a:t>საერთაშორისო სავალუტო ფონდი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2016,</a:t>
                      </a:r>
                      <a:r>
                        <a:rPr lang="en-US" baseline="0" dirty="0"/>
                        <a:t> 2016-2020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i="1" dirty="0">
                          <a:solidFill>
                            <a:schemeClr val="tx1"/>
                          </a:solidFill>
                        </a:rPr>
                        <a:t>ეკონომიკური თავისუფლება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The Heritage Foundation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077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1300</TotalTime>
  <Words>870</Words>
  <Application>Microsoft Office PowerPoint</Application>
  <PresentationFormat>On-screen Show (4:3)</PresentationFormat>
  <Paragraphs>166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  საქართველოს მწვანილის ექსპორტის დივერსიფიკაცია: ახალი ბაზრები დიდი პოტენციალით  </vt:lpstr>
      <vt:lpstr>მსოფლიო ვაჭრობა მწვანილით</vt:lpstr>
      <vt:lpstr>ქართული მწვანილის იმპორტიორების რეიტინგი- სისტემა</vt:lpstr>
      <vt:lpstr>მწვანილის მსოფლიო იმპორტიორის ტოპ-50</vt:lpstr>
      <vt:lpstr>მწვანილის მსოფლიო იმპორტიორის ტოპ-50</vt:lpstr>
      <vt:lpstr>რეიტინგული სისტემა ტოპ-50 მსოფლიო იმპორტიორი</vt:lpstr>
      <vt:lpstr>რეიტინგული სისტემა ტოპ-50 მსოფლიო იმპორტიორი- ბაზარი</vt:lpstr>
      <vt:lpstr>რეიტინგული სისტემა ტოპ-50 მსოფლიო იმპორტიორი-ეკონომიკა</vt:lpstr>
      <vt:lpstr>რეიტინგული სისტემა ტოპ-50 მსოფლიო იმპორტიორი – წყაროები და პერიოდი</vt:lpstr>
      <vt:lpstr>რეიტინგი – ტოპ იმპორტიორების იმპორტის მოცულობის მიხედვით </vt:lpstr>
      <vt:lpstr>რეიტინგი – ტოპ ქვეყნები იმპორტის ზრდის მიხედვით </vt:lpstr>
      <vt:lpstr>რეიტინგი – საბოლოო შედეგი</vt:lpstr>
      <vt:lpstr>რეიტინგი – საბოლოო შედეგები</vt:lpstr>
      <vt:lpstr>ტოპ-15 ქართული მწვანილის პოტენციური იმპორტიორი</vt:lpstr>
      <vt:lpstr>რეიტინგი – საბოლო შედეგები– რეგიონები ქართული მწვანილის ექსპორტისათვის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მწვანილის ბაზრის მსოფლიო სამომხმარებლო ტენდენციები</vt:lpstr>
      <vt:lpstr>Fruit-Inform</vt:lpstr>
      <vt:lpstr>  მადლობა ყურადღებისათვის!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Georgian Fresh Herb Exports</dc:title>
  <dc:creator>Ievgen Kuzin</dc:creator>
  <cp:lastModifiedBy>Kateryna Poberezhna</cp:lastModifiedBy>
  <cp:revision>140</cp:revision>
  <dcterms:created xsi:type="dcterms:W3CDTF">2018-04-29T08:10:36Z</dcterms:created>
  <dcterms:modified xsi:type="dcterms:W3CDTF">2018-05-16T06:59:11Z</dcterms:modified>
</cp:coreProperties>
</file>