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72" r:id="rId1"/>
  </p:sldMasterIdLst>
  <p:notesMasterIdLst>
    <p:notesMasterId r:id="rId27"/>
  </p:notesMasterIdLst>
  <p:handoutMasterIdLst>
    <p:handoutMasterId r:id="rId28"/>
  </p:handoutMasterIdLst>
  <p:sldIdLst>
    <p:sldId id="630" r:id="rId2"/>
    <p:sldId id="775" r:id="rId3"/>
    <p:sldId id="776" r:id="rId4"/>
    <p:sldId id="777" r:id="rId5"/>
    <p:sldId id="639" r:id="rId6"/>
    <p:sldId id="778" r:id="rId7"/>
    <p:sldId id="779" r:id="rId8"/>
    <p:sldId id="780" r:id="rId9"/>
    <p:sldId id="807" r:id="rId10"/>
    <p:sldId id="808" r:id="rId11"/>
    <p:sldId id="771" r:id="rId12"/>
    <p:sldId id="783" r:id="rId13"/>
    <p:sldId id="784" r:id="rId14"/>
    <p:sldId id="785" r:id="rId15"/>
    <p:sldId id="651" r:id="rId16"/>
    <p:sldId id="652" r:id="rId17"/>
    <p:sldId id="653" r:id="rId18"/>
    <p:sldId id="809" r:id="rId19"/>
    <p:sldId id="791" r:id="rId20"/>
    <p:sldId id="792" r:id="rId21"/>
    <p:sldId id="801" r:id="rId22"/>
    <p:sldId id="796" r:id="rId23"/>
    <p:sldId id="797" r:id="rId24"/>
    <p:sldId id="798" r:id="rId25"/>
    <p:sldId id="806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669900"/>
    <a:srgbClr val="E68650"/>
    <a:srgbClr val="F9853D"/>
    <a:srgbClr val="666633"/>
    <a:srgbClr val="FFCC66"/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87819" autoAdjust="0"/>
  </p:normalViewPr>
  <p:slideViewPr>
    <p:cSldViewPr>
      <p:cViewPr varScale="1">
        <p:scale>
          <a:sx n="74" d="100"/>
          <a:sy n="74" d="100"/>
        </p:scale>
        <p:origin x="126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19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ka-GE"/>
              <a:t>სერტიფიცირებული მწარმოებლების რაოდენობა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სულ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Sheet1!$B$2:$B$7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Sheet1!$C$2:$C$7</c:f>
              <c:numCache>
                <c:formatCode>#,##0</c:formatCode>
                <c:ptCount val="6"/>
                <c:pt idx="0">
                  <c:v>123115</c:v>
                </c:pt>
                <c:pt idx="1">
                  <c:v>132547</c:v>
                </c:pt>
                <c:pt idx="2">
                  <c:v>141722</c:v>
                </c:pt>
                <c:pt idx="3">
                  <c:v>160452</c:v>
                </c:pt>
                <c:pt idx="4">
                  <c:v>174316</c:v>
                </c:pt>
                <c:pt idx="5">
                  <c:v>184996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97-43EF-8921-795C156361C9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ხილი და ბოსტნეული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Sheet1!$B$2:$B$7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Sheet1!$D$2:$D$7</c:f>
              <c:numCache>
                <c:formatCode>#,##0</c:formatCode>
                <c:ptCount val="6"/>
                <c:pt idx="0">
                  <c:v>116841</c:v>
                </c:pt>
                <c:pt idx="1">
                  <c:v>126057</c:v>
                </c:pt>
                <c:pt idx="2">
                  <c:v>135151</c:v>
                </c:pt>
                <c:pt idx="3">
                  <c:v>153461</c:v>
                </c:pt>
                <c:pt idx="4">
                  <c:v>168060</c:v>
                </c:pt>
                <c:pt idx="5">
                  <c:v>182193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97-43EF-8921-795C156361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2706616"/>
        <c:axId val="293934608"/>
      </c:barChart>
      <c:catAx>
        <c:axId val="292706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3934608"/>
        <c:crosses val="autoZero"/>
        <c:auto val="1"/>
        <c:lblAlgn val="ctr"/>
        <c:lblOffset val="100"/>
        <c:noMultiLvlLbl val="0"/>
      </c:catAx>
      <c:valAx>
        <c:axId val="293934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2706616"/>
        <c:crosses val="autoZero"/>
        <c:crossBetween val="between"/>
        <c:majorUnit val="5000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GDCI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8/10/2014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51E428-B3BF-4ECB-8F1A-8593904F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64961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GDCI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8/10/2014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615CB-F401-4327-B61C-E5A63C0B84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032852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GDCI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8/10/2014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15CB-F401-4327-B61C-E5A63C0B84B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304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a-GE" dirty="0"/>
              <a:t>უპირატესობები: ალტერნატივა 1 - უფრო მარტივია მართვა; ალტერნატივა 2 - მეტი მოცულობა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GDCI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8/10/2014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615CB-F401-4327-B61C-E5A63C0B84B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5938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აპრილი,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372FB1-BE88-44CE-BA51-AAB445D13054}" type="slidenum">
              <a:rPr lang="en-US" smtClean="0"/>
              <a:t>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GDCI</a:t>
            </a:r>
          </a:p>
        </p:txBody>
      </p:sp>
    </p:spTree>
    <p:extLst>
      <p:ext uri="{BB962C8B-B14F-4D97-AF65-F5344CB8AC3E}">
        <p14:creationId xmlns:p14="http://schemas.microsoft.com/office/powerpoint/2010/main" val="4128487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3BA8-0EFB-44EA-A14D-0054FD329930}" type="datetime1">
              <a:rPr lang="en-US" smtClean="0"/>
              <a:t>13-May-18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10FA3-C639-4CA0-AFA1-103E38ECCEE3}" type="datetime1">
              <a:rPr lang="en-US" smtClean="0"/>
              <a:t>13-May-18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85CF5-4172-4AFE-A751-D55F28157719}" type="datetime1">
              <a:rPr lang="en-US" smtClean="0"/>
              <a:t>13-May-18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41C24-DCCB-4A0C-B7FD-F446337B1B19}" type="datetime1">
              <a:rPr lang="en-US" smtClean="0"/>
              <a:t>13-May-18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D6717-6AF5-4D06-8D03-083F497F0108}" type="datetime1">
              <a:rPr lang="en-US" smtClean="0"/>
              <a:t>13-May-18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 u="none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3894-998F-4E6B-BC71-7B01A3206765}" type="datetime1">
              <a:rPr lang="en-US" smtClean="0"/>
              <a:t>13-May-18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247A-8B0B-4210-8175-8D957E132261}" type="datetime1">
              <a:rPr lang="en-US" smtClean="0"/>
              <a:t>13-May-18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23B78-2E13-4876-98FC-A62A4DD2D01A}" type="datetime1">
              <a:rPr lang="en-US" smtClean="0"/>
              <a:t>13-May-18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7864D-82E1-47DA-9572-4BB88832D523}" type="datetime1">
              <a:rPr lang="en-US" smtClean="0"/>
              <a:t>13-May-18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AA40E-14BD-4523-BBA2-41EB0E0E76C1}" type="datetime1">
              <a:rPr lang="en-US" smtClean="0"/>
              <a:t>13-May-18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635DC-C9F2-4402-89C9-ABB4FA3BD235}" type="datetime1">
              <a:rPr lang="en-US" smtClean="0"/>
              <a:t>13-May-18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CD53092-8D8C-4986-BA88-E2EB069381D1}" type="datetime1">
              <a:rPr lang="en-US" smtClean="0"/>
              <a:t>13-May-18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3331E8C-18D3-40EB-9356-96AEB88C2C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u="none" kern="1200" spc="-100" baseline="0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obalgap.org/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globalgap.org/uk_en/media-events/tour/tour-2018/tour-2018-georgia/" TargetMode="Externa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globalgap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24464"/>
            <a:ext cx="7848600" cy="1698625"/>
          </a:xfrm>
        </p:spPr>
        <p:txBody>
          <a:bodyPr/>
          <a:lstStyle/>
          <a:p>
            <a:pPr algn="ctr"/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GLOBALG.A.P.-</a:t>
            </a:r>
            <a:r>
              <a:rPr lang="ka-GE" sz="3600" b="1" dirty="0">
                <a:latin typeface="Times New Roman" pitchFamily="18" charset="0"/>
                <a:cs typeface="Times New Roman" pitchFamily="18" charset="0"/>
              </a:rPr>
              <a:t>ის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a-GE" sz="3600" dirty="0">
                <a:latin typeface="Times New Roman" pitchFamily="18" charset="0"/>
                <a:cs typeface="Times New Roman" pitchFamily="18" charset="0"/>
              </a:rPr>
              <a:t>მოთხოვნების შესრულება ფერმერული მეურნეობის ეფექტიანობის ასამაღლებლად</a:t>
            </a:r>
            <a:r>
              <a:rPr lang="ka-GE" sz="3600" b="1" dirty="0"/>
              <a:t> 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33800"/>
            <a:ext cx="8153400" cy="1066800"/>
          </a:xfrm>
        </p:spPr>
        <p:txBody>
          <a:bodyPr>
            <a:normAutofit fontScale="92500"/>
          </a:bodyPr>
          <a:lstStyle/>
          <a:p>
            <a:pPr algn="ctr"/>
            <a:r>
              <a:rPr lang="ka-GE" dirty="0">
                <a:solidFill>
                  <a:schemeClr val="tx2">
                    <a:lumMod val="75000"/>
                  </a:schemeClr>
                </a:solidFill>
              </a:rPr>
              <a:t>მომხსენებელი: ეკატერინე ქიმერიძე</a:t>
            </a:r>
          </a:p>
          <a:p>
            <a:pPr algn="ctr"/>
            <a:r>
              <a:rPr lang="ka-GE" dirty="0">
                <a:solidFill>
                  <a:schemeClr val="tx2">
                    <a:lumMod val="75000"/>
                  </a:schemeClr>
                </a:solidFill>
              </a:rPr>
              <a:t>შპს „ჯი დი სი აი“ –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GLOBALG.A.P.-</a:t>
            </a:r>
            <a:r>
              <a:rPr lang="ka-GE" dirty="0">
                <a:solidFill>
                  <a:schemeClr val="tx2">
                    <a:lumMod val="75000"/>
                  </a:schemeClr>
                </a:solidFill>
              </a:rPr>
              <a:t>ის ასოცირებული წევრი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409700" y="5943600"/>
            <a:ext cx="64008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17 </a:t>
            </a:r>
            <a:r>
              <a:rPr lang="ka-GE" dirty="0"/>
              <a:t>მაისი, 2018</a:t>
            </a:r>
            <a:endParaRPr lang="en-US" dirty="0"/>
          </a:p>
        </p:txBody>
      </p:sp>
      <p:pic>
        <p:nvPicPr>
          <p:cNvPr id="5" name="Picture 2" descr="https://pbs.twimg.com/profile_images/598051703167016960/JBznZsP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441" y="4572000"/>
            <a:ext cx="639317" cy="639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7405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62000"/>
          </a:xfrm>
        </p:spPr>
        <p:txBody>
          <a:bodyPr/>
          <a:lstStyle/>
          <a:p>
            <a:r>
              <a:rPr lang="en-US" dirty="0"/>
              <a:t>GLOBALG</a:t>
            </a:r>
            <a:r>
              <a:rPr lang="ka-GE" dirty="0"/>
              <a:t>.</a:t>
            </a:r>
            <a:r>
              <a:rPr lang="en-US" dirty="0"/>
              <a:t>A</a:t>
            </a:r>
            <a:r>
              <a:rPr lang="ka-GE" dirty="0"/>
              <a:t>.</a:t>
            </a:r>
            <a:r>
              <a:rPr lang="en-US" dirty="0"/>
              <a:t>P</a:t>
            </a:r>
            <a:r>
              <a:rPr lang="ka-GE" dirty="0"/>
              <a:t>.-ის სტანდარტი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8928"/>
            <a:ext cx="8229600" cy="522427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ka-GE" sz="2200" b="1" dirty="0">
                <a:solidFill>
                  <a:schemeClr val="accent4"/>
                </a:solidFill>
              </a:rPr>
              <a:t>არ გამორიცხავს </a:t>
            </a:r>
            <a:r>
              <a:rPr lang="ka-GE" sz="2200" dirty="0"/>
              <a:t>გენეტიკურად მოდიფიცირებული  პროდუქტის წარმოებას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ka-GE" sz="2200" b="1" dirty="0">
                <a:solidFill>
                  <a:schemeClr val="accent4"/>
                </a:solidFill>
              </a:rPr>
              <a:t>გამორიცხავს</a:t>
            </a:r>
            <a:r>
              <a:rPr lang="ka-GE" sz="2200" dirty="0">
                <a:latin typeface="AcadNusx" pitchFamily="2" charset="0"/>
              </a:rPr>
              <a:t> სხვა ფერმერული მეურნეობის მიერ მოყვანილი ან მოწოდებული პროდუქტის სერტიფიცირებას 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ka-GE" sz="2200" b="1" dirty="0">
                <a:solidFill>
                  <a:schemeClr val="accent4"/>
                </a:solidFill>
              </a:rPr>
              <a:t>გამორიცხავს </a:t>
            </a:r>
            <a:r>
              <a:rPr lang="ka-GE" sz="2200" dirty="0"/>
              <a:t>ველური კულტურების, სამედიცინო და არომატული მიზნებისთვის წარმოებული კულტურების სერტიფიცირებას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ka-GE" sz="2200" b="1" dirty="0">
                <a:solidFill>
                  <a:schemeClr val="accent4"/>
                </a:solidFill>
              </a:rPr>
              <a:t>აწესებს </a:t>
            </a:r>
            <a:r>
              <a:rPr lang="ka-GE" sz="2200" dirty="0"/>
              <a:t>მოთხოვნებს/აკრძალვებს პარალელური წარმოებისა და პარალელური საკუთრების მიმართ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437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10600" cy="972678"/>
          </a:xfrm>
        </p:spPr>
        <p:txBody>
          <a:bodyPr>
            <a:normAutofit fontScale="90000"/>
          </a:bodyPr>
          <a:lstStyle/>
          <a:p>
            <a:r>
              <a:rPr lang="en-US" dirty="0"/>
              <a:t>GLOBALG</a:t>
            </a:r>
            <a:r>
              <a:rPr lang="ka-GE" dirty="0"/>
              <a:t>.</a:t>
            </a:r>
            <a:r>
              <a:rPr lang="en-US" dirty="0"/>
              <a:t>A</a:t>
            </a:r>
            <a:r>
              <a:rPr lang="ka-GE" dirty="0"/>
              <a:t>.</a:t>
            </a:r>
            <a:r>
              <a:rPr lang="en-US" dirty="0"/>
              <a:t>P</a:t>
            </a:r>
            <a:r>
              <a:rPr lang="ka-GE" dirty="0"/>
              <a:t>.</a:t>
            </a:r>
            <a:r>
              <a:rPr lang="en-US" dirty="0">
                <a:latin typeface="AcadMtavr" pitchFamily="2" charset="0"/>
              </a:rPr>
              <a:t>-</a:t>
            </a:r>
            <a:r>
              <a:rPr lang="ka-GE" dirty="0">
                <a:latin typeface="AcadMtavr" pitchFamily="2" charset="0"/>
              </a:rPr>
              <a:t>ის სისტემა მოიცავს ფერმერულ მეურნეობაში პროდუქტის წარმოების ყველა ეტაპს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600200"/>
            <a:ext cx="4297680" cy="4136983"/>
          </a:xfrm>
        </p:spPr>
        <p:txBody>
          <a:bodyPr>
            <a:normAutofit/>
          </a:bodyPr>
          <a:lstStyle/>
          <a:p>
            <a:r>
              <a:rPr lang="ka-GE" sz="2000" dirty="0">
                <a:latin typeface="AcadNusx" pitchFamily="2" charset="0"/>
              </a:rPr>
              <a:t>ადგილმდებარეობის ისტორია</a:t>
            </a:r>
          </a:p>
          <a:p>
            <a:r>
              <a:rPr lang="ka-GE" sz="2000" dirty="0">
                <a:latin typeface="AcadNusx" pitchFamily="2" charset="0"/>
              </a:rPr>
              <a:t>სარგავი/სათესლე მასალა</a:t>
            </a:r>
          </a:p>
          <a:p>
            <a:r>
              <a:rPr lang="ka-GE" sz="2000" dirty="0">
                <a:latin typeface="AcadNusx" pitchFamily="2" charset="0"/>
              </a:rPr>
              <a:t>ნიადაგის მართვა</a:t>
            </a:r>
          </a:p>
          <a:p>
            <a:r>
              <a:rPr lang="ka-GE" sz="2000" dirty="0">
                <a:latin typeface="AcadNusx" pitchFamily="2" charset="0"/>
              </a:rPr>
              <a:t>ირიგაცია</a:t>
            </a:r>
          </a:p>
          <a:p>
            <a:r>
              <a:rPr lang="ka-GE" sz="2000" dirty="0">
                <a:latin typeface="AcadNusx" pitchFamily="2" charset="0"/>
              </a:rPr>
              <a:t>მცენარეთა დაცვის საშუალებების გამოყენება</a:t>
            </a:r>
          </a:p>
          <a:p>
            <a:r>
              <a:rPr lang="ka-GE" sz="2000" dirty="0">
                <a:latin typeface="AcadNusx" pitchFamily="2" charset="0"/>
              </a:rPr>
              <a:t>მოსავლის აღების წინა ქმედებები</a:t>
            </a:r>
          </a:p>
          <a:p>
            <a:r>
              <a:rPr lang="ka-GE" sz="2000" dirty="0">
                <a:latin typeface="AcadNusx" pitchFamily="2" charset="0"/>
              </a:rPr>
              <a:t>მოსავლის აღება</a:t>
            </a:r>
          </a:p>
          <a:p>
            <a:endParaRPr lang="en-US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1600200"/>
            <a:ext cx="3931920" cy="3951288"/>
          </a:xfrm>
        </p:spPr>
        <p:txBody>
          <a:bodyPr>
            <a:normAutofit/>
          </a:bodyPr>
          <a:lstStyle/>
          <a:p>
            <a:r>
              <a:rPr lang="ka-GE" sz="2000" dirty="0">
                <a:latin typeface="AcadNusx" pitchFamily="2" charset="0"/>
              </a:rPr>
              <a:t>მოსავლის აღების შემდგომი ქმედებები:</a:t>
            </a:r>
          </a:p>
          <a:p>
            <a:pPr lvl="1"/>
            <a:r>
              <a:rPr lang="ka-GE" dirty="0">
                <a:latin typeface="AcadNusx" pitchFamily="2" charset="0"/>
              </a:rPr>
              <a:t>დამუშავება	</a:t>
            </a:r>
          </a:p>
          <a:p>
            <a:pPr lvl="1"/>
            <a:r>
              <a:rPr lang="ka-GE" dirty="0">
                <a:latin typeface="AcadNusx" pitchFamily="2" charset="0"/>
              </a:rPr>
              <a:t>შეფუთვა / დაფასოება</a:t>
            </a:r>
          </a:p>
          <a:p>
            <a:pPr lvl="1"/>
            <a:r>
              <a:rPr lang="ka-GE" dirty="0">
                <a:latin typeface="AcadNusx" pitchFamily="2" charset="0"/>
              </a:rPr>
              <a:t>დასაწყობება</a:t>
            </a:r>
          </a:p>
          <a:p>
            <a:r>
              <a:rPr lang="ka-GE" dirty="0">
                <a:solidFill>
                  <a:srgbClr val="C00000"/>
                </a:solidFill>
                <a:latin typeface="AcadNusx" pitchFamily="2" charset="0"/>
              </a:rPr>
              <a:t>მოითხოვს ჩანაწერების წარმოებას!!!</a:t>
            </a:r>
            <a:endParaRPr lang="en-US" dirty="0">
              <a:solidFill>
                <a:srgbClr val="C00000"/>
              </a:solidFill>
              <a:latin typeface="AcadNusx" pitchFamily="2" charset="0"/>
            </a:endParaRPr>
          </a:p>
          <a:p>
            <a:endParaRPr 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11</a:t>
            </a:fld>
            <a:endParaRPr lang="en-US"/>
          </a:p>
        </p:txBody>
      </p:sp>
      <p:pic>
        <p:nvPicPr>
          <p:cNvPr id="5122" name="Picture 2" descr="Image result for kiwi orchar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487" y="5107717"/>
            <a:ext cx="2285584" cy="171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Image result for fruit sorting facili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107717"/>
            <a:ext cx="2435531" cy="1702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572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GLOBALG</a:t>
            </a:r>
            <a:r>
              <a:rPr lang="ka-GE" dirty="0"/>
              <a:t>.</a:t>
            </a:r>
            <a:r>
              <a:rPr lang="en-US" dirty="0"/>
              <a:t>A</a:t>
            </a:r>
            <a:r>
              <a:rPr lang="ka-GE" dirty="0"/>
              <a:t>.</a:t>
            </a:r>
            <a:r>
              <a:rPr lang="en-US" dirty="0"/>
              <a:t>P</a:t>
            </a:r>
            <a:r>
              <a:rPr lang="ka-GE" dirty="0"/>
              <a:t>.-ის ხილისა და ბოსტნეულის სტანდარტის მოდულები</a:t>
            </a:r>
            <a:r>
              <a:rPr lang="en-US" dirty="0"/>
              <a:t> (</a:t>
            </a:r>
            <a:r>
              <a:rPr lang="ka-GE" dirty="0"/>
              <a:t>გამოცემა 5.1)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19200"/>
          </a:xfrm>
        </p:spPr>
        <p:txBody>
          <a:bodyPr/>
          <a:lstStyle/>
          <a:p>
            <a:pPr algn="just"/>
            <a:r>
              <a:rPr lang="ka-GE" dirty="0"/>
              <a:t>ფერმერული მეურნეობის ინტეგრირებული მართვის უზრუნველყოფის სტანდარტი (</a:t>
            </a:r>
            <a:r>
              <a:rPr lang="en-US" dirty="0"/>
              <a:t>IFA)</a:t>
            </a:r>
            <a:r>
              <a:rPr lang="ka-GE" dirty="0"/>
              <a:t> ხილისა და ბოსტნეულისთვის მოიცავს შემდეგ მოდულებს:</a:t>
            </a:r>
            <a:endParaRPr lang="en-US" dirty="0"/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12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752600" y="3200400"/>
            <a:ext cx="4724400" cy="8229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>
              <a:lnSpc>
                <a:spcPct val="80000"/>
              </a:lnSpc>
              <a:spcBef>
                <a:spcPts val="1800"/>
              </a:spcBef>
              <a:buClr>
                <a:schemeClr val="accent3"/>
              </a:buClr>
              <a:defRPr/>
            </a:pPr>
            <a:r>
              <a:rPr lang="ka-GE" sz="2000" b="1" dirty="0">
                <a:latin typeface="AcadNusx" pitchFamily="2" charset="0"/>
              </a:rPr>
              <a:t>საბაზისო მოდული ყველა ფერმერული მეურნეობისთვის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(AF)</a:t>
            </a:r>
            <a:endParaRPr lang="en-US" sz="2000" b="1" dirty="0">
              <a:latin typeface="AcadNusx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0" y="3200400"/>
            <a:ext cx="762000" cy="822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2400" b="1" dirty="0"/>
              <a:t>1</a:t>
            </a:r>
            <a:endParaRPr lang="en-US" sz="24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1752600" y="4236720"/>
            <a:ext cx="4724400" cy="8229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ka-GE" sz="2000" b="1" dirty="0"/>
              <a:t>საბაზისო მოდული მემცენარეობისთვის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(CB)</a:t>
            </a:r>
            <a:endParaRPr lang="en-US" sz="2000" b="1" dirty="0">
              <a:latin typeface="AcadNusx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4236720"/>
            <a:ext cx="762000" cy="822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2400" b="1" dirty="0"/>
              <a:t>2</a:t>
            </a:r>
            <a:endParaRPr lang="en-US" sz="24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1752600" y="5273040"/>
            <a:ext cx="4724400" cy="8229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2000" b="1" dirty="0"/>
              <a:t>ხილი და ბოსტნეული</a:t>
            </a:r>
            <a:r>
              <a:rPr lang="en-US" sz="2000" b="1" dirty="0"/>
              <a:t> (FV)</a:t>
            </a:r>
          </a:p>
        </p:txBody>
      </p:sp>
      <p:sp>
        <p:nvSpPr>
          <p:cNvPr id="10" name="Rectangle 9"/>
          <p:cNvSpPr/>
          <p:nvPr/>
        </p:nvSpPr>
        <p:spPr>
          <a:xfrm>
            <a:off x="762000" y="5273040"/>
            <a:ext cx="762000" cy="822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2400" b="1" dirty="0"/>
              <a:t>3</a:t>
            </a:r>
            <a:endParaRPr lang="en-US" sz="2400" b="1" dirty="0"/>
          </a:p>
        </p:txBody>
      </p:sp>
      <p:sp>
        <p:nvSpPr>
          <p:cNvPr id="11" name="Rectangle 10"/>
          <p:cNvSpPr/>
          <p:nvPr/>
        </p:nvSpPr>
        <p:spPr>
          <a:xfrm>
            <a:off x="6629400" y="3200400"/>
            <a:ext cx="1905000" cy="82296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2000" b="1" dirty="0"/>
              <a:t>57 მოთხოვნა</a:t>
            </a:r>
            <a:endParaRPr lang="en-US" sz="2000" b="1" dirty="0"/>
          </a:p>
        </p:txBody>
      </p:sp>
      <p:sp>
        <p:nvSpPr>
          <p:cNvPr id="12" name="Rectangle 11"/>
          <p:cNvSpPr/>
          <p:nvPr/>
        </p:nvSpPr>
        <p:spPr>
          <a:xfrm>
            <a:off x="6629400" y="4236720"/>
            <a:ext cx="1905000" cy="82296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2000" b="1" dirty="0"/>
              <a:t>108 მოთხოვნა</a:t>
            </a:r>
            <a:endParaRPr lang="en-US" sz="2000" b="1" dirty="0"/>
          </a:p>
        </p:txBody>
      </p:sp>
      <p:sp>
        <p:nvSpPr>
          <p:cNvPr id="13" name="Rectangle 12"/>
          <p:cNvSpPr/>
          <p:nvPr/>
        </p:nvSpPr>
        <p:spPr>
          <a:xfrm>
            <a:off x="6629400" y="5273040"/>
            <a:ext cx="1905000" cy="82296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2000" b="1" dirty="0"/>
              <a:t>54 მოთხოვნა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21046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26008"/>
          </a:xfrm>
        </p:spPr>
        <p:txBody>
          <a:bodyPr/>
          <a:lstStyle/>
          <a:p>
            <a:r>
              <a:rPr lang="ka-GE" dirty="0">
                <a:latin typeface="AcadMtavr" pitchFamily="2" charset="0"/>
              </a:rPr>
              <a:t>სტანდარტის მოთხოვნების კლასიფიკაცია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13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33400" y="1447800"/>
            <a:ext cx="2209800" cy="118872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b="1" dirty="0"/>
              <a:t>ძირითადი აუცილებელი მოთხოვნა - 90</a:t>
            </a:r>
          </a:p>
          <a:p>
            <a:pPr algn="ctr"/>
            <a:r>
              <a:rPr lang="en-US" b="1" dirty="0"/>
              <a:t>(Major Must)</a:t>
            </a:r>
            <a:endParaRPr lang="ka-GE" b="1" dirty="0"/>
          </a:p>
        </p:txBody>
      </p:sp>
      <p:sp>
        <p:nvSpPr>
          <p:cNvPr id="5" name="Rectangle 4"/>
          <p:cNvSpPr/>
          <p:nvPr/>
        </p:nvSpPr>
        <p:spPr>
          <a:xfrm>
            <a:off x="533400" y="2857500"/>
            <a:ext cx="2209800" cy="118872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b="1" dirty="0"/>
              <a:t>არაძირითდი აუცილებელი</a:t>
            </a:r>
          </a:p>
          <a:p>
            <a:pPr algn="ctr"/>
            <a:r>
              <a:rPr lang="ka-GE" b="1" dirty="0"/>
              <a:t>მოთხოვნა - 114</a:t>
            </a:r>
          </a:p>
          <a:p>
            <a:pPr algn="ctr"/>
            <a:r>
              <a:rPr lang="en-US" b="1" dirty="0"/>
              <a:t>(Minor Must)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4267200"/>
            <a:ext cx="2209800" cy="118872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b="1" dirty="0"/>
              <a:t>რეკომენდებული მოთხოვნა - 15</a:t>
            </a:r>
          </a:p>
          <a:p>
            <a:pPr algn="ctr"/>
            <a:r>
              <a:rPr lang="en-US" b="1" dirty="0"/>
              <a:t>(Recommended)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0" y="1447800"/>
            <a:ext cx="5486400" cy="11887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2000" dirty="0">
                <a:solidFill>
                  <a:schemeClr val="tx1"/>
                </a:solidFill>
              </a:rPr>
              <a:t>სავალდებულოა მოთხოვნების </a:t>
            </a:r>
            <a:r>
              <a:rPr lang="ka-GE" sz="2000" b="1" dirty="0">
                <a:solidFill>
                  <a:schemeClr val="tx1"/>
                </a:solidFill>
              </a:rPr>
              <a:t>100%</a:t>
            </a:r>
            <a:r>
              <a:rPr lang="ka-GE" sz="2000" dirty="0">
                <a:solidFill>
                  <a:schemeClr val="tx1"/>
                </a:solidFill>
              </a:rPr>
              <a:t>-ის დაკმაყოფილება </a:t>
            </a:r>
          </a:p>
          <a:p>
            <a:pPr algn="ctr"/>
            <a:r>
              <a:rPr lang="ka-GE" sz="2000" dirty="0">
                <a:solidFill>
                  <a:schemeClr val="tx1"/>
                </a:solidFill>
              </a:rPr>
              <a:t>(რაც კომპანიის საქმიანობას შეესაბამება)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0" y="2857500"/>
            <a:ext cx="5486400" cy="11887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2000" dirty="0">
                <a:solidFill>
                  <a:schemeClr val="tx1"/>
                </a:solidFill>
              </a:rPr>
              <a:t>სავალდებულოა მოთხოვნების </a:t>
            </a:r>
            <a:r>
              <a:rPr lang="ka-GE" sz="2000" b="1" dirty="0">
                <a:solidFill>
                  <a:schemeClr val="tx1"/>
                </a:solidFill>
              </a:rPr>
              <a:t>95%</a:t>
            </a:r>
            <a:r>
              <a:rPr lang="ka-GE" sz="2000" dirty="0">
                <a:solidFill>
                  <a:schemeClr val="tx1"/>
                </a:solidFill>
              </a:rPr>
              <a:t>-ის დაკმაყოფილება</a:t>
            </a:r>
          </a:p>
          <a:p>
            <a:pPr algn="ctr"/>
            <a:r>
              <a:rPr lang="ka-GE" sz="2000" dirty="0">
                <a:solidFill>
                  <a:schemeClr val="tx1"/>
                </a:solidFill>
              </a:rPr>
              <a:t>(რაც კომპანიის საქმიანობას შეესაბამება)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0" y="4267200"/>
            <a:ext cx="5486400" cy="11887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2000" dirty="0">
                <a:solidFill>
                  <a:schemeClr val="tx1"/>
                </a:solidFill>
              </a:rPr>
              <a:t>მინიმალური ზღვარი დაწესებული არ არის</a:t>
            </a:r>
            <a:r>
              <a:rPr lang="en-US" sz="2000" dirty="0">
                <a:solidFill>
                  <a:schemeClr val="tx1"/>
                </a:solidFill>
              </a:rPr>
              <a:t>. </a:t>
            </a:r>
            <a:r>
              <a:rPr lang="ka-GE" sz="2000" dirty="0">
                <a:solidFill>
                  <a:schemeClr val="tx1"/>
                </a:solidFill>
              </a:rPr>
              <a:t>მოთხოვნის შეუსრულებლობა ხელს არ უშლის სერტიფიკატის მოპოვებას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33400" y="5638800"/>
            <a:ext cx="8001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defRPr/>
            </a:pPr>
            <a:r>
              <a:rPr lang="ka-GE" sz="2200" b="1" dirty="0">
                <a:solidFill>
                  <a:schemeClr val="bg1"/>
                </a:solidFill>
                <a:latin typeface="AcadNusx" pitchFamily="2" charset="0"/>
              </a:rPr>
              <a:t>სტანდარტი განსაზღვრავს თუ „რა“ მოთხოვნები უნდა დაკმაყოფილდეს და ზოგ შემთხვევაში ასევე განსაზღვრავს თუ „როგორ“ უნდა შესრულდეს მოთხოვნა</a:t>
            </a:r>
            <a:endParaRPr lang="en-US" sz="2200" dirty="0">
              <a:solidFill>
                <a:schemeClr val="bg1"/>
              </a:solidFill>
              <a:latin typeface="AcadNusx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732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/>
          <a:lstStyle/>
          <a:p>
            <a:r>
              <a:rPr lang="ka-GE" dirty="0">
                <a:latin typeface="AcadMtavr" pitchFamily="2" charset="0"/>
              </a:rPr>
              <a:t>საკონტროლო პუნქტის ნიმუში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14831"/>
              </p:ext>
            </p:extLst>
          </p:nvPr>
        </p:nvGraphicFramePr>
        <p:xfrm>
          <a:off x="457200" y="1524000"/>
          <a:ext cx="8458201" cy="40176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31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70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733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4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5278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8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</a:t>
                      </a:r>
                      <a:endParaRPr lang="en-US" sz="1800" b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800" b="0" dirty="0">
                          <a:effectLst/>
                          <a:latin typeface="Times New Roman"/>
                          <a:ea typeface="Times New Roman"/>
                        </a:rPr>
                        <a:t>საკონტროლო პუნქტი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a-GE" sz="1800" b="0">
                          <a:effectLst/>
                          <a:latin typeface="Times New Roman"/>
                          <a:ea typeface="Times New Roman"/>
                        </a:rPr>
                        <a:t>შესაბამისობის</a:t>
                      </a:r>
                      <a:r>
                        <a:rPr lang="ka-GE" sz="1800" b="0" baseline="0">
                          <a:effectLst/>
                          <a:latin typeface="Times New Roman"/>
                          <a:ea typeface="Times New Roman"/>
                        </a:rPr>
                        <a:t> კრიტერიუმი</a:t>
                      </a:r>
                      <a:endParaRPr lang="en-US" sz="18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800" b="0" dirty="0">
                          <a:effectLst/>
                          <a:latin typeface="Times New Roman"/>
                          <a:ea typeface="Times New Roman"/>
                        </a:rPr>
                        <a:t>შესაბამისობის დონე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27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AF 1.1.2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შექმნილია თუ არა ჩანაწერების სისტემა წარმოების თითოეული ერთეულის ან სხვა ადგილისთვის/მდებარეობისთვის ამ ადგილებში მეცხოველეობის/აკვაკულტურების წარმოების ან/და განხორციელებული აგრონომიული საქმიანობის მუდმივი დოკუმენტირებისთვის?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მიმდინარე ჩანაწერებმა უნდა წარმოაჩინოს წარმოების ყველა ადგილის ისტორია, სადაც პროდუქციის წარმოება GLOBALG.A.P.-ის  მიხედვით ხდება. </a:t>
                      </a:r>
                      <a:r>
                        <a:rPr lang="de-DE" sz="1800" b="1" u="sng" dirty="0">
                          <a:solidFill>
                            <a:schemeClr val="accent4"/>
                          </a:solidFill>
                          <a:effectLst/>
                        </a:rPr>
                        <a:t>შეუსაბამობა დაუშვებელია.</a:t>
                      </a:r>
                      <a:endParaRPr lang="en-US" sz="1800" b="1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800" b="1" dirty="0">
                          <a:solidFill>
                            <a:schemeClr val="accent4"/>
                          </a:solidFill>
                          <a:effectLst/>
                        </a:rPr>
                        <a:t>ძირითადი </a:t>
                      </a:r>
                      <a:r>
                        <a:rPr lang="de-DE" sz="1800" b="1" dirty="0">
                          <a:solidFill>
                            <a:schemeClr val="accent4"/>
                          </a:solidFill>
                          <a:effectLst/>
                        </a:rPr>
                        <a:t>აუცილებელი მოთხოვნა</a:t>
                      </a:r>
                      <a:endParaRPr lang="en-US" sz="1800" b="1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191000" y="4085304"/>
            <a:ext cx="3048000" cy="4104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579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3508A-4E4C-4342-A0CE-5080E62CEE63}" type="slidenum">
              <a:rPr lang="en-US" smtClean="0"/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/>
          <a:lstStyle/>
          <a:p>
            <a:r>
              <a:rPr lang="ka-GE" dirty="0">
                <a:latin typeface="AcadMtavr" pitchFamily="2" charset="0"/>
              </a:rPr>
              <a:t>საკონტროლო პუნქტის ნიმუში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81156"/>
              </p:ext>
            </p:extLst>
          </p:nvPr>
        </p:nvGraphicFramePr>
        <p:xfrm>
          <a:off x="228600" y="1511484"/>
          <a:ext cx="8762999" cy="46302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38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25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7102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8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</a:t>
                      </a:r>
                      <a:endParaRPr lang="en-US" sz="1800" b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800" b="0" dirty="0">
                          <a:effectLst/>
                          <a:latin typeface="Times New Roman"/>
                          <a:ea typeface="Times New Roman"/>
                        </a:rPr>
                        <a:t>საკონტროლო პუნქტი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a-GE" sz="1800" b="0" dirty="0">
                          <a:effectLst/>
                          <a:latin typeface="Times New Roman"/>
                          <a:ea typeface="Times New Roman"/>
                        </a:rPr>
                        <a:t>შესაბამისობის</a:t>
                      </a:r>
                      <a:r>
                        <a:rPr lang="ka-GE" sz="1800" b="0" baseline="0" dirty="0">
                          <a:effectLst/>
                          <a:latin typeface="Times New Roman"/>
                          <a:ea typeface="Times New Roman"/>
                        </a:rPr>
                        <a:t> კრიტერიუმი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800" b="0" dirty="0">
                          <a:effectLst/>
                          <a:latin typeface="Times New Roman"/>
                          <a:ea typeface="Times New Roman"/>
                        </a:rPr>
                        <a:t>შესაბამისობის დონე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06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AF 3.1</a:t>
                      </a:r>
                      <a:endParaRPr lang="en-US" sz="17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700" dirty="0">
                          <a:effectLst/>
                        </a:rPr>
                        <a:t>ფერმერულ მეურნეობაში შემუშავებულია თუ არა რისკების შეფასების დოკუმენტი ჰიგიენის თვალსაზრისით?</a:t>
                      </a:r>
                      <a:endParaRPr lang="en-US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700" dirty="0">
                          <a:effectLst/>
                        </a:rPr>
                        <a:t>რისკ</a:t>
                      </a:r>
                      <a:r>
                        <a:rPr lang="ka-GE" sz="1700" dirty="0">
                          <a:effectLst/>
                        </a:rPr>
                        <a:t>ებ</a:t>
                      </a:r>
                      <a:r>
                        <a:rPr lang="de-DE" sz="1700" dirty="0">
                          <a:effectLst/>
                        </a:rPr>
                        <a:t>ის დოკუმენტირებული შეფასება მოიცავს გარემოს</a:t>
                      </a:r>
                      <a:r>
                        <a:rPr lang="ka-GE" sz="1700" dirty="0">
                          <a:effectLst/>
                        </a:rPr>
                        <a:t>, სადაც ხდება პროდუქტის</a:t>
                      </a:r>
                      <a:r>
                        <a:rPr lang="ka-GE" sz="1700" baseline="0" dirty="0">
                          <a:effectLst/>
                        </a:rPr>
                        <a:t> წარმოება</a:t>
                      </a:r>
                      <a:r>
                        <a:rPr lang="de-DE" sz="1700" dirty="0">
                          <a:effectLst/>
                        </a:rPr>
                        <a:t>. რისკები დამოკიდებულია იმ პროდუქტზე</a:t>
                      </a:r>
                      <a:r>
                        <a:rPr lang="ka-GE" sz="1700" dirty="0">
                          <a:effectLst/>
                        </a:rPr>
                        <a:t>, </a:t>
                      </a:r>
                      <a:r>
                        <a:rPr lang="de-DE" sz="1700" dirty="0">
                          <a:effectLst/>
                        </a:rPr>
                        <a:t>რისი წარმოებაც ხდება მეურნეობაში ან/და მიწოდება ხდება მეურნეობისთვის. რისკის შეფასება შეიძლება ზოგადი ხასიათის იყოს, თუმცა იგი უნდა შეესაბამებოდეს ფერმერულ მეურნეობაში არსებულ პირობებს. მისი გადახედვა უნდა განხორციელდეს ყოველწლიურად, ხოლო განახლება </a:t>
                      </a:r>
                      <a:r>
                        <a:rPr lang="ka-GE" sz="1700" dirty="0">
                          <a:effectLst/>
                        </a:rPr>
                        <a:t>უნდა მოხდეს </a:t>
                      </a:r>
                      <a:r>
                        <a:rPr lang="de-DE" sz="1700" dirty="0">
                          <a:effectLst/>
                        </a:rPr>
                        <a:t>ნებისმიერი ცვლილებების წარმოქმნისას. </a:t>
                      </a:r>
                      <a:endParaRPr lang="ka-GE" sz="17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700" b="1" u="sng" dirty="0">
                          <a:solidFill>
                            <a:schemeClr val="accent4"/>
                          </a:solidFill>
                          <a:effectLst/>
                        </a:rPr>
                        <a:t>შეუსაბამობა დაუშვებელია. </a:t>
                      </a:r>
                      <a:endParaRPr lang="en-US" sz="1700" b="1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700" b="1" dirty="0">
                          <a:solidFill>
                            <a:schemeClr val="accent4"/>
                          </a:solidFill>
                          <a:effectLst/>
                        </a:rPr>
                        <a:t>ა</a:t>
                      </a:r>
                      <a:r>
                        <a:rPr lang="ka-GE" sz="1700" b="1" dirty="0">
                          <a:solidFill>
                            <a:schemeClr val="accent4"/>
                          </a:solidFill>
                          <a:effectLst/>
                        </a:rPr>
                        <a:t>რაძირითადი აუცილებელი </a:t>
                      </a:r>
                      <a:r>
                        <a:rPr lang="de-DE" sz="1700" b="1" dirty="0">
                          <a:solidFill>
                            <a:schemeClr val="accent4"/>
                          </a:solidFill>
                          <a:effectLst/>
                        </a:rPr>
                        <a:t>მოთხოვნა</a:t>
                      </a:r>
                      <a:endParaRPr lang="en-US" sz="1700" b="1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200400" y="5855368"/>
            <a:ext cx="28956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2137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19B1F6-4E12-49CE-A91B-80C6EB08163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ka-GE" dirty="0">
                <a:latin typeface="AcadMtavr" pitchFamily="2" charset="0"/>
              </a:rPr>
              <a:t>საკონტროლო პუნქტის ნიმუში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038071"/>
              </p:ext>
            </p:extLst>
          </p:nvPr>
        </p:nvGraphicFramePr>
        <p:xfrm>
          <a:off x="304800" y="1447800"/>
          <a:ext cx="8381999" cy="28846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74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731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461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8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</a:t>
                      </a:r>
                      <a:endParaRPr lang="en-US" sz="1800" b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800" b="0" dirty="0">
                          <a:effectLst/>
                          <a:latin typeface="Times New Roman"/>
                          <a:ea typeface="Times New Roman"/>
                        </a:rPr>
                        <a:t>საკონტროლო პუნქტი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a-GE" sz="1800" b="0">
                          <a:effectLst/>
                          <a:latin typeface="Times New Roman"/>
                          <a:ea typeface="Times New Roman"/>
                        </a:rPr>
                        <a:t>შესაბამისობის</a:t>
                      </a:r>
                      <a:r>
                        <a:rPr lang="ka-GE" sz="1800" b="0" baseline="0">
                          <a:effectLst/>
                          <a:latin typeface="Times New Roman"/>
                          <a:ea typeface="Times New Roman"/>
                        </a:rPr>
                        <a:t> კრიტერიუმი</a:t>
                      </a:r>
                      <a:endParaRPr lang="en-US" sz="18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800" b="0" dirty="0">
                          <a:effectLst/>
                          <a:latin typeface="Times New Roman"/>
                          <a:ea typeface="Times New Roman"/>
                        </a:rPr>
                        <a:t>შესაბამისობის დონე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6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CB 3.</a:t>
                      </a:r>
                      <a:r>
                        <a:rPr lang="ka-GE" sz="1800" dirty="0">
                          <a:effectLst/>
                        </a:rPr>
                        <a:t>7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234" marR="35234" marT="34227" marB="34227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აქვს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თუ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არა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მწარმოებელს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ჩანაწერები</a:t>
                      </a:r>
                      <a:r>
                        <a:rPr lang="en-US" sz="1800" dirty="0">
                          <a:effectLst/>
                        </a:rPr>
                        <a:t>, </a:t>
                      </a:r>
                      <a:r>
                        <a:rPr lang="en-US" sz="1800" dirty="0" err="1">
                          <a:effectLst/>
                        </a:rPr>
                        <a:t>რომლებშიც</a:t>
                      </a:r>
                      <a:r>
                        <a:rPr lang="en-US" sz="1800" dirty="0">
                          <a:effectLst/>
                        </a:rPr>
                        <a:t>  </a:t>
                      </a:r>
                      <a:r>
                        <a:rPr lang="en-US" sz="1800" dirty="0" err="1">
                          <a:effectLst/>
                        </a:rPr>
                        <a:t>მითითებულია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დათესვის</a:t>
                      </a:r>
                      <a:r>
                        <a:rPr lang="en-US" sz="1800" dirty="0">
                          <a:effectLst/>
                        </a:rPr>
                        <a:t>/</a:t>
                      </a:r>
                      <a:r>
                        <a:rPr lang="en-US" sz="1800" dirty="0" err="1">
                          <a:effectLst/>
                        </a:rPr>
                        <a:t>დარგვის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კოეფიციენტი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და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დათესვის</a:t>
                      </a:r>
                      <a:r>
                        <a:rPr lang="en-US" sz="1800" dirty="0">
                          <a:effectLst/>
                        </a:rPr>
                        <a:t>/</a:t>
                      </a:r>
                      <a:r>
                        <a:rPr lang="en-US" sz="1800" dirty="0" err="1">
                          <a:effectLst/>
                        </a:rPr>
                        <a:t>დარგვის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თარიღი</a:t>
                      </a:r>
                      <a:r>
                        <a:rPr lang="en-US" sz="1800" dirty="0">
                          <a:effectLst/>
                        </a:rPr>
                        <a:t>?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234" marR="35234" marT="34227" marB="34227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დათესვის</a:t>
                      </a:r>
                      <a:r>
                        <a:rPr lang="en-US" sz="1800" dirty="0">
                          <a:effectLst/>
                        </a:rPr>
                        <a:t>/</a:t>
                      </a:r>
                      <a:r>
                        <a:rPr lang="en-US" sz="1800" dirty="0" err="1">
                          <a:effectLst/>
                        </a:rPr>
                        <a:t>დარგვის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კოეფიციენტისა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და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თარიღის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ამსახველი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ჩანაწერები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ka-GE" sz="1800" dirty="0">
                          <a:effectLst/>
                        </a:rPr>
                        <a:t>შენახული და </a:t>
                      </a:r>
                      <a:r>
                        <a:rPr lang="en-US" sz="1800" dirty="0" err="1">
                          <a:effectLst/>
                        </a:rPr>
                        <a:t>ხელმისაწვდომია</a:t>
                      </a:r>
                      <a:r>
                        <a:rPr lang="en-US" sz="1800" dirty="0">
                          <a:effectLst/>
                        </a:rPr>
                        <a:t>.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5234" marR="35234" marT="34227" marB="34227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/>
                          </a:solidFill>
                          <a:effectLst/>
                        </a:rPr>
                        <a:t>ა</a:t>
                      </a:r>
                      <a:r>
                        <a:rPr lang="ka-GE" sz="1800" b="1" dirty="0">
                          <a:solidFill>
                            <a:schemeClr val="accent4"/>
                          </a:solidFill>
                          <a:effectLst/>
                        </a:rPr>
                        <a:t>რაძირითადი აუცილებელი </a:t>
                      </a:r>
                      <a:r>
                        <a:rPr lang="de-DE" sz="1800" b="1" dirty="0">
                          <a:solidFill>
                            <a:schemeClr val="accent4"/>
                          </a:solidFill>
                          <a:effectLst/>
                        </a:rPr>
                        <a:t>მოთხოვნა</a:t>
                      </a:r>
                      <a:endParaRPr lang="en-US" sz="1800" b="1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234" marR="35234" marT="34227" marB="34227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44727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>
                <a:latin typeface="AcadMtavr" pitchFamily="2" charset="0"/>
              </a:rPr>
              <a:t>საკონტროლო პუნქტის ნიმუში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830753"/>
              </p:ext>
            </p:extLst>
          </p:nvPr>
        </p:nvGraphicFramePr>
        <p:xfrm>
          <a:off x="381000" y="1676400"/>
          <a:ext cx="8229600" cy="2615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67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8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</a:t>
                      </a:r>
                      <a:endParaRPr lang="en-US" sz="1800" b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800" b="0" dirty="0">
                          <a:effectLst/>
                          <a:latin typeface="Times New Roman"/>
                          <a:ea typeface="Times New Roman"/>
                        </a:rPr>
                        <a:t>საკონტროლო პუნქტი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a-GE" sz="1800" b="0">
                          <a:effectLst/>
                          <a:latin typeface="Times New Roman"/>
                          <a:ea typeface="Times New Roman"/>
                        </a:rPr>
                        <a:t>შესაბამისობის</a:t>
                      </a:r>
                      <a:r>
                        <a:rPr lang="ka-GE" sz="1800" b="0" baseline="0">
                          <a:effectLst/>
                          <a:latin typeface="Times New Roman"/>
                          <a:ea typeface="Times New Roman"/>
                        </a:rPr>
                        <a:t> კრიტერიუმი</a:t>
                      </a:r>
                      <a:endParaRPr lang="en-US" sz="18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a-GE" sz="1800" b="0" dirty="0">
                          <a:effectLst/>
                          <a:latin typeface="Times New Roman"/>
                          <a:ea typeface="Times New Roman"/>
                        </a:rPr>
                        <a:t>შესაბამისობის დონე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578" marR="37578" marT="36504" marB="36504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7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FV 5.2.5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7800" marR="37800" marT="36720" marB="3672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Aft>
                          <a:spcPts val="600"/>
                        </a:spcAft>
                      </a:pPr>
                      <a:r>
                        <a:rPr lang="en-US" sz="1800" dirty="0" err="1">
                          <a:effectLst/>
                        </a:rPr>
                        <a:t>არსებობს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თუ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არა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თანამშრომლებისთვის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ტანსაცმლის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გამოსაცვლელი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ადგილები</a:t>
                      </a:r>
                      <a:r>
                        <a:rPr lang="en-US" sz="1800" dirty="0">
                          <a:effectLst/>
                        </a:rPr>
                        <a:t>?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7800" marR="37800" marT="36720" marB="3672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Aft>
                          <a:spcPts val="600"/>
                        </a:spcAft>
                      </a:pPr>
                      <a:r>
                        <a:rPr lang="en-US" sz="1800" dirty="0" err="1">
                          <a:effectLst/>
                        </a:rPr>
                        <a:t>ტანსაცმლის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გამოსაცვლელად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და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საჭიროების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შემთხვევაში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სპეცტანსაცმლის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ჩასაცმელად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უნდა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არსებობდეს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გასახდელ</a:t>
                      </a:r>
                      <a:r>
                        <a:rPr lang="ka-GE" sz="1800" dirty="0">
                          <a:effectLst/>
                        </a:rPr>
                        <a:t>ებ</a:t>
                      </a:r>
                      <a:r>
                        <a:rPr lang="en-US" sz="1800" dirty="0">
                          <a:effectLst/>
                        </a:rPr>
                        <a:t>ი.  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7800" marR="37800" marT="36720" marB="3672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Aft>
                          <a:spcPts val="600"/>
                        </a:spcAft>
                      </a:pPr>
                      <a:r>
                        <a:rPr lang="en-US" sz="1800" b="1" dirty="0" err="1">
                          <a:solidFill>
                            <a:schemeClr val="accent4"/>
                          </a:solidFill>
                          <a:effectLst/>
                        </a:rPr>
                        <a:t>რეკომენდებული</a:t>
                      </a: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</a:rPr>
                        <a:t> </a:t>
                      </a:r>
                      <a:r>
                        <a:rPr lang="en-US" sz="1800" b="1" dirty="0" err="1">
                          <a:solidFill>
                            <a:schemeClr val="accent4"/>
                          </a:solidFill>
                          <a:effectLst/>
                        </a:rPr>
                        <a:t>მოთხოვნა</a:t>
                      </a:r>
                      <a:endParaRPr lang="en-US" sz="1800" b="1" dirty="0">
                        <a:solidFill>
                          <a:schemeClr val="accent4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7800" marR="37800" marT="36720" marB="3672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0700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1158" y="1828800"/>
            <a:ext cx="8245642" cy="4572000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01638" indent="-401638">
              <a:buFont typeface="Wingdings" panose="05000000000000000000" pitchFamily="2" charset="2"/>
              <a:buChar char="Ø"/>
            </a:pPr>
            <a:r>
              <a:rPr lang="ka-GE" sz="2200" dirty="0"/>
              <a:t>პრევენციული სისტემა:</a:t>
            </a:r>
          </a:p>
          <a:p>
            <a:pPr marL="738188" lvl="2" indent="-336550"/>
            <a:r>
              <a:rPr lang="ka-GE" sz="2200" dirty="0"/>
              <a:t>რისკების შეფასება;</a:t>
            </a:r>
          </a:p>
          <a:p>
            <a:pPr marL="738188" lvl="2" indent="-336550"/>
            <a:r>
              <a:rPr lang="ka-GE" sz="2200" dirty="0"/>
              <a:t>საკონტროლო ზომების დაწესება;</a:t>
            </a:r>
          </a:p>
          <a:p>
            <a:pPr marL="401638" indent="-401638">
              <a:buFont typeface="Wingdings" panose="05000000000000000000" pitchFamily="2" charset="2"/>
              <a:buChar char="Ø"/>
            </a:pPr>
            <a:r>
              <a:rPr lang="ka-GE" sz="2200" dirty="0"/>
              <a:t>ჩანაწერების წარმოება და ანალიზი (მაგ., არასაკმარისი მორწყვა);</a:t>
            </a:r>
          </a:p>
          <a:p>
            <a:pPr marL="401638" indent="-401638">
              <a:buFont typeface="Wingdings" panose="05000000000000000000" pitchFamily="2" charset="2"/>
              <a:buChar char="Ø"/>
            </a:pPr>
            <a:r>
              <a:rPr lang="ka-GE" sz="2200" dirty="0"/>
              <a:t>შესაბამისი ჯიშების შერჩევა;</a:t>
            </a:r>
          </a:p>
          <a:p>
            <a:pPr marL="401638" indent="-401638">
              <a:buFont typeface="Wingdings" panose="05000000000000000000" pitchFamily="2" charset="2"/>
              <a:buChar char="Ø"/>
            </a:pPr>
            <a:r>
              <a:rPr lang="ka-GE" sz="2200" dirty="0"/>
              <a:t>სასუქის გამოყენება ნიადაგის ანალიზის შედეგების მიხედვით;</a:t>
            </a:r>
          </a:p>
          <a:p>
            <a:pPr marL="401638" indent="-401638">
              <a:buFont typeface="Wingdings" panose="05000000000000000000" pitchFamily="2" charset="2"/>
              <a:buChar char="Ø"/>
            </a:pPr>
            <a:r>
              <a:rPr lang="ka-GE" sz="2200" dirty="0"/>
              <a:t>მავნებლების ინტეგრირებული მართვის ქმედებებზე ორიენტაცია (და არა მხოლოდ პესტიციდების გამოყენება);</a:t>
            </a:r>
          </a:p>
          <a:p>
            <a:pPr marL="401638" indent="-401638">
              <a:buFont typeface="Wingdings" panose="05000000000000000000" pitchFamily="2" charset="2"/>
              <a:buChar char="Ø"/>
            </a:pPr>
            <a:r>
              <a:rPr lang="ka-GE" sz="2200" dirty="0"/>
              <a:t>მყიდველისთვის მწარმოებლის სანდოობის დონის ამაღლება.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3508A-4E4C-4342-A0CE-5080E62CEE63}" type="slidenum">
              <a:rPr lang="en-US" smtClean="0"/>
              <a:t>18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457200"/>
            <a:ext cx="8915400" cy="1102895"/>
          </a:xfrm>
        </p:spPr>
        <p:txBody>
          <a:bodyPr>
            <a:noAutofit/>
          </a:bodyPr>
          <a:lstStyle/>
          <a:p>
            <a:r>
              <a:rPr lang="en-US" sz="3000" dirty="0">
                <a:effectLst/>
              </a:rPr>
              <a:t>GLOBALG.A.P.</a:t>
            </a:r>
            <a:r>
              <a:rPr lang="ka-GE" sz="3000" dirty="0">
                <a:effectLst/>
              </a:rPr>
              <a:t>-ის მოთხოვნების შესრულება იწვევს ფერმერული მეურნეობის ეფექტიანობის ამაღლებას</a:t>
            </a:r>
            <a:endParaRPr lang="en-US" sz="3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398992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73335"/>
          </a:xfrm>
        </p:spPr>
        <p:txBody>
          <a:bodyPr/>
          <a:lstStyle/>
          <a:p>
            <a:r>
              <a:rPr lang="ka-GE" dirty="0"/>
              <a:t>სერტიფიკატის მოპოვების გზები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19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33400" y="1432560"/>
            <a:ext cx="80010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3200" b="1" dirty="0"/>
              <a:t>ალტერნატივა 1 </a:t>
            </a:r>
            <a:endParaRPr lang="en-US" sz="3200" b="1" dirty="0"/>
          </a:p>
        </p:txBody>
      </p:sp>
      <p:sp>
        <p:nvSpPr>
          <p:cNvPr id="5" name="Rectangle 4"/>
          <p:cNvSpPr/>
          <p:nvPr/>
        </p:nvSpPr>
        <p:spPr>
          <a:xfrm>
            <a:off x="533400" y="2517375"/>
            <a:ext cx="2590800" cy="2514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dirty="0">
                <a:solidFill>
                  <a:schemeClr val="tx1"/>
                </a:solidFill>
              </a:rPr>
              <a:t>ინდივიდუალური ფერმერული მეურნეობის სერტიფიცირება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46120" y="2517375"/>
            <a:ext cx="2590800" cy="2514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dirty="0">
                <a:solidFill>
                  <a:schemeClr val="tx1"/>
                </a:solidFill>
              </a:rPr>
              <a:t>რამდენიმე ადგილის/</a:t>
            </a:r>
          </a:p>
          <a:p>
            <a:pPr algn="ctr"/>
            <a:r>
              <a:rPr lang="ka-GE" dirty="0">
                <a:solidFill>
                  <a:schemeClr val="tx1"/>
                </a:solidFill>
              </a:rPr>
              <a:t>მეურნეობის მფლობელი ინდივიდუალური ფერმერული მეურნეობის სერტიფიცირება ხარისხის მართვის სისტემის გარეშე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43600" y="2517375"/>
            <a:ext cx="2590800" cy="2514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dirty="0">
                <a:solidFill>
                  <a:schemeClr val="tx1"/>
                </a:solidFill>
              </a:rPr>
              <a:t>რამდენიმე ადგილის/</a:t>
            </a:r>
          </a:p>
          <a:p>
            <a:pPr algn="ctr"/>
            <a:r>
              <a:rPr lang="ka-GE" dirty="0">
                <a:solidFill>
                  <a:schemeClr val="tx1"/>
                </a:solidFill>
              </a:rPr>
              <a:t>მეურნეობის მფლობელი ინდივიდუალური ფერმერული მეურნეობის სერტიფიცირება ხარისხის მართვის სისტემით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" y="5257800"/>
            <a:ext cx="80010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3200" b="1" dirty="0"/>
              <a:t>ალტერნატივა  2</a:t>
            </a:r>
            <a:endParaRPr lang="en-US" sz="3200" b="1" dirty="0"/>
          </a:p>
        </p:txBody>
      </p:sp>
      <p:sp>
        <p:nvSpPr>
          <p:cNvPr id="9" name="Rectangle 8"/>
          <p:cNvSpPr/>
          <p:nvPr/>
        </p:nvSpPr>
        <p:spPr>
          <a:xfrm>
            <a:off x="533400" y="6132020"/>
            <a:ext cx="80010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dirty="0">
                <a:solidFill>
                  <a:schemeClr val="tx1"/>
                </a:solidFill>
              </a:rPr>
              <a:t>ფერმერთა ჯგუფის სერტიფიცირება ხარისხის მართვის სისტემით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>
            <a:stCxn id="8" idx="2"/>
            <a:endCxn id="9" idx="0"/>
          </p:cNvCxnSpPr>
          <p:nvPr/>
        </p:nvCxnSpPr>
        <p:spPr>
          <a:xfrm>
            <a:off x="4533900" y="5867400"/>
            <a:ext cx="0" cy="26462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4" idx="2"/>
            <a:endCxn id="5" idx="0"/>
          </p:cNvCxnSpPr>
          <p:nvPr/>
        </p:nvCxnSpPr>
        <p:spPr>
          <a:xfrm rot="5400000">
            <a:off x="2943743" y="927217"/>
            <a:ext cx="475215" cy="2705100"/>
          </a:xfrm>
          <a:prstGeom prst="bentConnector3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4" idx="2"/>
            <a:endCxn id="7" idx="0"/>
          </p:cNvCxnSpPr>
          <p:nvPr/>
        </p:nvCxnSpPr>
        <p:spPr>
          <a:xfrm rot="16200000" flipH="1">
            <a:off x="5648843" y="927217"/>
            <a:ext cx="475215" cy="2705100"/>
          </a:xfrm>
          <a:prstGeom prst="bentConnector3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4" idx="2"/>
            <a:endCxn id="6" idx="0"/>
          </p:cNvCxnSpPr>
          <p:nvPr/>
        </p:nvCxnSpPr>
        <p:spPr>
          <a:xfrm>
            <a:off x="4533900" y="2042160"/>
            <a:ext cx="7620" cy="47521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3892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4343400" cy="4876800"/>
          </a:xfrm>
        </p:spPr>
        <p:txBody>
          <a:bodyPr>
            <a:normAutofit/>
          </a:bodyPr>
          <a:lstStyle/>
          <a:p>
            <a:r>
              <a:rPr lang="ka-GE" sz="2200" dirty="0">
                <a:latin typeface="AcadNusx" pitchFamily="2" charset="0"/>
              </a:rPr>
              <a:t>ევროკავშირის საცალო ვაჭრობის ობიექტების მიერ 1997 წელს ინიცირებული სტანდარტი სასოფლო-სამეურნეო პროდუქციის წარმოების სანიმუშო პრაქტიკის მოთხოვნების შესახებ </a:t>
            </a:r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2" descr="http://1.bp.blogspot.com/-zZmBhcNHglk/TwfBczCXgyI/AAAAAAAAA4E/Pr722ds8Y1w/s1600/GlobalGAP+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7" t="6269" r="10866" b="65697"/>
          <a:stretch/>
        </p:blipFill>
        <p:spPr bwMode="auto">
          <a:xfrm>
            <a:off x="197427" y="580006"/>
            <a:ext cx="3917373" cy="675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own Arrow 5"/>
          <p:cNvSpPr/>
          <p:nvPr/>
        </p:nvSpPr>
        <p:spPr>
          <a:xfrm rot="16200000">
            <a:off x="4035062" y="750115"/>
            <a:ext cx="601652" cy="274439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4800600" y="1676400"/>
            <a:ext cx="4114800" cy="4495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ka-GE" sz="2000" b="1" u="sng" dirty="0">
                <a:solidFill>
                  <a:schemeClr val="tx1"/>
                </a:solidFill>
                <a:latin typeface="AcadNusx" pitchFamily="2" charset="0"/>
              </a:rPr>
              <a:t>სტანდარტის შექმნის მიზანი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ka-GE" sz="2000" dirty="0">
                <a:solidFill>
                  <a:schemeClr val="tx1"/>
                </a:solidFill>
                <a:latin typeface="AcadNusx" pitchFamily="2" charset="0"/>
              </a:rPr>
              <a:t>ცალკეული საცალო ვაჭრობის ობიექტების მიერ შემუშავებული სტანდარტების ჰარმონიზება </a:t>
            </a:r>
            <a:r>
              <a:rPr lang="ka-GE" sz="2000" b="1" dirty="0">
                <a:solidFill>
                  <a:schemeClr val="tx1"/>
                </a:solidFill>
                <a:latin typeface="AcadNusx" pitchFamily="2" charset="0"/>
              </a:rPr>
              <a:t>პირველადი წარმოებისთვის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ka-GE" sz="2000" dirty="0">
                <a:solidFill>
                  <a:schemeClr val="tx1"/>
                </a:solidFill>
                <a:latin typeface="AcadNusx" pitchFamily="2" charset="0"/>
              </a:rPr>
              <a:t>სერტიფიცირების ერთიანი სისტემის შემუშავება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ka-GE" sz="2000" dirty="0">
                <a:solidFill>
                  <a:schemeClr val="tx1"/>
                </a:solidFill>
                <a:latin typeface="AcadNusx" pitchFamily="2" charset="0"/>
              </a:rPr>
              <a:t>სანდო მომწოდებლების ბაზის შექმნა</a:t>
            </a:r>
            <a:endParaRPr lang="en-US" sz="2000" dirty="0">
              <a:solidFill>
                <a:schemeClr val="tx1"/>
              </a:solidFill>
              <a:latin typeface="AcadNusx" pitchFamily="2" charset="0"/>
            </a:endParaRPr>
          </a:p>
        </p:txBody>
      </p:sp>
      <p:pic>
        <p:nvPicPr>
          <p:cNvPr id="9" name="Picture 2" descr="http://1.bp.blogspot.com/-zZmBhcNHglk/TwfBczCXgyI/AAAAAAAAA4E/Pr722ds8Y1w/s1600/GlobalGAP+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7" t="56984" r="9889" b="17251"/>
          <a:stretch/>
        </p:blipFill>
        <p:spPr bwMode="auto">
          <a:xfrm>
            <a:off x="4616116" y="586509"/>
            <a:ext cx="4527884" cy="708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1360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/>
              <a:t>სერტიფიცირების პროცესი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20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6200" y="1463335"/>
            <a:ext cx="2563091" cy="13184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GLOBALGAP-</a:t>
            </a:r>
            <a:r>
              <a:rPr lang="ka-GE" sz="1350" dirty="0">
                <a:solidFill>
                  <a:schemeClr val="tx1"/>
                </a:solidFill>
              </a:rPr>
              <a:t>ის სტანდარტის გაცნობა</a:t>
            </a:r>
          </a:p>
          <a:p>
            <a:pPr algn="ctr"/>
            <a:r>
              <a:rPr lang="ka-GE" sz="1350" dirty="0">
                <a:solidFill>
                  <a:schemeClr val="tx1"/>
                </a:solidFill>
              </a:rPr>
              <a:t>(</a:t>
            </a:r>
            <a:r>
              <a:rPr lang="en-US" sz="1350" dirty="0">
                <a:solidFill>
                  <a:schemeClr val="tx1"/>
                </a:solidFill>
                <a:hlinkClick r:id="rId2"/>
              </a:rPr>
              <a:t>www.globalgap.org</a:t>
            </a:r>
            <a:r>
              <a:rPr lang="en-US" sz="13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3340510" y="1463335"/>
            <a:ext cx="2563091" cy="13184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GLOBALGAP-</a:t>
            </a:r>
            <a:r>
              <a:rPr lang="ka-GE" sz="1350" dirty="0">
                <a:solidFill>
                  <a:schemeClr val="tx1"/>
                </a:solidFill>
              </a:rPr>
              <a:t>ის მოთხოვნების მიხედვით ფერმერული მეურნეობის შეფასება</a:t>
            </a: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" y="3178802"/>
            <a:ext cx="2563091" cy="13184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1350" dirty="0">
                <a:solidFill>
                  <a:schemeClr val="tx1"/>
                </a:solidFill>
              </a:rPr>
              <a:t>სერტიფიცირების ორგანოს შერჩევა; მეურნეობის რეგისტრაცია და </a:t>
            </a:r>
            <a:r>
              <a:rPr lang="en-US" sz="1350" dirty="0">
                <a:solidFill>
                  <a:schemeClr val="tx1"/>
                </a:solidFill>
              </a:rPr>
              <a:t>GGN </a:t>
            </a:r>
            <a:r>
              <a:rPr lang="ka-GE" sz="1350" dirty="0">
                <a:solidFill>
                  <a:schemeClr val="tx1"/>
                </a:solidFill>
              </a:rPr>
              <a:t>ნომრის მოპოვება 28 დღის განმავლობაში</a:t>
            </a:r>
          </a:p>
          <a:p>
            <a:pPr algn="ctr"/>
            <a:r>
              <a:rPr lang="ka-GE" sz="1350" dirty="0">
                <a:solidFill>
                  <a:schemeClr val="tx1"/>
                </a:solidFill>
              </a:rPr>
              <a:t>(</a:t>
            </a:r>
            <a:r>
              <a:rPr lang="en-US" sz="1350" dirty="0">
                <a:solidFill>
                  <a:schemeClr val="tx1"/>
                </a:solidFill>
                <a:hlinkClick r:id="rId2"/>
              </a:rPr>
              <a:t>www.globalgap.org</a:t>
            </a:r>
            <a:r>
              <a:rPr lang="en-US" sz="13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6491748" y="1463335"/>
            <a:ext cx="2563091" cy="13184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1350" dirty="0">
                <a:solidFill>
                  <a:schemeClr val="tx1"/>
                </a:solidFill>
              </a:rPr>
              <a:t>ინფრასტრუქტურის გაუმჯობესება და სისტემის შემუშავება</a:t>
            </a: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91748" y="3178802"/>
            <a:ext cx="2563091" cy="13184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1350" dirty="0">
                <a:solidFill>
                  <a:schemeClr val="tx1"/>
                </a:solidFill>
              </a:rPr>
              <a:t>შემუშავებული სისტემის განხორციელება (პრაქტიკა, ჩანაწერების წარმოება)</a:t>
            </a: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200" y="5006111"/>
            <a:ext cx="2563091" cy="13184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1350" dirty="0">
                <a:solidFill>
                  <a:schemeClr val="tx1"/>
                </a:solidFill>
              </a:rPr>
              <a:t>სერტიფიცირების ორგანოს მოწვევა წინასწარი შეფასების აუდიტზე; მაკორექტირებელი ქმედებების განხორციელება</a:t>
            </a: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340510" y="3178802"/>
            <a:ext cx="2563091" cy="13184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1350" dirty="0">
                <a:solidFill>
                  <a:schemeClr val="tx1"/>
                </a:solidFill>
              </a:rPr>
              <a:t>თვითშეფასების ან შიდა ინსპექტირების/ აუდიტის ჩატარება და მაკორექტირებელი ქმედებების განხორციელება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40510" y="5006111"/>
            <a:ext cx="2563091" cy="13184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1350" dirty="0">
                <a:solidFill>
                  <a:schemeClr val="tx1"/>
                </a:solidFill>
              </a:rPr>
              <a:t>სერტიფიცირების ორგანოს მოწვევა სასერტიფიკაციო აუდიტზე; მაკორექტირებელი ქმედებების განხორიელება</a:t>
            </a: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91748" y="5006111"/>
            <a:ext cx="2563091" cy="13184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1350" dirty="0">
                <a:solidFill>
                  <a:schemeClr val="tx1"/>
                </a:solidFill>
              </a:rPr>
              <a:t>სერტიფიცირების შესახებ გადაწყვეტილება 28 დღის ვადაში  და </a:t>
            </a:r>
            <a:r>
              <a:rPr lang="en-US" sz="1350" dirty="0">
                <a:solidFill>
                  <a:schemeClr val="tx1"/>
                </a:solidFill>
              </a:rPr>
              <a:t>GLOBALGAP-</a:t>
            </a:r>
            <a:r>
              <a:rPr lang="ka-GE" sz="1350" dirty="0">
                <a:solidFill>
                  <a:schemeClr val="tx1"/>
                </a:solidFill>
              </a:rPr>
              <a:t>ის მონაცემთა ბაზაში კომპანიის რეგისტრაცია</a:t>
            </a:r>
            <a:r>
              <a:rPr lang="en-US" sz="1350" dirty="0">
                <a:solidFill>
                  <a:schemeClr val="tx1"/>
                </a:solidFill>
              </a:rPr>
              <a:t> </a:t>
            </a:r>
            <a:endParaRPr lang="ka-GE" sz="1350" dirty="0">
              <a:solidFill>
                <a:schemeClr val="tx1"/>
              </a:solidFill>
            </a:endParaRPr>
          </a:p>
          <a:p>
            <a:pPr algn="ctr"/>
            <a:r>
              <a:rPr lang="ka-GE" sz="1350" dirty="0">
                <a:solidFill>
                  <a:schemeClr val="tx1"/>
                </a:solidFill>
              </a:rPr>
              <a:t>(</a:t>
            </a:r>
            <a:r>
              <a:rPr lang="en-US" sz="1350" dirty="0">
                <a:solidFill>
                  <a:schemeClr val="tx1"/>
                </a:solidFill>
                <a:hlinkClick r:id="rId2"/>
              </a:rPr>
              <a:t>www.globalgap.org</a:t>
            </a:r>
            <a:r>
              <a:rPr lang="en-US" sz="1350" dirty="0">
                <a:solidFill>
                  <a:schemeClr val="tx1"/>
                </a:solidFill>
              </a:rPr>
              <a:t>)</a:t>
            </a:r>
            <a:endParaRPr lang="ka-GE" sz="1350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/>
          <p:cNvCxnSpPr>
            <a:stCxn id="4" idx="3"/>
            <a:endCxn id="5" idx="1"/>
          </p:cNvCxnSpPr>
          <p:nvPr/>
        </p:nvCxnSpPr>
        <p:spPr>
          <a:xfrm>
            <a:off x="2639291" y="2122580"/>
            <a:ext cx="701219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3"/>
            <a:endCxn id="7" idx="1"/>
          </p:cNvCxnSpPr>
          <p:nvPr/>
        </p:nvCxnSpPr>
        <p:spPr>
          <a:xfrm>
            <a:off x="5903601" y="2122580"/>
            <a:ext cx="58814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" idx="2"/>
            <a:endCxn id="8" idx="0"/>
          </p:cNvCxnSpPr>
          <p:nvPr/>
        </p:nvCxnSpPr>
        <p:spPr>
          <a:xfrm>
            <a:off x="7773294" y="2781824"/>
            <a:ext cx="0" cy="39697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8" idx="1"/>
            <a:endCxn id="10" idx="3"/>
          </p:cNvCxnSpPr>
          <p:nvPr/>
        </p:nvCxnSpPr>
        <p:spPr>
          <a:xfrm flipH="1">
            <a:off x="5903601" y="3838047"/>
            <a:ext cx="58814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5" idx="2"/>
            <a:endCxn id="6" idx="0"/>
          </p:cNvCxnSpPr>
          <p:nvPr/>
        </p:nvCxnSpPr>
        <p:spPr>
          <a:xfrm rot="5400000">
            <a:off x="2791412" y="1348158"/>
            <a:ext cx="396978" cy="3264310"/>
          </a:xfrm>
          <a:prstGeom prst="bentConnector3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10" idx="2"/>
            <a:endCxn id="9" idx="0"/>
          </p:cNvCxnSpPr>
          <p:nvPr/>
        </p:nvCxnSpPr>
        <p:spPr>
          <a:xfrm rot="5400000">
            <a:off x="2735491" y="3119546"/>
            <a:ext cx="508820" cy="3264310"/>
          </a:xfrm>
          <a:prstGeom prst="bentConnector3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6" idx="2"/>
            <a:endCxn id="9" idx="0"/>
          </p:cNvCxnSpPr>
          <p:nvPr/>
        </p:nvCxnSpPr>
        <p:spPr>
          <a:xfrm>
            <a:off x="1357746" y="4497291"/>
            <a:ext cx="0" cy="5088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9" idx="3"/>
            <a:endCxn id="11" idx="1"/>
          </p:cNvCxnSpPr>
          <p:nvPr/>
        </p:nvCxnSpPr>
        <p:spPr>
          <a:xfrm>
            <a:off x="2639291" y="5665356"/>
            <a:ext cx="701219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1" idx="3"/>
            <a:endCxn id="12" idx="1"/>
          </p:cNvCxnSpPr>
          <p:nvPr/>
        </p:nvCxnSpPr>
        <p:spPr>
          <a:xfrm>
            <a:off x="5903601" y="5665356"/>
            <a:ext cx="58814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6" idx="3"/>
            <a:endCxn id="11" idx="1"/>
          </p:cNvCxnSpPr>
          <p:nvPr/>
        </p:nvCxnSpPr>
        <p:spPr>
          <a:xfrm>
            <a:off x="2639291" y="3838047"/>
            <a:ext cx="701219" cy="1827309"/>
          </a:xfrm>
          <a:prstGeom prst="bentConnector3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2745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a-GE" dirty="0"/>
              <a:t>პირველი ინსპექტირება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ka-GE" sz="2200" dirty="0"/>
              <a:t>ყველა მოთხოვნის შესრულების გადამოწმება, მოსავლის აღების, აღების შემდგომი ქმედებებისა და ჩანაწერების არსებობის ჩათვლით;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ka-GE" sz="2200" dirty="0"/>
              <a:t>იმ პროდუქტის სერტიფიცირება, რომლის მოსავლის აღება არ მომხდარა დაუშვებელია;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ka-GE" sz="2200" dirty="0"/>
              <a:t>სასერტიფიკაციო აუდიტი უნდა ჩატარდეს მოსავლის აღების პერიოდში;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ka-GE" sz="2200" dirty="0"/>
              <a:t>პროდუქტი, რომლის წარმოება მოხდა რეგისტრაციამდე ვერ იქნება სერტიფიცირებული;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ka-GE" sz="2200" dirty="0"/>
              <a:t>წარმოებული ჩანაწერების ინსპექტირება: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ka-GE" sz="2200" dirty="0"/>
              <a:t>რეგისტრაციის თარიღის შემდეგ წარმოებული ჩანაწერები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ka-GE" sz="2200" dirty="0"/>
              <a:t>მინიმუმ 3 თვის ჩანაწერები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7157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219200"/>
            <a:ext cx="8458200" cy="5486400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en-US" sz="1700" dirty="0"/>
              <a:t>AF.1	</a:t>
            </a:r>
            <a:r>
              <a:rPr lang="ka-GE" sz="1700" dirty="0"/>
              <a:t>ადგილმდებარეობის ისტორია და ადგილმდებარეობის მართვა</a:t>
            </a:r>
            <a:endParaRPr lang="en-US" sz="1700" dirty="0"/>
          </a:p>
          <a:p>
            <a:pPr marL="109728" indent="0">
              <a:buNone/>
            </a:pPr>
            <a:r>
              <a:rPr lang="en-US" sz="1700" dirty="0"/>
              <a:t>AF.2</a:t>
            </a:r>
            <a:r>
              <a:rPr lang="ka-GE" sz="1700" dirty="0"/>
              <a:t>	ჩანაწერების წარმოება და შიდა თვითშეფასება/შიდა ინსპექტირება</a:t>
            </a:r>
            <a:endParaRPr lang="en-US" sz="1700" dirty="0"/>
          </a:p>
          <a:p>
            <a:pPr marL="109728" indent="0">
              <a:buNone/>
            </a:pPr>
            <a:r>
              <a:rPr lang="en-US" sz="1700" dirty="0"/>
              <a:t>AF.3</a:t>
            </a:r>
            <a:r>
              <a:rPr lang="ka-GE" sz="1700" dirty="0"/>
              <a:t>	ჰიგიენა</a:t>
            </a:r>
            <a:endParaRPr lang="en-US" sz="1700" dirty="0"/>
          </a:p>
          <a:p>
            <a:pPr marL="109728" indent="0">
              <a:buNone/>
            </a:pPr>
            <a:r>
              <a:rPr lang="en-US" sz="1700" dirty="0"/>
              <a:t>AF.4</a:t>
            </a:r>
            <a:r>
              <a:rPr lang="ka-GE" sz="1700" dirty="0"/>
              <a:t>	მომსახურე პერსონალის ჯანმრთელობა, უსაფრთხოება და კეთილდღეობა</a:t>
            </a:r>
            <a:endParaRPr lang="en-US" sz="1700" dirty="0"/>
          </a:p>
          <a:p>
            <a:pPr marL="109728" indent="0">
              <a:buNone/>
            </a:pPr>
            <a:r>
              <a:rPr lang="en-US" sz="1700" dirty="0"/>
              <a:t>AF.5</a:t>
            </a:r>
            <a:r>
              <a:rPr lang="ka-GE" sz="1700" dirty="0"/>
              <a:t>	ქვეკონტრაქტორები</a:t>
            </a:r>
          </a:p>
          <a:p>
            <a:pPr marL="109728" indent="0">
              <a:buNone/>
            </a:pPr>
            <a:r>
              <a:rPr lang="en-US" sz="1700" dirty="0"/>
              <a:t>AF.6</a:t>
            </a:r>
            <a:r>
              <a:rPr lang="ka-GE" sz="1700" dirty="0"/>
              <a:t>	ნარჩენებისა და გარემოს დაბინძურების მართვა, გადამუშავება და 	ხელახალი გამოყენება</a:t>
            </a:r>
            <a:endParaRPr lang="en-US" sz="1700" dirty="0"/>
          </a:p>
          <a:p>
            <a:pPr marL="109728" indent="0">
              <a:buNone/>
            </a:pPr>
            <a:r>
              <a:rPr lang="en-US" sz="1700" dirty="0"/>
              <a:t>AF.7</a:t>
            </a:r>
            <a:r>
              <a:rPr lang="ka-GE" sz="1700" dirty="0"/>
              <a:t>	ბუნებრივი გარემოს კონსერვაცია</a:t>
            </a:r>
            <a:endParaRPr lang="en-US" sz="1700" dirty="0"/>
          </a:p>
          <a:p>
            <a:pPr marL="109728" indent="0">
              <a:buNone/>
            </a:pPr>
            <a:r>
              <a:rPr lang="en-US" sz="1700" dirty="0"/>
              <a:t>AF.8</a:t>
            </a:r>
            <a:r>
              <a:rPr lang="ka-GE" sz="1700" dirty="0"/>
              <a:t>	პრეტენზიები</a:t>
            </a:r>
          </a:p>
          <a:p>
            <a:pPr marL="109728" indent="0">
              <a:buNone/>
            </a:pPr>
            <a:r>
              <a:rPr lang="en-US" sz="1700" dirty="0"/>
              <a:t>AF.</a:t>
            </a:r>
            <a:r>
              <a:rPr lang="ka-GE" sz="1700" dirty="0"/>
              <a:t>9	ბაზრიდან პროდუქტის ამოღების/გამოწვევის პროცედურა</a:t>
            </a:r>
          </a:p>
          <a:p>
            <a:pPr marL="109728" indent="0">
              <a:buNone/>
            </a:pPr>
            <a:r>
              <a:rPr lang="en-US" sz="1700" dirty="0"/>
              <a:t>AF.</a:t>
            </a:r>
            <a:r>
              <a:rPr lang="ka-GE" sz="1700" dirty="0"/>
              <a:t>10	სურსათის დაცვა</a:t>
            </a:r>
          </a:p>
          <a:p>
            <a:pPr marL="109728" indent="0">
              <a:buNone/>
            </a:pPr>
            <a:r>
              <a:rPr lang="en-US" sz="1700" dirty="0"/>
              <a:t>AF.</a:t>
            </a:r>
            <a:r>
              <a:rPr lang="ka-GE" sz="1700" dirty="0"/>
              <a:t>11	</a:t>
            </a:r>
            <a:r>
              <a:rPr lang="en-US" sz="1700" dirty="0"/>
              <a:t>GLOBALGAP-</a:t>
            </a:r>
            <a:r>
              <a:rPr lang="ka-GE" sz="1700" dirty="0"/>
              <a:t>ის სტატუსი</a:t>
            </a:r>
          </a:p>
          <a:p>
            <a:pPr marL="109728" indent="0">
              <a:buNone/>
            </a:pPr>
            <a:r>
              <a:rPr lang="en-US" sz="1700" dirty="0"/>
              <a:t>AF.</a:t>
            </a:r>
            <a:r>
              <a:rPr lang="ka-GE" sz="1700" dirty="0"/>
              <a:t>12	ლოგოს გამოყენება</a:t>
            </a:r>
          </a:p>
          <a:p>
            <a:pPr marL="109728" indent="0">
              <a:buNone/>
            </a:pPr>
            <a:r>
              <a:rPr lang="en-US" sz="1700" dirty="0"/>
              <a:t>AF.</a:t>
            </a:r>
            <a:r>
              <a:rPr lang="ka-GE" sz="1700" dirty="0"/>
              <a:t>13	მიკვლევადობა და განცალკევება</a:t>
            </a:r>
          </a:p>
          <a:p>
            <a:pPr marL="109728" indent="0">
              <a:buNone/>
            </a:pPr>
            <a:r>
              <a:rPr lang="en-US" sz="1700" dirty="0"/>
              <a:t>AF.</a:t>
            </a:r>
            <a:r>
              <a:rPr lang="ka-GE" sz="1700" dirty="0"/>
              <a:t>14	მიღებული მოსავლის რაოდენობისა და რეალიზებული პროდუქტის 	რაოდენობის შედარება</a:t>
            </a:r>
            <a:endParaRPr lang="ka-GE" sz="1700" b="1" dirty="0">
              <a:solidFill>
                <a:srgbClr val="FF0000"/>
              </a:solidFill>
            </a:endParaRPr>
          </a:p>
          <a:p>
            <a:pPr marL="109728" indent="0">
              <a:buNone/>
            </a:pPr>
            <a:r>
              <a:rPr lang="en-US" sz="1700" dirty="0"/>
              <a:t>AF.</a:t>
            </a:r>
            <a:r>
              <a:rPr lang="ka-GE" sz="1700" dirty="0"/>
              <a:t>15	სურსათის უვნებლობის პოლიტიკის დეკლარაცია</a:t>
            </a:r>
          </a:p>
          <a:p>
            <a:pPr marL="109728" indent="0">
              <a:buNone/>
            </a:pPr>
            <a:r>
              <a:rPr lang="en-US" sz="1700" dirty="0"/>
              <a:t>AF.</a:t>
            </a:r>
            <a:r>
              <a:rPr lang="ka-GE" sz="1700" dirty="0"/>
              <a:t>16	არასათანადო პარამეტრების სურსათის მიღება</a:t>
            </a:r>
            <a:endParaRPr lang="ka-GE" sz="1700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3508A-4E4C-4342-A0CE-5080E62CEE63}" type="slidenum">
              <a:rPr lang="en-US" smtClean="0"/>
              <a:t>22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>
            <a:normAutofit/>
          </a:bodyPr>
          <a:lstStyle/>
          <a:p>
            <a:r>
              <a:rPr lang="ka-GE" dirty="0"/>
              <a:t>ყველა ფერმერული მეურნეობა</a:t>
            </a:r>
            <a:r>
              <a:rPr lang="en-US" dirty="0"/>
              <a:t> </a:t>
            </a:r>
            <a:r>
              <a:rPr lang="ka-GE" dirty="0"/>
              <a:t>-</a:t>
            </a:r>
            <a:r>
              <a:rPr lang="en-US" dirty="0"/>
              <a:t> </a:t>
            </a:r>
            <a:r>
              <a:rPr lang="ka-GE" dirty="0"/>
              <a:t>შინაარსი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0101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2200" dirty="0"/>
              <a:t>CB.1</a:t>
            </a:r>
            <a:r>
              <a:rPr lang="ka-GE" sz="2200" dirty="0"/>
              <a:t>	მიკვლევადობა</a:t>
            </a:r>
            <a:endParaRPr lang="en-US" sz="2200" dirty="0"/>
          </a:p>
          <a:p>
            <a:pPr marL="109728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2200" dirty="0"/>
              <a:t>CB.2</a:t>
            </a:r>
            <a:r>
              <a:rPr lang="ka-GE" sz="2200" dirty="0"/>
              <a:t>	გასამრავლებელი მასალა</a:t>
            </a:r>
            <a:endParaRPr lang="en-US" sz="2200" dirty="0"/>
          </a:p>
          <a:p>
            <a:pPr marL="109728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2200" dirty="0"/>
              <a:t>CB.3</a:t>
            </a:r>
            <a:r>
              <a:rPr lang="ka-GE" sz="2200" dirty="0"/>
              <a:t>	ნიადაგის მართვა და კონსერვაცია</a:t>
            </a:r>
            <a:endParaRPr lang="en-US" sz="2200" dirty="0"/>
          </a:p>
          <a:p>
            <a:pPr marL="109728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2200" dirty="0"/>
              <a:t>CB.4</a:t>
            </a:r>
            <a:r>
              <a:rPr lang="ka-GE" sz="2200" dirty="0"/>
              <a:t>	სასუქების გამოყენება</a:t>
            </a:r>
            <a:endParaRPr lang="en-US" sz="2200" dirty="0"/>
          </a:p>
          <a:p>
            <a:pPr marL="109728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2200" dirty="0"/>
              <a:t>CB.5</a:t>
            </a:r>
            <a:r>
              <a:rPr lang="ka-GE" sz="2200" dirty="0"/>
              <a:t>	წყლის მართვა</a:t>
            </a:r>
            <a:endParaRPr lang="en-US" sz="2200" dirty="0"/>
          </a:p>
          <a:p>
            <a:pPr marL="109728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2200" dirty="0"/>
              <a:t>CB.6</a:t>
            </a:r>
            <a:r>
              <a:rPr lang="ka-GE" sz="2200" dirty="0"/>
              <a:t>	მცენარეთა დაცვის ინტეგრირებული მართვა</a:t>
            </a:r>
            <a:endParaRPr lang="en-US" sz="2200" dirty="0"/>
          </a:p>
          <a:p>
            <a:pPr marL="109728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2200" dirty="0"/>
              <a:t>CB.7</a:t>
            </a:r>
            <a:r>
              <a:rPr lang="ka-GE" sz="2200" dirty="0"/>
              <a:t>	მცენარეთა დაცვის საშუალებები</a:t>
            </a:r>
            <a:endParaRPr lang="en-US" sz="2200" dirty="0"/>
          </a:p>
          <a:p>
            <a:pPr marL="109728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2200" dirty="0"/>
              <a:t>CB.8</a:t>
            </a:r>
            <a:r>
              <a:rPr lang="ka-GE" sz="2200" dirty="0"/>
              <a:t>	დანადგარები</a:t>
            </a:r>
            <a:endParaRPr 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3508A-4E4C-4342-A0CE-5080E62CEE63}" type="slidenum">
              <a:rPr lang="en-US" smtClean="0"/>
              <a:t>23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8200"/>
          </a:xfrm>
        </p:spPr>
        <p:txBody>
          <a:bodyPr>
            <a:normAutofit/>
          </a:bodyPr>
          <a:lstStyle/>
          <a:p>
            <a:r>
              <a:rPr lang="ka-GE" dirty="0"/>
              <a:t>სასოფლო-სამეურნეო კულტურები - შინაარსი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4772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077200" cy="4525963"/>
          </a:xfrm>
        </p:spPr>
        <p:txBody>
          <a:bodyPr>
            <a:normAutofit/>
          </a:bodyPr>
          <a:lstStyle/>
          <a:p>
            <a:pPr marL="850900" indent="-741363">
              <a:spcBef>
                <a:spcPts val="1200"/>
              </a:spcBef>
              <a:spcAft>
                <a:spcPts val="600"/>
              </a:spcAft>
              <a:buNone/>
              <a:tabLst>
                <a:tab pos="850900" algn="l"/>
              </a:tabLst>
            </a:pPr>
            <a:r>
              <a:rPr lang="en-US" sz="2200" dirty="0"/>
              <a:t>FV.1	</a:t>
            </a:r>
            <a:r>
              <a:rPr lang="ka-GE" sz="2200" dirty="0"/>
              <a:t>ადგილის მართვა</a:t>
            </a:r>
          </a:p>
          <a:p>
            <a:pPr marL="850900" indent="-741363">
              <a:spcBef>
                <a:spcPts val="1200"/>
              </a:spcBef>
              <a:spcAft>
                <a:spcPts val="600"/>
              </a:spcAft>
              <a:buNone/>
              <a:tabLst>
                <a:tab pos="850900" algn="l"/>
              </a:tabLst>
            </a:pPr>
            <a:r>
              <a:rPr lang="en-US" sz="2200" dirty="0"/>
              <a:t>FV.2</a:t>
            </a:r>
            <a:r>
              <a:rPr lang="ka-GE" sz="2200" dirty="0"/>
              <a:t>	ნიადაგის მართვა (მოთხოვნის გათვალისწინება არ არის აუცილებელი, თუ არ ხდება ნიადაგის ფუმიგაცია)</a:t>
            </a:r>
            <a:endParaRPr lang="en-US" sz="2200" dirty="0"/>
          </a:p>
          <a:p>
            <a:pPr marL="850900" indent="-741363">
              <a:spcBef>
                <a:spcPts val="1200"/>
              </a:spcBef>
              <a:spcAft>
                <a:spcPts val="600"/>
              </a:spcAft>
              <a:buNone/>
              <a:tabLst>
                <a:tab pos="850900" algn="l"/>
              </a:tabLst>
            </a:pPr>
            <a:r>
              <a:rPr lang="en-US" sz="2200" dirty="0"/>
              <a:t>FV.3</a:t>
            </a:r>
            <a:r>
              <a:rPr lang="ka-GE" sz="2200" dirty="0"/>
              <a:t>	სუბსტრატები (მოთხოვნის გათვალისწინება არ არის აუცილებელი, თუ სუბსტრატები არ გამოიყენება)</a:t>
            </a:r>
            <a:endParaRPr lang="en-US" sz="2200" dirty="0"/>
          </a:p>
          <a:p>
            <a:pPr marL="850900" indent="-741363">
              <a:spcBef>
                <a:spcPts val="1200"/>
              </a:spcBef>
              <a:spcAft>
                <a:spcPts val="600"/>
              </a:spcAft>
              <a:buNone/>
              <a:tabLst>
                <a:tab pos="850900" algn="l"/>
              </a:tabLst>
            </a:pPr>
            <a:r>
              <a:rPr lang="en-US" sz="2200" dirty="0"/>
              <a:t>FV.4</a:t>
            </a:r>
            <a:r>
              <a:rPr lang="ka-GE" sz="2200" dirty="0"/>
              <a:t>	მოსავლის აღებამდე განსახორციელებელი 	ქმედებები</a:t>
            </a:r>
            <a:endParaRPr lang="en-US" sz="2200" dirty="0"/>
          </a:p>
          <a:p>
            <a:pPr marL="850900" indent="-741363">
              <a:spcBef>
                <a:spcPts val="1200"/>
              </a:spcBef>
              <a:spcAft>
                <a:spcPts val="600"/>
              </a:spcAft>
              <a:buNone/>
              <a:tabLst>
                <a:tab pos="850900" algn="l"/>
              </a:tabLst>
            </a:pPr>
            <a:r>
              <a:rPr lang="en-US" sz="2200" dirty="0"/>
              <a:t>FV.5</a:t>
            </a:r>
            <a:r>
              <a:rPr lang="ka-GE" sz="2200" dirty="0"/>
              <a:t>	მოსავლის აღება და მისი შემდგომი ქმედებები</a:t>
            </a:r>
            <a:endParaRPr lang="en-US" sz="2200" dirty="0"/>
          </a:p>
          <a:p>
            <a:pPr marL="109728" indent="0">
              <a:spcBef>
                <a:spcPts val="1200"/>
              </a:spcBef>
              <a:spcAft>
                <a:spcPts val="600"/>
              </a:spcAft>
              <a:buNone/>
            </a:pPr>
            <a:endParaRPr 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534400" y="6407944"/>
            <a:ext cx="478632" cy="365125"/>
          </a:xfrm>
        </p:spPr>
        <p:txBody>
          <a:bodyPr/>
          <a:lstStyle/>
          <a:p>
            <a:fld id="{8CA3508A-4E4C-4342-A0CE-5080E62CEE63}" type="slidenum">
              <a:rPr lang="en-US" smtClean="0"/>
              <a:t>24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</p:spPr>
        <p:txBody>
          <a:bodyPr/>
          <a:lstStyle/>
          <a:p>
            <a:r>
              <a:rPr lang="ka-GE" dirty="0"/>
              <a:t>ხილი და ბოსტნეული - შინაარსი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8158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25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288" y="0"/>
            <a:ext cx="9182288" cy="2057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2514600"/>
            <a:ext cx="82296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Sylfaen" panose="010A0502050306030303" pitchFamily="18" charset="0"/>
              </a:rPr>
              <a:t>7 </a:t>
            </a:r>
            <a:r>
              <a:rPr lang="ka-GE" sz="2200" dirty="0">
                <a:latin typeface="Sylfaen" panose="010A0502050306030303" pitchFamily="18" charset="0"/>
              </a:rPr>
              <a:t>ივნისი 2018, თბილისი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a-GE" sz="2200" dirty="0">
                <a:latin typeface="Sylfaen" panose="010A0502050306030303" pitchFamily="18" charset="0"/>
              </a:rPr>
              <a:t>კონფერენცია „</a:t>
            </a:r>
            <a:r>
              <a:rPr lang="en-US" sz="2200" dirty="0">
                <a:latin typeface="Sylfaen" panose="010A0502050306030303" pitchFamily="18" charset="0"/>
              </a:rPr>
              <a:t>GLOBALG.A.P.-</a:t>
            </a:r>
            <a:r>
              <a:rPr lang="ka-GE" sz="2200" dirty="0">
                <a:latin typeface="Sylfaen" panose="010A0502050306030303" pitchFamily="18" charset="0"/>
              </a:rPr>
              <a:t>ის განვითარების პერსპექტივები საქართველოში“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a-GE" sz="2200" dirty="0">
                <a:latin typeface="Sylfaen" panose="010A0502050306030303" pitchFamily="18" charset="0"/>
              </a:rPr>
              <a:t>ორგანიზატორი: შპს „ჯი დი სი აი“</a:t>
            </a:r>
            <a:r>
              <a:rPr lang="en-US" sz="2200" dirty="0">
                <a:latin typeface="Sylfaen" panose="010A0502050306030303" pitchFamily="18" charset="0"/>
              </a:rPr>
              <a:t> </a:t>
            </a:r>
            <a:r>
              <a:rPr lang="en-US" sz="2200" dirty="0"/>
              <a:t>GLOBALG.A.P.-</a:t>
            </a:r>
            <a:r>
              <a:rPr lang="ka-GE" sz="2200" dirty="0"/>
              <a:t>ის სამდივნოსთან თანამშრომლობით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a-GE" sz="2200" dirty="0">
                <a:latin typeface="Sylfaen" panose="010A0502050306030303" pitchFamily="18" charset="0"/>
              </a:rPr>
              <a:t>ძირითადი პარტნიორი: ონლაინ აპლიკაცია „ტრაქტორი“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a-GE" sz="2200" dirty="0">
                <a:latin typeface="Sylfaen" panose="010A0502050306030303" pitchFamily="18" charset="0"/>
              </a:rPr>
              <a:t>რეგისტრაციის ბოლო ვადა: 20 მაისი 2018</a:t>
            </a:r>
            <a:endParaRPr lang="en-US" sz="2200" dirty="0">
              <a:latin typeface="Sylfaen" panose="010A0502050306030303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Sylfaen" panose="010A0502050306030303" pitchFamily="18" charset="0"/>
                <a:hlinkClick r:id="rId3"/>
              </a:rPr>
              <a:t>http://globalgap.org/uk_en/media-events/tour/tour-2018/tour-2018-georgia/</a:t>
            </a:r>
            <a:endParaRPr lang="en-US" sz="2200" dirty="0">
              <a:latin typeface="Sylfaen" panose="010A05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319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39255" y="1219825"/>
            <a:ext cx="240322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GAP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0" y="3799343"/>
            <a:ext cx="37989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Good Agricultural Practices</a:t>
            </a:r>
            <a:r>
              <a:rPr lang="ka-GE" sz="2200" dirty="0"/>
              <a:t> -</a:t>
            </a:r>
            <a:endParaRPr lang="en-US" sz="2200" dirty="0"/>
          </a:p>
          <a:p>
            <a:pPr algn="ctr"/>
            <a:r>
              <a:rPr lang="ka-GE" sz="2200" dirty="0"/>
              <a:t>სასოფლო-სამეურნეო პროდუქციის წარმოების სანიმუშო პრაქტიკა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4876800" y="3780472"/>
            <a:ext cx="39197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sz="2200" dirty="0"/>
              <a:t>სტანდარტი, რომელიც არის მსოფლიოში აღიარებული და უზრუნველყოფს სანიმუშო პრაქტიკის დანერგვასა და განხორციელებას</a:t>
            </a:r>
            <a:endParaRPr lang="en-US" sz="2200" dirty="0"/>
          </a:p>
        </p:txBody>
      </p:sp>
      <p:sp>
        <p:nvSpPr>
          <p:cNvPr id="8" name="Right Arrow 7"/>
          <p:cNvSpPr/>
          <p:nvPr/>
        </p:nvSpPr>
        <p:spPr>
          <a:xfrm>
            <a:off x="4332322" y="1086475"/>
            <a:ext cx="804668" cy="20193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6079234" y="3124200"/>
            <a:ext cx="1447800" cy="457200"/>
          </a:xfrm>
          <a:prstGeom prst="down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1616966" y="3124200"/>
            <a:ext cx="1447800" cy="457200"/>
          </a:xfrm>
          <a:prstGeom prst="down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https://pbs.twimg.com/profile_images/598051703167016960/JBznZsP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834" y="1022169"/>
            <a:ext cx="1964434" cy="1964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74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8927"/>
          </a:xfrm>
        </p:spPr>
        <p:txBody>
          <a:bodyPr/>
          <a:lstStyle/>
          <a:p>
            <a:r>
              <a:rPr lang="en-US" dirty="0"/>
              <a:t>GLOBALG.A.P.</a:t>
            </a:r>
            <a:r>
              <a:rPr lang="ka-GE" dirty="0"/>
              <a:t>-ის წევრები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/>
          </a:bodyPr>
          <a:lstStyle/>
          <a:p>
            <a:r>
              <a:rPr lang="ka-GE" sz="2200" dirty="0"/>
              <a:t>მწარმოებლები და მომწოდებლები (ფერმერები/ფერმერთა ჯგუფები)</a:t>
            </a:r>
          </a:p>
          <a:p>
            <a:r>
              <a:rPr lang="ka-GE" sz="2200" dirty="0"/>
              <a:t>საცალო ვაჭრობის ობიექტები</a:t>
            </a:r>
          </a:p>
          <a:p>
            <a:r>
              <a:rPr lang="ka-GE" sz="2200" dirty="0"/>
              <a:t>ასოცირებული წევრები (საკონსულტაციო და სასერტიფიკაციო ორგანოები)</a:t>
            </a:r>
            <a:endParaRPr lang="en-US" sz="2200" dirty="0"/>
          </a:p>
          <a:p>
            <a:r>
              <a:rPr lang="en-US" sz="2200" dirty="0"/>
              <a:t>GDCI - </a:t>
            </a:r>
            <a:r>
              <a:rPr lang="ka-GE" sz="2200" dirty="0"/>
              <a:t>გლობალგეპის ასოცირებული წევრი</a:t>
            </a:r>
            <a:endParaRPr lang="en-US" sz="2200" dirty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2" descr="C:\Users\Tamar\Desktop\GlobalGAP presentaitons\081010-Memberlogos-Suppli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439" y="76200"/>
            <a:ext cx="2821561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C:\Users\Tamar\Desktop\081010-Memberlogos-Retail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689" y="1905000"/>
            <a:ext cx="2968911" cy="2313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Tamar\Desktop\081010-Memberlogo_Associate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46"/>
          <a:stretch/>
        </p:blipFill>
        <p:spPr bwMode="auto">
          <a:xfrm>
            <a:off x="3886200" y="4181096"/>
            <a:ext cx="3048000" cy="2219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324600" y="77469"/>
            <a:ext cx="1409360" cy="307777"/>
          </a:xfrm>
          <a:prstGeom prst="rect">
            <a:avLst/>
          </a:prstGeom>
          <a:solidFill>
            <a:srgbClr val="669900"/>
          </a:solidFill>
        </p:spPr>
        <p:txBody>
          <a:bodyPr wrap="none" rtlCol="0">
            <a:spAutoFit/>
          </a:bodyPr>
          <a:lstStyle/>
          <a:p>
            <a:r>
              <a:rPr lang="ka-GE" sz="1400" b="1" dirty="0">
                <a:solidFill>
                  <a:schemeClr val="bg1"/>
                </a:solidFill>
              </a:rPr>
              <a:t>მწარმოებლები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3167" y="1932709"/>
            <a:ext cx="1558440" cy="307777"/>
          </a:xfrm>
          <a:prstGeom prst="rect">
            <a:avLst/>
          </a:prstGeom>
          <a:solidFill>
            <a:srgbClr val="669900"/>
          </a:solidFill>
        </p:spPr>
        <p:txBody>
          <a:bodyPr wrap="none" rtlCol="0">
            <a:spAutoFit/>
          </a:bodyPr>
          <a:lstStyle/>
          <a:p>
            <a:r>
              <a:rPr lang="ka-GE" sz="1400" b="1" dirty="0">
                <a:solidFill>
                  <a:schemeClr val="bg1"/>
                </a:solidFill>
              </a:rPr>
              <a:t>საცალო ვაჭრობა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9325" y="4208805"/>
            <a:ext cx="2105063" cy="307777"/>
          </a:xfrm>
          <a:prstGeom prst="rect">
            <a:avLst/>
          </a:prstGeom>
          <a:solidFill>
            <a:srgbClr val="669900"/>
          </a:solidFill>
        </p:spPr>
        <p:txBody>
          <a:bodyPr wrap="none" rtlCol="0">
            <a:spAutoFit/>
          </a:bodyPr>
          <a:lstStyle/>
          <a:p>
            <a:r>
              <a:rPr lang="ka-GE" sz="1400" b="1" dirty="0">
                <a:solidFill>
                  <a:schemeClr val="bg1"/>
                </a:solidFill>
              </a:rPr>
              <a:t>ასოცირებული წევრები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632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2" y="1633728"/>
            <a:ext cx="3809998" cy="4309872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ka-GE" sz="2200" dirty="0"/>
              <a:t>აღიარება 125 ქვეყანაში (ხილი და ბოსტნეული)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200" dirty="0"/>
              <a:t>GLOBALG</a:t>
            </a:r>
            <a:r>
              <a:rPr lang="ka-GE" sz="2200" dirty="0"/>
              <a:t>.</a:t>
            </a:r>
            <a:r>
              <a:rPr lang="en-US" sz="2200" dirty="0"/>
              <a:t>A</a:t>
            </a:r>
            <a:r>
              <a:rPr lang="ka-GE" sz="2200" dirty="0"/>
              <a:t>.</a:t>
            </a:r>
            <a:r>
              <a:rPr lang="en-US" sz="2200" dirty="0"/>
              <a:t>P</a:t>
            </a:r>
            <a:r>
              <a:rPr lang="ka-GE" sz="2200" dirty="0"/>
              <a:t>.-ის მიხედვით სულ 184,996 სერტიფიცირებული მწარმოებელია, აქედან 182,193 ხილისა და ბოსტნეულის სფეროში </a:t>
            </a:r>
            <a:r>
              <a:rPr lang="ka-GE" sz="1800" dirty="0"/>
              <a:t>(2017 წლის მდგომარეობით)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3508A-4E4C-4342-A0CE-5080E62CEE63}" type="slidenum">
              <a:rPr lang="en-US" smtClean="0"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19328"/>
          </a:xfrm>
        </p:spPr>
        <p:txBody>
          <a:bodyPr>
            <a:normAutofit/>
          </a:bodyPr>
          <a:lstStyle/>
          <a:p>
            <a:r>
              <a:rPr lang="en-US" dirty="0"/>
              <a:t>GLOBALG</a:t>
            </a:r>
            <a:r>
              <a:rPr lang="ka-GE" dirty="0"/>
              <a:t>.</a:t>
            </a:r>
            <a:r>
              <a:rPr lang="en-US" dirty="0"/>
              <a:t>A</a:t>
            </a:r>
            <a:r>
              <a:rPr lang="ka-GE" dirty="0"/>
              <a:t>.</a:t>
            </a:r>
            <a:r>
              <a:rPr lang="en-US" dirty="0"/>
              <a:t>P</a:t>
            </a:r>
            <a:r>
              <a:rPr lang="ka-GE" dirty="0"/>
              <a:t>.-ის გავრცელების სტატისტიკა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324600"/>
            <a:ext cx="3537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200" i="1" dirty="0"/>
              <a:t>წყარო: </a:t>
            </a:r>
            <a:r>
              <a:rPr lang="en-US" sz="1200" i="1" dirty="0">
                <a:hlinkClick r:id="rId2"/>
              </a:rPr>
              <a:t>www.globalgap.org</a:t>
            </a:r>
            <a:r>
              <a:rPr lang="ka-GE" sz="1200" i="1" dirty="0"/>
              <a:t>, 20</a:t>
            </a:r>
            <a:r>
              <a:rPr lang="en-US" sz="1200" i="1" dirty="0"/>
              <a:t>1</a:t>
            </a:r>
            <a:r>
              <a:rPr lang="ka-GE" sz="1200" i="1" dirty="0"/>
              <a:t>7</a:t>
            </a:r>
            <a:r>
              <a:rPr lang="en-US" sz="1200" i="1" dirty="0"/>
              <a:t> </a:t>
            </a:r>
            <a:r>
              <a:rPr lang="ka-GE" sz="1200" i="1" dirty="0"/>
              <a:t>წლის ანგარიში</a:t>
            </a:r>
            <a:r>
              <a:rPr lang="en-US" sz="1200" i="1" dirty="0"/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833" y="1371600"/>
            <a:ext cx="3646967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9809133"/>
              </p:ext>
            </p:extLst>
          </p:nvPr>
        </p:nvGraphicFramePr>
        <p:xfrm>
          <a:off x="3962400" y="3310128"/>
          <a:ext cx="5090538" cy="3247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34197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915400" cy="1066801"/>
          </a:xfrm>
        </p:spPr>
        <p:txBody>
          <a:bodyPr>
            <a:noAutofit/>
          </a:bodyPr>
          <a:lstStyle/>
          <a:p>
            <a:r>
              <a:rPr lang="ka-GE" dirty="0"/>
              <a:t>საქართველოში </a:t>
            </a:r>
            <a:r>
              <a:rPr lang="en-US" dirty="0"/>
              <a:t>GLOBALG</a:t>
            </a:r>
            <a:r>
              <a:rPr lang="ka-GE" dirty="0"/>
              <a:t>.</a:t>
            </a:r>
            <a:r>
              <a:rPr lang="en-US" dirty="0"/>
              <a:t>A</a:t>
            </a:r>
            <a:r>
              <a:rPr lang="ka-GE" dirty="0"/>
              <a:t>.</a:t>
            </a:r>
            <a:r>
              <a:rPr lang="en-US" dirty="0"/>
              <a:t>P</a:t>
            </a:r>
            <a:r>
              <a:rPr lang="ka-GE" dirty="0"/>
              <a:t>.-ის პოპულარიზაცია დაიწყო 2005 წელს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8" descr="Image result for ჰერბია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625927"/>
            <a:ext cx="3393064" cy="2072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Image result for waitro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201"/>
            <a:ext cx="3393064" cy="221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5094958" y="1669595"/>
            <a:ext cx="3581400" cy="4456705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2300" b="1" dirty="0"/>
              <a:t>მოთხოვნები:</a:t>
            </a:r>
          </a:p>
          <a:p>
            <a:pPr marL="342900" indent="-342900">
              <a:buAutoNum type="arabicPeriod"/>
            </a:pPr>
            <a:r>
              <a:rPr lang="ka-GE" sz="2300" dirty="0"/>
              <a:t>მიკვლევადობის არსებობა</a:t>
            </a:r>
          </a:p>
          <a:p>
            <a:pPr marL="342900" indent="-342900">
              <a:buAutoNum type="arabicPeriod"/>
            </a:pPr>
            <a:r>
              <a:rPr lang="en-US" sz="2300" dirty="0"/>
              <a:t>GLOBALG.A.P.-</a:t>
            </a:r>
            <a:r>
              <a:rPr lang="ka-GE" sz="2300" dirty="0"/>
              <a:t>ის მოთხოვნების დაკმაყოფილება და სერტიფიცირება</a:t>
            </a:r>
          </a:p>
          <a:p>
            <a:pPr marL="342900" indent="-342900">
              <a:buAutoNum type="arabicPeriod"/>
            </a:pPr>
            <a:r>
              <a:rPr lang="ka-GE" sz="2300" dirty="0"/>
              <a:t>სტაბილური მიწოდება</a:t>
            </a:r>
            <a:endParaRPr lang="en-US" sz="2300" dirty="0"/>
          </a:p>
        </p:txBody>
      </p:sp>
      <p:sp>
        <p:nvSpPr>
          <p:cNvPr id="8" name="Down Arrow 7"/>
          <p:cNvSpPr/>
          <p:nvPr/>
        </p:nvSpPr>
        <p:spPr>
          <a:xfrm rot="10800000">
            <a:off x="744032" y="3897948"/>
            <a:ext cx="2667000" cy="639417"/>
          </a:xfrm>
          <a:prstGeom prst="downArrow">
            <a:avLst/>
          </a:prstGeom>
          <a:solidFill>
            <a:srgbClr val="92D050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Down Arrow 12"/>
          <p:cNvSpPr/>
          <p:nvPr/>
        </p:nvSpPr>
        <p:spPr>
          <a:xfrm rot="16200000">
            <a:off x="3101011" y="3147392"/>
            <a:ext cx="2667000" cy="639417"/>
          </a:xfrm>
          <a:prstGeom prst="downArrow">
            <a:avLst/>
          </a:prstGeom>
          <a:solidFill>
            <a:srgbClr val="92D050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81000" y="6338739"/>
            <a:ext cx="33930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a-GE" dirty="0"/>
              <a:t>ქართული მწვანილი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321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13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GLOBALG</a:t>
            </a:r>
            <a:r>
              <a:rPr lang="ka-GE" dirty="0"/>
              <a:t>.</a:t>
            </a:r>
            <a:r>
              <a:rPr lang="en-US" dirty="0"/>
              <a:t>A</a:t>
            </a:r>
            <a:r>
              <a:rPr lang="ka-GE" dirty="0"/>
              <a:t>.</a:t>
            </a:r>
            <a:r>
              <a:rPr lang="en-US" dirty="0"/>
              <a:t>P</a:t>
            </a:r>
            <a:r>
              <a:rPr lang="ka-GE" dirty="0"/>
              <a:t>.</a:t>
            </a:r>
            <a:r>
              <a:rPr lang="en-US" dirty="0">
                <a:latin typeface="AcadMtavr" pitchFamily="2" charset="0"/>
              </a:rPr>
              <a:t>-</a:t>
            </a:r>
            <a:r>
              <a:rPr lang="ka-GE" dirty="0">
                <a:latin typeface="AcadMtavr" pitchFamily="2" charset="0"/>
              </a:rPr>
              <a:t>ის მოთხოვნების შესრულებით უზრუნველყოფილია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7</a:t>
            </a:fld>
            <a:endParaRPr 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709928"/>
            <a:ext cx="7924800" cy="4614672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7850" indent="-5778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ka-GE" sz="2200" b="1" dirty="0">
                <a:solidFill>
                  <a:srgbClr val="C00000"/>
                </a:solidFill>
                <a:latin typeface="AcadNusx" pitchFamily="2" charset="0"/>
              </a:rPr>
              <a:t>სურსათის უვნებლობა  </a:t>
            </a:r>
            <a:r>
              <a:rPr lang="ka-GE" sz="2200" b="1" dirty="0">
                <a:latin typeface="AcadNusx" pitchFamily="2" charset="0"/>
              </a:rPr>
              <a:t>- </a:t>
            </a:r>
            <a:r>
              <a:rPr lang="ka-GE" sz="2200" dirty="0">
                <a:latin typeface="AcadNusx" pitchFamily="2" charset="0"/>
              </a:rPr>
              <a:t>წარმოებული პროდუქტის უვნებლობა, მომხმარებელზე ზრუნვა;</a:t>
            </a:r>
            <a:endParaRPr lang="ka-GE" sz="2200" b="1" dirty="0">
              <a:latin typeface="AcadNusx" pitchFamily="2" charset="0"/>
            </a:endParaRPr>
          </a:p>
          <a:p>
            <a:pPr marL="577850" indent="-5778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ka-GE" sz="2200" b="1" dirty="0">
                <a:solidFill>
                  <a:srgbClr val="C00000"/>
                </a:solidFill>
                <a:latin typeface="AcadNusx" pitchFamily="2" charset="0"/>
              </a:rPr>
              <a:t>მიკვლევადობა</a:t>
            </a:r>
            <a:r>
              <a:rPr lang="ka-GE" sz="2200" b="1" dirty="0">
                <a:latin typeface="AcadNusx" pitchFamily="2" charset="0"/>
              </a:rPr>
              <a:t> - </a:t>
            </a:r>
            <a:r>
              <a:rPr lang="ka-GE" sz="2200" dirty="0">
                <a:latin typeface="AcadNusx" pitchFamily="2" charset="0"/>
              </a:rPr>
              <a:t>პროდუქტის წარმოებისას გამოყენებული ნედლეულისა და გაყიდული პროდუქტის მიკვლევადობა სასურსათო ჯაჭვში;</a:t>
            </a:r>
            <a:endParaRPr lang="ka-GE" sz="2200" b="1" dirty="0">
              <a:latin typeface="AcadNusx" pitchFamily="2" charset="0"/>
            </a:endParaRPr>
          </a:p>
          <a:p>
            <a:pPr marL="577850" indent="-5778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ka-GE" sz="2200" b="1" dirty="0">
                <a:solidFill>
                  <a:srgbClr val="C00000"/>
                </a:solidFill>
                <a:latin typeface="AcadNusx" pitchFamily="2" charset="0"/>
              </a:rPr>
              <a:t>გარემოს დაცვა </a:t>
            </a:r>
            <a:r>
              <a:rPr lang="ka-GE" sz="2200" b="1" dirty="0">
                <a:latin typeface="AcadNusx" pitchFamily="2" charset="0"/>
              </a:rPr>
              <a:t>- </a:t>
            </a:r>
            <a:r>
              <a:rPr lang="ka-GE" sz="2200" dirty="0">
                <a:latin typeface="AcadNusx" pitchFamily="2" charset="0"/>
              </a:rPr>
              <a:t>გარემოზე მავნე ზემოქმედების მინიმალურ დონემდე შემცირება;</a:t>
            </a:r>
            <a:endParaRPr lang="ka-GE" sz="2200" b="1" dirty="0">
              <a:latin typeface="AcadNusx" pitchFamily="2" charset="0"/>
            </a:endParaRPr>
          </a:p>
          <a:p>
            <a:pPr marL="577850" indent="-5778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ka-GE" sz="2200" b="1" dirty="0">
                <a:solidFill>
                  <a:srgbClr val="C00000"/>
                </a:solidFill>
                <a:latin typeface="AcadNusx" pitchFamily="2" charset="0"/>
              </a:rPr>
              <a:t>თანამშრომლების კეთილდღეობა </a:t>
            </a:r>
            <a:r>
              <a:rPr lang="ka-GE" sz="2200" b="1" dirty="0">
                <a:latin typeface="AcadNusx" pitchFamily="2" charset="0"/>
              </a:rPr>
              <a:t>- </a:t>
            </a:r>
            <a:r>
              <a:rPr lang="ka-GE" sz="2200" dirty="0">
                <a:latin typeface="AcadNusx" pitchFamily="2" charset="0"/>
              </a:rPr>
              <a:t>ფერმერულ მეურნეობაში დასაქმებული პერსონალისთვის უსაფრთხო სამუშაო გარემოს და შესაბამისი სამუშაო</a:t>
            </a:r>
            <a:r>
              <a:rPr lang="en-US" sz="2200" dirty="0">
                <a:latin typeface="AcadNusx" pitchFamily="2" charset="0"/>
              </a:rPr>
              <a:t> </a:t>
            </a:r>
            <a:r>
              <a:rPr lang="ka-GE" sz="2200" dirty="0">
                <a:latin typeface="AcadNusx" pitchFamily="2" charset="0"/>
              </a:rPr>
              <a:t>და სოციალური პირობების შექმნა-შენარჩუნება</a:t>
            </a:r>
            <a:endParaRPr lang="en-US" sz="2200" dirty="0">
              <a:latin typeface="AcadNusx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357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62000"/>
          </a:xfrm>
        </p:spPr>
        <p:txBody>
          <a:bodyPr/>
          <a:lstStyle/>
          <a:p>
            <a:r>
              <a:rPr lang="en-US" dirty="0"/>
              <a:t>GLOBALG</a:t>
            </a:r>
            <a:r>
              <a:rPr lang="ka-GE" dirty="0"/>
              <a:t>.</a:t>
            </a:r>
            <a:r>
              <a:rPr lang="en-US" dirty="0"/>
              <a:t>A</a:t>
            </a:r>
            <a:r>
              <a:rPr lang="ka-GE" dirty="0"/>
              <a:t>.</a:t>
            </a:r>
            <a:r>
              <a:rPr lang="en-US" dirty="0"/>
              <a:t>P</a:t>
            </a:r>
            <a:r>
              <a:rPr lang="ka-GE" dirty="0"/>
              <a:t>.-ის სტანდარტი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8928"/>
            <a:ext cx="8229600" cy="522427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ka-GE" sz="2200" dirty="0"/>
              <a:t>ნებაყოფლობითი სტანდარტი;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ka-GE" sz="2200" dirty="0"/>
              <a:t>ფართოდ მოითხოვება საცალო ვაჭრობის ქსელების მიერ;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ka-GE" sz="2200" dirty="0"/>
              <a:t>მოითხოვს საკანონმდებლო მოთხოვნების შესრულებას: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ka-GE" sz="2200" dirty="0"/>
              <a:t>წარმოების ქვეყნის და საექსპორტო ქვეყნის კანონმდებლობა;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ka-GE" sz="2200" dirty="0"/>
              <a:t>გარკვეული სავაჭრო ქსელები აწესებენ უფრო მკაცრ მოთხოვნებს (მაგ., პესტიციდებთან დაკავშირებით);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ka-GE" sz="2200" dirty="0"/>
              <a:t>უზრუნველყოფს ფერმერული მეურნეობის ეფექტურ და ეფექტიან მართვას, რესურსების რაციონალურ გამოყენებას</a:t>
            </a:r>
            <a:endParaRPr lang="ka-GE" sz="2200" b="1" dirty="0">
              <a:solidFill>
                <a:schemeClr val="accent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061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6868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>GLOBALG.A.P.-</a:t>
            </a:r>
            <a:r>
              <a:rPr lang="ka-GE" dirty="0"/>
              <a:t>ის სფერო - ფერმე</a:t>
            </a:r>
            <a:r>
              <a:rPr lang="ka-GE" dirty="0">
                <a:latin typeface="AcadMtavr" pitchFamily="2" charset="0"/>
              </a:rPr>
              <a:t>რული მეურნეობის ინტეგრირებული მართვის უზრუნველყოფა (</a:t>
            </a:r>
            <a:r>
              <a:rPr lang="en-US" dirty="0">
                <a:latin typeface="Arial" pitchFamily="34" charset="0"/>
                <a:cs typeface="Arial" pitchFamily="34" charset="0"/>
              </a:rPr>
              <a:t>IFA)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1E8C-18D3-40EB-9356-96AEB88C2C00}" type="slidenum">
              <a:rPr lang="en-US" smtClean="0"/>
              <a:t>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180032" y="1966499"/>
            <a:ext cx="4430568" cy="3957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a-GE" sz="2200" b="1" dirty="0">
                <a:solidFill>
                  <a:schemeClr val="accent3">
                    <a:lumMod val="75000"/>
                  </a:schemeClr>
                </a:solidFill>
                <a:latin typeface="AcadMtavr" pitchFamily="2" charset="0"/>
              </a:rPr>
              <a:t>ხილი და ბოსტნეული</a:t>
            </a:r>
            <a:endParaRPr lang="en-GB" sz="2200" b="1" dirty="0">
              <a:solidFill>
                <a:schemeClr val="accent3">
                  <a:lumMod val="75000"/>
                </a:schemeClr>
              </a:solidFill>
              <a:latin typeface="AcadMtavr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80032" y="3191883"/>
            <a:ext cx="4430568" cy="3592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a-GE" sz="2200" b="1" dirty="0">
                <a:solidFill>
                  <a:schemeClr val="accent3">
                    <a:lumMod val="75000"/>
                  </a:schemeClr>
                </a:solidFill>
                <a:latin typeface="AcadMtavr" pitchFamily="2" charset="0"/>
              </a:rPr>
              <a:t>სვია</a:t>
            </a:r>
            <a:endParaRPr lang="en-GB" sz="2200" b="1" dirty="0">
              <a:solidFill>
                <a:schemeClr val="accent3">
                  <a:lumMod val="75000"/>
                </a:schemeClr>
              </a:solidFill>
              <a:latin typeface="AcadMtavr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1278" y="4670785"/>
            <a:ext cx="2755331" cy="679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a-GE" sz="2200" b="1" dirty="0">
                <a:solidFill>
                  <a:srgbClr val="C00000"/>
                </a:solidFill>
                <a:latin typeface="AcadMtavr" pitchFamily="2" charset="0"/>
              </a:rPr>
              <a:t>მეცხოველეობა, მეფრინველეობა</a:t>
            </a:r>
            <a:endParaRPr lang="en-GB" sz="2200" b="1" dirty="0">
              <a:solidFill>
                <a:srgbClr val="C00000"/>
              </a:solidFill>
              <a:latin typeface="AcadMtavr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80032" y="2362200"/>
            <a:ext cx="4506768" cy="447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a-GE" sz="2200" b="1" dirty="0">
                <a:solidFill>
                  <a:schemeClr val="accent3">
                    <a:lumMod val="75000"/>
                  </a:schemeClr>
                </a:solidFill>
                <a:latin typeface="AcadMtavr" pitchFamily="2" charset="0"/>
              </a:rPr>
              <a:t>კომბაინით ასაღები კულტურები</a:t>
            </a:r>
            <a:endParaRPr lang="en-GB" sz="2200" b="1" dirty="0">
              <a:solidFill>
                <a:schemeClr val="accent3">
                  <a:lumMod val="75000"/>
                </a:schemeClr>
              </a:solidFill>
              <a:latin typeface="AcadMtavr" pitchFamily="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95534" y="5619662"/>
            <a:ext cx="2757716" cy="4397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a-GE" sz="2200" b="1" dirty="0">
                <a:solidFill>
                  <a:schemeClr val="accent1">
                    <a:lumMod val="75000"/>
                  </a:schemeClr>
                </a:solidFill>
                <a:latin typeface="AcadMtavr" pitchFamily="2" charset="0"/>
              </a:rPr>
              <a:t>აკვაკულტურები</a:t>
            </a:r>
            <a:endParaRPr lang="en-GB" sz="2200" b="1" dirty="0">
              <a:solidFill>
                <a:schemeClr val="accent1">
                  <a:lumMod val="75000"/>
                </a:schemeClr>
              </a:solidFill>
              <a:latin typeface="AcadMtavr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80032" y="3644929"/>
            <a:ext cx="4430568" cy="6341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a-GE" sz="2200" b="1" dirty="0">
                <a:solidFill>
                  <a:schemeClr val="accent3">
                    <a:lumMod val="75000"/>
                  </a:schemeClr>
                </a:solidFill>
                <a:latin typeface="AcadMtavr" pitchFamily="2" charset="0"/>
              </a:rPr>
              <a:t>ყვავილები და დეკორატიული მცენარეები</a:t>
            </a:r>
            <a:endParaRPr lang="en-GB" sz="2200" b="1" dirty="0">
              <a:solidFill>
                <a:schemeClr val="accent3">
                  <a:lumMod val="75000"/>
                </a:schemeClr>
              </a:solidFill>
              <a:latin typeface="AcadMtavr" pitchFamily="2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02230" y="3086038"/>
            <a:ext cx="2751020" cy="7194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a-GE" sz="2200" b="1" dirty="0">
                <a:solidFill>
                  <a:schemeClr val="accent3">
                    <a:lumMod val="75000"/>
                  </a:schemeClr>
                </a:solidFill>
                <a:latin typeface="AcadMtavr" pitchFamily="2" charset="0"/>
              </a:rPr>
              <a:t>მემცენარეობა</a:t>
            </a:r>
            <a:endParaRPr lang="en-GB" sz="2200" b="1" dirty="0">
              <a:solidFill>
                <a:schemeClr val="accent3">
                  <a:lumMod val="75000"/>
                </a:schemeClr>
              </a:solidFill>
              <a:latin typeface="AcadMtavr" pitchFamily="2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80032" y="4399067"/>
            <a:ext cx="4430568" cy="3937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a-GE" sz="2200" b="1" dirty="0">
                <a:solidFill>
                  <a:schemeClr val="accent3">
                    <a:lumMod val="75000"/>
                  </a:schemeClr>
                </a:solidFill>
                <a:latin typeface="AcadMtavr" pitchFamily="2" charset="0"/>
              </a:rPr>
              <a:t>გასამრავლებელი მასალა</a:t>
            </a:r>
            <a:endParaRPr lang="en-GB" sz="2200" b="1" dirty="0">
              <a:solidFill>
                <a:schemeClr val="accent3">
                  <a:lumMod val="75000"/>
                </a:schemeClr>
              </a:solidFill>
              <a:latin typeface="AcadMtavr" pitchFamily="2" charset="0"/>
            </a:endParaRPr>
          </a:p>
        </p:txBody>
      </p:sp>
      <p:sp>
        <p:nvSpPr>
          <p:cNvPr id="13" name="Down Arrow 12"/>
          <p:cNvSpPr/>
          <p:nvPr/>
        </p:nvSpPr>
        <p:spPr>
          <a:xfrm rot="16200000">
            <a:off x="2613991" y="3237446"/>
            <a:ext cx="2667000" cy="639417"/>
          </a:xfrm>
          <a:prstGeom prst="downArrow">
            <a:avLst/>
          </a:prstGeom>
          <a:solidFill>
            <a:srgbClr val="92D05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Brace 13"/>
          <p:cNvSpPr/>
          <p:nvPr/>
        </p:nvSpPr>
        <p:spPr>
          <a:xfrm>
            <a:off x="801686" y="2286000"/>
            <a:ext cx="387696" cy="3806648"/>
          </a:xfrm>
          <a:prstGeom prst="lef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343400" y="5739389"/>
            <a:ext cx="2755331" cy="4397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200" b="1" dirty="0">
              <a:solidFill>
                <a:schemeClr val="tx1"/>
              </a:solidFill>
              <a:latin typeface="AcadMtavr" pitchFamily="2" charset="0"/>
            </a:endParaRPr>
          </a:p>
        </p:txBody>
      </p:sp>
      <p:sp>
        <p:nvSpPr>
          <p:cNvPr id="16" name="Rectangle 15"/>
          <p:cNvSpPr/>
          <p:nvPr/>
        </p:nvSpPr>
        <p:spPr>
          <a:xfrm rot="16200000">
            <a:off x="85651" y="4120264"/>
            <a:ext cx="964220" cy="3937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IFA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180032" y="2841196"/>
            <a:ext cx="4430568" cy="3592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a-GE" sz="2200" b="1" dirty="0">
                <a:solidFill>
                  <a:schemeClr val="accent3">
                    <a:lumMod val="75000"/>
                  </a:schemeClr>
                </a:solidFill>
                <a:latin typeface="AcadMtavr" pitchFamily="2" charset="0"/>
              </a:rPr>
              <a:t>ჩაი</a:t>
            </a:r>
            <a:endParaRPr lang="en-GB" sz="2200" b="1" dirty="0">
              <a:solidFill>
                <a:schemeClr val="accent3">
                  <a:lumMod val="75000"/>
                </a:schemeClr>
              </a:solidFill>
              <a:latin typeface="AcadMtavr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564" y="1709928"/>
            <a:ext cx="2011618" cy="150871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756" y="5147810"/>
            <a:ext cx="2025966" cy="105194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23586" y="6116702"/>
            <a:ext cx="3004173" cy="65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2652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2517</TotalTime>
  <Words>1259</Words>
  <Application>Microsoft Office PowerPoint</Application>
  <PresentationFormat>On-screen Show (4:3)</PresentationFormat>
  <Paragraphs>245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AcadMtavr</vt:lpstr>
      <vt:lpstr>AcadNusx</vt:lpstr>
      <vt:lpstr>Arial</vt:lpstr>
      <vt:lpstr>Calibri</vt:lpstr>
      <vt:lpstr>Sylfaen</vt:lpstr>
      <vt:lpstr>Times New Roman</vt:lpstr>
      <vt:lpstr>Wingdings</vt:lpstr>
      <vt:lpstr>Clarity</vt:lpstr>
      <vt:lpstr>GLOBALG.A.P.-ის მოთხოვნების შესრულება ფერმერული მეურნეობის ეფექტიანობის ასამაღლებლად </vt:lpstr>
      <vt:lpstr>PowerPoint Presentation</vt:lpstr>
      <vt:lpstr>PowerPoint Presentation</vt:lpstr>
      <vt:lpstr>GLOBALG.A.P.-ის წევრები</vt:lpstr>
      <vt:lpstr>GLOBALG.A.P.-ის გავრცელების სტატისტიკა</vt:lpstr>
      <vt:lpstr>საქართველოში GLOBALG.A.P.-ის პოპულარიზაცია დაიწყო 2005 წელს</vt:lpstr>
      <vt:lpstr>GLOBALG.A.P.-ის მოთხოვნების შესრულებით უზრუნველყოფილია</vt:lpstr>
      <vt:lpstr>GLOBALG.A.P.-ის სტანდარტი</vt:lpstr>
      <vt:lpstr>GLOBALG.A.P.-ის სფერო - ფერმერული მეურნეობის ინტეგრირებული მართვის უზრუნველყოფა (IFA)</vt:lpstr>
      <vt:lpstr>GLOBALG.A.P.-ის სტანდარტი</vt:lpstr>
      <vt:lpstr>GLOBALG.A.P.-ის სისტემა მოიცავს ფერმერულ მეურნეობაში პროდუქტის წარმოების ყველა ეტაპს</vt:lpstr>
      <vt:lpstr>GLOBALG.A.P.-ის ხილისა და ბოსტნეულის სტანდარტის მოდულები (გამოცემა 5.1)</vt:lpstr>
      <vt:lpstr>სტანდარტის მოთხოვნების კლასიფიკაცია</vt:lpstr>
      <vt:lpstr>საკონტროლო პუნქტის ნიმუში</vt:lpstr>
      <vt:lpstr>საკონტროლო პუნქტის ნიმუში</vt:lpstr>
      <vt:lpstr>საკონტროლო პუნქტის ნიმუში</vt:lpstr>
      <vt:lpstr>საკონტროლო პუნქტის ნიმუში</vt:lpstr>
      <vt:lpstr>GLOBALG.A.P.-ის მოთხოვნების შესრულება იწვევს ფერმერული მეურნეობის ეფექტიანობის ამაღლებას</vt:lpstr>
      <vt:lpstr>სერტიფიკატის მოპოვების გზები</vt:lpstr>
      <vt:lpstr>სერტიფიცირების პროცესი</vt:lpstr>
      <vt:lpstr>პირველი ინსპექტირება</vt:lpstr>
      <vt:lpstr>ყველა ფერმერული მეურნეობა - შინაარსი</vt:lpstr>
      <vt:lpstr>სასოფლო-სამეურნეო კულტურები - შინაარსი</vt:lpstr>
      <vt:lpstr>ხილი და ბოსტნეული - შინაარსი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სურსათის უვნებლობა თხილის მოყვანის, მოსავლის აღებისა და შენახვის ეტაპზე</dc:title>
  <dc:creator>Tamari</dc:creator>
  <cp:lastModifiedBy>Poberezhna, Kateryna (FAOGE)</cp:lastModifiedBy>
  <cp:revision>207</cp:revision>
  <dcterms:created xsi:type="dcterms:W3CDTF">2014-10-01T13:05:33Z</dcterms:created>
  <dcterms:modified xsi:type="dcterms:W3CDTF">2018-05-13T04:56:05Z</dcterms:modified>
</cp:coreProperties>
</file>