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9"/>
  </p:notesMasterIdLst>
  <p:sldIdLst>
    <p:sldId id="303" r:id="rId2"/>
    <p:sldId id="359" r:id="rId3"/>
    <p:sldId id="360" r:id="rId4"/>
    <p:sldId id="361" r:id="rId5"/>
    <p:sldId id="362" r:id="rId6"/>
    <p:sldId id="363" r:id="rId7"/>
    <p:sldId id="352" r:id="rId8"/>
    <p:sldId id="365" r:id="rId9"/>
    <p:sldId id="368" r:id="rId10"/>
    <p:sldId id="364" r:id="rId11"/>
    <p:sldId id="353" r:id="rId12"/>
    <p:sldId id="354" r:id="rId13"/>
    <p:sldId id="349" r:id="rId14"/>
    <p:sldId id="367" r:id="rId15"/>
    <p:sldId id="369" r:id="rId16"/>
    <p:sldId id="358" r:id="rId17"/>
    <p:sldId id="330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iy Yarmak" initials="AY" lastIdx="0" clrIdx="0">
    <p:extLst>
      <p:ext uri="{19B8F6BF-5375-455C-9EA6-DF929625EA0E}">
        <p15:presenceInfo xmlns:p15="http://schemas.microsoft.com/office/powerpoint/2012/main" userId="61ec2f065f3ce64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574" autoAdjust="0"/>
  </p:normalViewPr>
  <p:slideViewPr>
    <p:cSldViewPr>
      <p:cViewPr varScale="1">
        <p:scale>
          <a:sx n="79" d="100"/>
          <a:sy n="79" d="100"/>
        </p:scale>
        <p:origin x="115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FAO\Documents\Georgia\herbs\&#1062;&#1077;&#1087;&#1086;&#1095;&#1082;&#1080;%20&#1079;&#1077;&#1083;&#1077;&#1085;&#1100;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FAO\Documents\Georgia\herbs\retail%20prices%20of%20herb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FAO\Documents\Georgia\herbs\retail%20prices%20of%20herb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800" dirty="0" err="1"/>
              <a:t>Распределение</a:t>
            </a:r>
            <a:r>
              <a:rPr lang="uk-UA" sz="2800" dirty="0"/>
              <a:t> </a:t>
            </a:r>
          </a:p>
          <a:p>
            <a:pPr>
              <a:defRPr sz="2800"/>
            </a:pPr>
            <a:r>
              <a:rPr lang="uk-UA" sz="2800" u="sng" dirty="0" err="1">
                <a:solidFill>
                  <a:srgbClr val="FF0000"/>
                </a:solidFill>
              </a:rPr>
              <a:t>добавленной</a:t>
            </a:r>
            <a:r>
              <a:rPr lang="uk-UA" sz="2800" u="sng" dirty="0">
                <a:solidFill>
                  <a:srgbClr val="FF0000"/>
                </a:solidFill>
              </a:rPr>
              <a:t> </a:t>
            </a:r>
            <a:r>
              <a:rPr lang="uk-UA" sz="2800" u="sng" dirty="0" err="1">
                <a:solidFill>
                  <a:srgbClr val="FF0000"/>
                </a:solidFill>
              </a:rPr>
              <a:t>стоимости</a:t>
            </a:r>
            <a:r>
              <a:rPr lang="uk-UA" sz="2800" u="sng" dirty="0">
                <a:solidFill>
                  <a:srgbClr val="FF0000"/>
                </a:solidFill>
              </a:rPr>
              <a:t> </a:t>
            </a:r>
          </a:p>
          <a:p>
            <a:pPr>
              <a:defRPr sz="2800"/>
            </a:pPr>
            <a:r>
              <a:rPr lang="uk-UA" sz="2800" dirty="0" err="1"/>
              <a:t>сейчас</a:t>
            </a:r>
            <a:endParaRPr lang="ru-RU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AY!$K$21</c:f>
              <c:strCache>
                <c:ptCount val="1"/>
                <c:pt idx="0">
                  <c:v>Розница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AY!$L$20:$N$20</c:f>
              <c:strCache>
                <c:ptCount val="3"/>
                <c:pt idx="0">
                  <c:v>Петрушка</c:v>
                </c:pt>
                <c:pt idx="1">
                  <c:v>Укроп</c:v>
                </c:pt>
                <c:pt idx="2">
                  <c:v>Кинза</c:v>
                </c:pt>
              </c:strCache>
            </c:strRef>
          </c:cat>
          <c:val>
            <c:numRef>
              <c:f>AY!$L$21:$N$21</c:f>
              <c:numCache>
                <c:formatCode>0%</c:formatCode>
                <c:ptCount val="3"/>
                <c:pt idx="0">
                  <c:v>0.33333333333333326</c:v>
                </c:pt>
                <c:pt idx="1">
                  <c:v>0.33333333333333343</c:v>
                </c:pt>
                <c:pt idx="2">
                  <c:v>0.33333333333333331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24-4AC3-9DDA-7370A0E6EA2E}"/>
            </c:ext>
          </c:extLst>
        </c:ser>
        <c:ser>
          <c:idx val="1"/>
          <c:order val="1"/>
          <c:tx>
            <c:strRef>
              <c:f>AY!$K$22</c:f>
              <c:strCache>
                <c:ptCount val="1"/>
                <c:pt idx="0">
                  <c:v>Посредник Россия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AY!$L$20:$N$20</c:f>
              <c:strCache>
                <c:ptCount val="3"/>
                <c:pt idx="0">
                  <c:v>Петрушка</c:v>
                </c:pt>
                <c:pt idx="1">
                  <c:v>Укроп</c:v>
                </c:pt>
                <c:pt idx="2">
                  <c:v>Кинза</c:v>
                </c:pt>
              </c:strCache>
            </c:strRef>
          </c:cat>
          <c:val>
            <c:numRef>
              <c:f>AY!$L$22:$N$22</c:f>
              <c:numCache>
                <c:formatCode>0%</c:formatCode>
                <c:ptCount val="3"/>
                <c:pt idx="0">
                  <c:v>0.26666666666666672</c:v>
                </c:pt>
                <c:pt idx="1">
                  <c:v>0.26666666666666672</c:v>
                </c:pt>
                <c:pt idx="2">
                  <c:v>0.26666666666666661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24-4AC3-9DDA-7370A0E6EA2E}"/>
            </c:ext>
          </c:extLst>
        </c:ser>
        <c:ser>
          <c:idx val="2"/>
          <c:order val="2"/>
          <c:tx>
            <c:strRef>
              <c:f>AY!$K$23</c:f>
              <c:strCache>
                <c:ptCount val="1"/>
                <c:pt idx="0">
                  <c:v>Транспорт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AY!$L$20:$N$20</c:f>
              <c:strCache>
                <c:ptCount val="3"/>
                <c:pt idx="0">
                  <c:v>Петрушка</c:v>
                </c:pt>
                <c:pt idx="1">
                  <c:v>Укроп</c:v>
                </c:pt>
                <c:pt idx="2">
                  <c:v>Кинза</c:v>
                </c:pt>
              </c:strCache>
            </c:strRef>
          </c:cat>
          <c:val>
            <c:numRef>
              <c:f>AY!$L$23:$N$23</c:f>
              <c:numCache>
                <c:formatCode>0%</c:formatCode>
                <c:ptCount val="3"/>
                <c:pt idx="0">
                  <c:v>8.0275229357798183E-2</c:v>
                </c:pt>
                <c:pt idx="1">
                  <c:v>7.7433628318584052E-2</c:v>
                </c:pt>
                <c:pt idx="2">
                  <c:v>4.9504950495049514E-2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24-4AC3-9DDA-7370A0E6EA2E}"/>
            </c:ext>
          </c:extLst>
        </c:ser>
        <c:ser>
          <c:idx val="3"/>
          <c:order val="3"/>
          <c:tx>
            <c:strRef>
              <c:f>AY!$K$24</c:f>
              <c:strCache>
                <c:ptCount val="1"/>
                <c:pt idx="0">
                  <c:v>Посредник Грузия</c:v>
                </c:pt>
              </c:strCache>
            </c:strRef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AY!$L$20:$N$20</c:f>
              <c:strCache>
                <c:ptCount val="3"/>
                <c:pt idx="0">
                  <c:v>Петрушка</c:v>
                </c:pt>
                <c:pt idx="1">
                  <c:v>Укроп</c:v>
                </c:pt>
                <c:pt idx="2">
                  <c:v>Кинза</c:v>
                </c:pt>
              </c:strCache>
            </c:strRef>
          </c:cat>
          <c:val>
            <c:numRef>
              <c:f>AY!$L$24:$N$24</c:f>
              <c:numCache>
                <c:formatCode>0%</c:formatCode>
                <c:ptCount val="3"/>
                <c:pt idx="0">
                  <c:v>0.22224770642201835</c:v>
                </c:pt>
                <c:pt idx="1">
                  <c:v>0.21747787610619462</c:v>
                </c:pt>
                <c:pt idx="2">
                  <c:v>0.27270155586987277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A24-4AC3-9DDA-7370A0E6EA2E}"/>
            </c:ext>
          </c:extLst>
        </c:ser>
        <c:ser>
          <c:idx val="4"/>
          <c:order val="4"/>
          <c:tx>
            <c:strRef>
              <c:f>AY!$K$25</c:f>
              <c:strCache>
                <c:ptCount val="1"/>
                <c:pt idx="0">
                  <c:v>Фермер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AY!$L$20:$N$20</c:f>
              <c:strCache>
                <c:ptCount val="3"/>
                <c:pt idx="0">
                  <c:v>Петрушка</c:v>
                </c:pt>
                <c:pt idx="1">
                  <c:v>Укроп</c:v>
                </c:pt>
                <c:pt idx="2">
                  <c:v>Кинза</c:v>
                </c:pt>
              </c:strCache>
            </c:strRef>
          </c:cat>
          <c:val>
            <c:numRef>
              <c:f>AY!$L$25:$N$25</c:f>
              <c:numCache>
                <c:formatCode>0%</c:formatCode>
                <c:ptCount val="3"/>
                <c:pt idx="0">
                  <c:v>9.7477064220183471E-2</c:v>
                </c:pt>
                <c:pt idx="1">
                  <c:v>0.10508849557522125</c:v>
                </c:pt>
                <c:pt idx="2">
                  <c:v>7.7793493635077801E-2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A24-4AC3-9DDA-7370A0E6EA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42928336"/>
        <c:axId val="542928008"/>
      </c:barChart>
      <c:catAx>
        <c:axId val="54292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2928008"/>
        <c:crosses val="autoZero"/>
        <c:auto val="1"/>
        <c:lblAlgn val="ctr"/>
        <c:lblOffset val="100"/>
        <c:noMultiLvlLbl val="0"/>
      </c:catAx>
      <c:valAx>
        <c:axId val="5429280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2928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 b="1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uk-UA" sz="2400">
                <a:solidFill>
                  <a:srgbClr val="FF0000"/>
                </a:solidFill>
              </a:rPr>
              <a:t>Уровень розничн</a:t>
            </a:r>
            <a:r>
              <a:rPr lang="ru-RU" sz="2400">
                <a:solidFill>
                  <a:srgbClr val="FF0000"/>
                </a:solidFill>
              </a:rPr>
              <a:t>ых цен, долларов США за кг</a:t>
            </a:r>
            <a:endParaRPr lang="uk-UA" sz="2400">
              <a:solidFill>
                <a:srgbClr val="FF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Аркуш2!$B$2</c:f>
              <c:strCache>
                <c:ptCount val="1"/>
                <c:pt idx="0">
                  <c:v>Германия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Аркуш2!$A$3:$A$7</c:f>
              <c:strCache>
                <c:ptCount val="5"/>
                <c:pt idx="0">
                  <c:v>Петрушка</c:v>
                </c:pt>
                <c:pt idx="1">
                  <c:v>Укроп</c:v>
                </c:pt>
                <c:pt idx="2">
                  <c:v>Кинза</c:v>
                </c:pt>
                <c:pt idx="3">
                  <c:v>Базилик</c:v>
                </c:pt>
                <c:pt idx="4">
                  <c:v>Мята</c:v>
                </c:pt>
              </c:strCache>
            </c:strRef>
          </c:cat>
          <c:val>
            <c:numRef>
              <c:f>Аркуш2!$B$3:$B$7</c:f>
              <c:numCache>
                <c:formatCode>0.0</c:formatCode>
                <c:ptCount val="5"/>
                <c:pt idx="0">
                  <c:v>29.7</c:v>
                </c:pt>
                <c:pt idx="1">
                  <c:v>47.52</c:v>
                </c:pt>
                <c:pt idx="2">
                  <c:v>59.4</c:v>
                </c:pt>
                <c:pt idx="3">
                  <c:v>59.4</c:v>
                </c:pt>
                <c:pt idx="4">
                  <c:v>59.4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81-4EF7-B0BE-0225036162B6}"/>
            </c:ext>
          </c:extLst>
        </c:ser>
        <c:ser>
          <c:idx val="1"/>
          <c:order val="1"/>
          <c:tx>
            <c:strRef>
              <c:f>Аркуш2!$C$2</c:f>
              <c:strCache>
                <c:ptCount val="1"/>
                <c:pt idx="0">
                  <c:v>Великобритания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Аркуш2!$A$3:$A$7</c:f>
              <c:strCache>
                <c:ptCount val="5"/>
                <c:pt idx="0">
                  <c:v>Петрушка</c:v>
                </c:pt>
                <c:pt idx="1">
                  <c:v>Укроп</c:v>
                </c:pt>
                <c:pt idx="2">
                  <c:v>Кинза</c:v>
                </c:pt>
                <c:pt idx="3">
                  <c:v>Базилик</c:v>
                </c:pt>
                <c:pt idx="4">
                  <c:v>Мята</c:v>
                </c:pt>
              </c:strCache>
            </c:strRef>
          </c:cat>
          <c:val>
            <c:numRef>
              <c:f>Аркуш2!$C$3:$C$7</c:f>
              <c:numCache>
                <c:formatCode>0.0</c:formatCode>
                <c:ptCount val="5"/>
                <c:pt idx="0">
                  <c:v>31.28</c:v>
                </c:pt>
                <c:pt idx="1">
                  <c:v>31.28</c:v>
                </c:pt>
                <c:pt idx="2">
                  <c:v>31.28</c:v>
                </c:pt>
                <c:pt idx="3">
                  <c:v>31.28</c:v>
                </c:pt>
                <c:pt idx="4">
                  <c:v>31.28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81-4EF7-B0BE-0225036162B6}"/>
            </c:ext>
          </c:extLst>
        </c:ser>
        <c:ser>
          <c:idx val="2"/>
          <c:order val="2"/>
          <c:tx>
            <c:strRef>
              <c:f>Аркуш2!$D$2</c:f>
              <c:strCache>
                <c:ptCount val="1"/>
                <c:pt idx="0">
                  <c:v>Польша</c:v>
                </c:pt>
              </c:strCache>
            </c:strRef>
          </c:tx>
          <c:spPr>
            <a:solidFill>
              <a:srgbClr val="0070C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Аркуш2!$A$3:$A$7</c:f>
              <c:strCache>
                <c:ptCount val="5"/>
                <c:pt idx="0">
                  <c:v>Петрушка</c:v>
                </c:pt>
                <c:pt idx="1">
                  <c:v>Укроп</c:v>
                </c:pt>
                <c:pt idx="2">
                  <c:v>Кинза</c:v>
                </c:pt>
                <c:pt idx="3">
                  <c:v>Базилик</c:v>
                </c:pt>
                <c:pt idx="4">
                  <c:v>Мята</c:v>
                </c:pt>
              </c:strCache>
            </c:strRef>
          </c:cat>
          <c:val>
            <c:numRef>
              <c:f>Аркуш2!$D$3:$D$7</c:f>
              <c:numCache>
                <c:formatCode>0.0</c:formatCode>
                <c:ptCount val="5"/>
                <c:pt idx="0">
                  <c:v>17.024000000000001</c:v>
                </c:pt>
                <c:pt idx="1">
                  <c:v>18.256</c:v>
                </c:pt>
                <c:pt idx="2">
                  <c:v>19.572000000000003</c:v>
                </c:pt>
                <c:pt idx="3">
                  <c:v>29.372000000000003</c:v>
                </c:pt>
                <c:pt idx="4">
                  <c:v>20.132000000000005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81-4EF7-B0BE-0225036162B6}"/>
            </c:ext>
          </c:extLst>
        </c:ser>
        <c:ser>
          <c:idx val="3"/>
          <c:order val="3"/>
          <c:tx>
            <c:strRef>
              <c:f>Аркуш2!$E$2</c:f>
              <c:strCache>
                <c:ptCount val="1"/>
                <c:pt idx="0">
                  <c:v>США</c:v>
                </c:pt>
              </c:strCache>
            </c:strRef>
          </c:tx>
          <c:spPr>
            <a:solidFill>
              <a:srgbClr val="C0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Аркуш2!$A$3:$A$7</c:f>
              <c:strCache>
                <c:ptCount val="5"/>
                <c:pt idx="0">
                  <c:v>Петрушка</c:v>
                </c:pt>
                <c:pt idx="1">
                  <c:v>Укроп</c:v>
                </c:pt>
                <c:pt idx="2">
                  <c:v>Кинза</c:v>
                </c:pt>
                <c:pt idx="3">
                  <c:v>Базилик</c:v>
                </c:pt>
                <c:pt idx="4">
                  <c:v>Мята</c:v>
                </c:pt>
              </c:strCache>
            </c:strRef>
          </c:cat>
          <c:val>
            <c:numRef>
              <c:f>Аркуш2!$E$3:$E$7</c:f>
              <c:numCache>
                <c:formatCode>0.0</c:formatCode>
                <c:ptCount val="5"/>
                <c:pt idx="0">
                  <c:v>14.962406015037594</c:v>
                </c:pt>
                <c:pt idx="1">
                  <c:v>14.962406015037594</c:v>
                </c:pt>
                <c:pt idx="2">
                  <c:v>14.962406015037594</c:v>
                </c:pt>
                <c:pt idx="3">
                  <c:v>34.912280701754391</c:v>
                </c:pt>
                <c:pt idx="4">
                  <c:v>43.684210526315795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81-4EF7-B0BE-0225036162B6}"/>
            </c:ext>
          </c:extLst>
        </c:ser>
        <c:ser>
          <c:idx val="4"/>
          <c:order val="4"/>
          <c:tx>
            <c:strRef>
              <c:f>Аркуш2!$F$2</c:f>
              <c:strCache>
                <c:ptCount val="1"/>
                <c:pt idx="0">
                  <c:v>Украина</c:v>
                </c:pt>
              </c:strCache>
            </c:strRef>
          </c:tx>
          <c:spPr>
            <a:solidFill>
              <a:srgbClr val="FFFF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Аркуш2!$A$3:$A$7</c:f>
              <c:strCache>
                <c:ptCount val="5"/>
                <c:pt idx="0">
                  <c:v>Петрушка</c:v>
                </c:pt>
                <c:pt idx="1">
                  <c:v>Укроп</c:v>
                </c:pt>
                <c:pt idx="2">
                  <c:v>Кинза</c:v>
                </c:pt>
                <c:pt idx="3">
                  <c:v>Базилик</c:v>
                </c:pt>
                <c:pt idx="4">
                  <c:v>Мята</c:v>
                </c:pt>
              </c:strCache>
            </c:strRef>
          </c:cat>
          <c:val>
            <c:numRef>
              <c:f>Аркуш2!$F$3:$F$7</c:f>
              <c:numCache>
                <c:formatCode>0.0</c:formatCode>
                <c:ptCount val="5"/>
                <c:pt idx="0">
                  <c:v>5.5</c:v>
                </c:pt>
                <c:pt idx="1">
                  <c:v>8.2480769230769226</c:v>
                </c:pt>
                <c:pt idx="2">
                  <c:v>13.069230769230769</c:v>
                </c:pt>
                <c:pt idx="3">
                  <c:v>25.376923076923081</c:v>
                </c:pt>
                <c:pt idx="4">
                  <c:v>13.181318681318679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81-4EF7-B0BE-0225036162B6}"/>
            </c:ext>
          </c:extLst>
        </c:ser>
        <c:ser>
          <c:idx val="5"/>
          <c:order val="5"/>
          <c:tx>
            <c:strRef>
              <c:f>Аркуш2!$G$2</c:f>
              <c:strCache>
                <c:ptCount val="1"/>
                <c:pt idx="0">
                  <c:v>Россия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Аркуш2!$A$3:$A$7</c:f>
              <c:strCache>
                <c:ptCount val="5"/>
                <c:pt idx="0">
                  <c:v>Петрушка</c:v>
                </c:pt>
                <c:pt idx="1">
                  <c:v>Укроп</c:v>
                </c:pt>
                <c:pt idx="2">
                  <c:v>Кинза</c:v>
                </c:pt>
                <c:pt idx="3">
                  <c:v>Базилик</c:v>
                </c:pt>
                <c:pt idx="4">
                  <c:v>Мята</c:v>
                </c:pt>
              </c:strCache>
            </c:strRef>
          </c:cat>
          <c:val>
            <c:numRef>
              <c:f>Аркуш2!$G$3:$G$7</c:f>
              <c:numCache>
                <c:formatCode>0.0</c:formatCode>
                <c:ptCount val="5"/>
                <c:pt idx="0">
                  <c:v>6.758064516129032</c:v>
                </c:pt>
                <c:pt idx="1">
                  <c:v>5.467741935483871</c:v>
                </c:pt>
                <c:pt idx="2">
                  <c:v>8.870967741935484</c:v>
                </c:pt>
                <c:pt idx="3">
                  <c:v>31.93548387096774</c:v>
                </c:pt>
                <c:pt idx="4">
                  <c:v>26.41935483870968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881-4EF7-B0BE-0225036162B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96119400"/>
        <c:axId val="596117104"/>
      </c:barChart>
      <c:catAx>
        <c:axId val="596119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6117104"/>
        <c:crosses val="autoZero"/>
        <c:auto val="1"/>
        <c:lblAlgn val="ctr"/>
        <c:lblOffset val="100"/>
        <c:noMultiLvlLbl val="0"/>
      </c:catAx>
      <c:valAx>
        <c:axId val="59611710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596119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400" b="1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Аркуш2!$A$26</c:f>
              <c:strCache>
                <c:ptCount val="1"/>
                <c:pt idx="0">
                  <c:v>Петрушка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highlight>
                      <a:srgbClr val="FFFF00"/>
                    </a:highligh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Аркуш2!$B$25:$G$25</c:f>
              <c:strCache>
                <c:ptCount val="6"/>
                <c:pt idx="0">
                  <c:v>Германия</c:v>
                </c:pt>
                <c:pt idx="1">
                  <c:v>Великобритания</c:v>
                </c:pt>
                <c:pt idx="2">
                  <c:v>Польша</c:v>
                </c:pt>
                <c:pt idx="3">
                  <c:v>США</c:v>
                </c:pt>
                <c:pt idx="4">
                  <c:v>Украина</c:v>
                </c:pt>
                <c:pt idx="5">
                  <c:v>Россия</c:v>
                </c:pt>
              </c:strCache>
            </c:strRef>
          </c:cat>
          <c:val>
            <c:numRef>
              <c:f>Аркуш2!$B$26:$G$26</c:f>
              <c:numCache>
                <c:formatCode>0.0</c:formatCode>
                <c:ptCount val="6"/>
                <c:pt idx="0">
                  <c:v>15.581999999999999</c:v>
                </c:pt>
                <c:pt idx="1">
                  <c:v>12.9115</c:v>
                </c:pt>
                <c:pt idx="2">
                  <c:v>10.508932000000003</c:v>
                </c:pt>
                <c:pt idx="3">
                  <c:v>6.874184210526316</c:v>
                </c:pt>
                <c:pt idx="4">
                  <c:v>3.6351875000000011</c:v>
                </c:pt>
                <c:pt idx="5">
                  <c:v>3.1541774193548386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A3-4D71-91BC-460087A4F0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3023488"/>
        <c:axId val="483019224"/>
      </c:barChart>
      <c:catAx>
        <c:axId val="48302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019224"/>
        <c:crosses val="autoZero"/>
        <c:auto val="1"/>
        <c:lblAlgn val="ctr"/>
        <c:lblOffset val="100"/>
        <c:noMultiLvlLbl val="0"/>
      </c:catAx>
      <c:valAx>
        <c:axId val="483019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023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 b="1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B5A340A-D52A-441A-AACC-24A3F84F7D0A}" type="datetimeFigureOut">
              <a:rPr lang="ru-RU"/>
              <a:pPr>
                <a:defRPr/>
              </a:pPr>
              <a:t>16.05.2018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692DE3-2115-4BF5-AD40-1E6EA1D752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650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72541-BCD8-496C-B500-52B9037EA8F9}" type="datetime1">
              <a:rPr lang="ru-RU"/>
              <a:pPr>
                <a:defRPr/>
              </a:pPr>
              <a:t>16.05.2018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54974-C833-4368-B21A-C966B6B30B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608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599CF-37DC-4C16-AB31-30587BBC7A83}" type="datetime1">
              <a:rPr lang="ru-RU"/>
              <a:pPr>
                <a:defRPr/>
              </a:pPr>
              <a:t>16.05.2018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C5DD2-EC08-410B-B741-334F682ECD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46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00735-05B3-4941-A8BA-95CEAF82B35E}" type="datetime1">
              <a:rPr lang="ru-RU"/>
              <a:pPr>
                <a:defRPr/>
              </a:pPr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7EFB6-4B6D-435F-B0EC-C9E2B9F486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11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FD811-D376-46A4-AAF8-3F24E4EAA8BE}" type="datetime1">
              <a:rPr lang="ru-RU"/>
              <a:pPr>
                <a:defRPr/>
              </a:pPr>
              <a:t>16.05.2018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00FB4-6CE9-427F-B0EE-DF0961C11E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564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39B8A-6854-41A4-9E81-E6F6A1ACD74B}" type="datetime1">
              <a:rPr lang="ru-RU"/>
              <a:pPr>
                <a:defRPr/>
              </a:pPr>
              <a:t>16.05.2018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5354A-2962-46DC-B1B7-EAFA4837E5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5339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09698-37F0-4129-A2CE-B512789E169D}" type="datetime1">
              <a:rPr lang="ru-RU"/>
              <a:pPr>
                <a:defRPr/>
              </a:pPr>
              <a:t>16.05.2018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E4BE3-278A-49F1-B783-43AFE189A2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884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34374-8F01-45F1-A1B7-F1D947FB2411}" type="datetime1">
              <a:rPr lang="ru-RU"/>
              <a:pPr>
                <a:defRPr/>
              </a:pPr>
              <a:t>16.05.2018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5A707-BA2B-4BA8-8847-2A79D8F2D9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29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6B855-A017-4D13-B323-67239912615F}" type="datetime1">
              <a:rPr lang="ru-RU"/>
              <a:pPr>
                <a:defRPr/>
              </a:pPr>
              <a:t>16.05.2018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0C514-414B-42A9-A022-09189E9DB4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834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2737F-E886-4650-B936-1C2F54207C3D}" type="datetime1">
              <a:rPr lang="ru-RU"/>
              <a:pPr>
                <a:defRPr/>
              </a:pPr>
              <a:t>16.05.2018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8AD28-8EA3-43E4-9792-FACBBADB0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654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55652-6AAC-49F2-B396-144542975ED4}" type="datetime1">
              <a:rPr lang="ru-RU"/>
              <a:pPr>
                <a:defRPr/>
              </a:pPr>
              <a:t>16.05.2018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A4474-6EAC-42B6-8809-FAF1F20D05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371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29EC1-DA76-45D3-9958-01B8C0C3B737}" type="datetime1">
              <a:rPr lang="ru-RU"/>
              <a:pPr>
                <a:defRPr/>
              </a:pPr>
              <a:t>16.05.2018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AC567-64D3-4721-B011-CABC06D2A8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936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A9B9AD-3FE8-46DD-AC60-3223C8E881F2}" type="datetime1">
              <a:rPr lang="ru-RU"/>
              <a:pPr>
                <a:defRPr/>
              </a:pPr>
              <a:t>16.05.2018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9F0691-8B27-4679-A0FE-F92AE62F0D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64" r:id="rId4"/>
    <p:sldLayoutId id="2147483870" r:id="rId5"/>
    <p:sldLayoutId id="2147483865" r:id="rId6"/>
    <p:sldLayoutId id="2147483871" r:id="rId7"/>
    <p:sldLayoutId id="2147483872" r:id="rId8"/>
    <p:sldLayoutId id="2147483873" r:id="rId9"/>
    <p:sldLayoutId id="2147483866" r:id="rId10"/>
    <p:sldLayoutId id="214748387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Andriy.Yarmak@fao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Rot="1" noChangeArrowheads="1"/>
          </p:cNvSpPr>
          <p:nvPr/>
        </p:nvSpPr>
        <p:spPr bwMode="auto">
          <a:xfrm>
            <a:off x="683568" y="1916832"/>
            <a:ext cx="80073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uk-UA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Как</a:t>
            </a:r>
            <a:r>
              <a:rPr lang="uk-UA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</a:t>
            </a:r>
            <a:r>
              <a:rPr lang="uk-UA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заработать</a:t>
            </a:r>
            <a:r>
              <a:rPr lang="uk-UA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</a:t>
            </a:r>
            <a:r>
              <a:rPr lang="uk-UA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больше</a:t>
            </a:r>
            <a:r>
              <a:rPr lang="uk-UA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, </a:t>
            </a:r>
            <a:r>
              <a:rPr lang="uk-UA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продавая</a:t>
            </a:r>
            <a:r>
              <a:rPr lang="uk-UA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зелень за </a:t>
            </a:r>
            <a:r>
              <a:rPr lang="uk-UA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пределы</a:t>
            </a:r>
            <a:r>
              <a:rPr lang="uk-UA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СНГ?</a:t>
            </a:r>
            <a:br>
              <a:rPr lang="uk-UA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</a:br>
            <a:endParaRPr lang="uk-UA" sz="2800" b="1" i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  <a:p>
            <a:pPr marL="342900" indent="-342900"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uk-UA" sz="28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Андрей</a:t>
            </a:r>
            <a:r>
              <a:rPr lang="uk-UA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Ярмак</a:t>
            </a:r>
            <a:br>
              <a:rPr lang="uk-UA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</a:br>
            <a:r>
              <a:rPr lang="uk-UA" sz="28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экономист</a:t>
            </a:r>
            <a:r>
              <a:rPr lang="uk-UA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</a:t>
            </a:r>
            <a:r>
              <a:rPr lang="uk-UA" sz="28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инвестиционного</a:t>
            </a:r>
            <a:r>
              <a:rPr lang="uk-UA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</a:t>
            </a:r>
            <a:r>
              <a:rPr lang="uk-UA" sz="28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департамента</a:t>
            </a:r>
            <a:r>
              <a:rPr lang="uk-UA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ФАО</a:t>
            </a:r>
            <a:br>
              <a:rPr lang="uk-UA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</a:br>
            <a:r>
              <a:rPr lang="uk-UA" sz="28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руководитель</a:t>
            </a:r>
            <a:r>
              <a:rPr lang="uk-UA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проекту</a:t>
            </a:r>
            <a:endParaRPr lang="uk-UA" sz="4000" b="1" i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245" name="Rectangle 7"/>
          <p:cNvSpPr txBox="1">
            <a:spLocks noRot="1" noChangeArrowheads="1"/>
          </p:cNvSpPr>
          <p:nvPr/>
        </p:nvSpPr>
        <p:spPr bwMode="auto">
          <a:xfrm>
            <a:off x="766440" y="5445224"/>
            <a:ext cx="80073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uk-UA" altLang="en-US" sz="3200" b="1" dirty="0" err="1">
                <a:solidFill>
                  <a:schemeClr val="tx2"/>
                </a:solidFill>
                <a:latin typeface="Franklin Gothic Book" pitchFamily="34" charset="0"/>
              </a:rPr>
              <a:t>Кутаиси</a:t>
            </a:r>
            <a:endParaRPr lang="en-US" altLang="en-US" sz="3200" b="1" dirty="0">
              <a:solidFill>
                <a:schemeClr val="tx2"/>
              </a:solidFill>
              <a:latin typeface="Franklin Gothic Book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uk-UA" altLang="en-US" sz="3200" dirty="0">
                <a:solidFill>
                  <a:schemeClr val="tx2"/>
                </a:solidFill>
                <a:latin typeface="Franklin Gothic Book" pitchFamily="34" charset="0"/>
              </a:rPr>
              <a:t>17 </a:t>
            </a:r>
            <a:r>
              <a:rPr lang="uk-UA" altLang="en-US" sz="3200" dirty="0" err="1">
                <a:solidFill>
                  <a:schemeClr val="tx2"/>
                </a:solidFill>
                <a:latin typeface="Franklin Gothic Book" pitchFamily="34" charset="0"/>
              </a:rPr>
              <a:t>мая</a:t>
            </a:r>
            <a:r>
              <a:rPr lang="en-US" altLang="en-US" sz="3200" dirty="0">
                <a:solidFill>
                  <a:schemeClr val="tx2"/>
                </a:solidFill>
                <a:latin typeface="Franklin Gothic Book" pitchFamily="34" charset="0"/>
              </a:rPr>
              <a:t>, 201</a:t>
            </a:r>
            <a:r>
              <a:rPr lang="uk-UA" altLang="en-US" sz="3200" dirty="0">
                <a:solidFill>
                  <a:schemeClr val="tx2"/>
                </a:solidFill>
                <a:latin typeface="Franklin Gothic Book" pitchFamily="34" charset="0"/>
              </a:rPr>
              <a:t>8 г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93E893-B890-4172-924E-C8A7570AE42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76" y="225656"/>
            <a:ext cx="1647825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8DF5768-D748-4625-8C13-50A284C52C5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590" y="151742"/>
            <a:ext cx="2056956" cy="5675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681029A-E3EA-48AC-9133-65C83B96D5A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8392"/>
            <a:ext cx="12192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86800" cy="129614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200" i="1" dirty="0">
                <a:solidFill>
                  <a:srgbClr val="FF0000"/>
                </a:solidFill>
              </a:rPr>
              <a:t>Но </a:t>
            </a:r>
            <a:r>
              <a:rPr lang="uk-UA" sz="3200" i="1" dirty="0" err="1">
                <a:solidFill>
                  <a:srgbClr val="FF0000"/>
                </a:solidFill>
              </a:rPr>
              <a:t>есть</a:t>
            </a:r>
            <a:r>
              <a:rPr lang="uk-UA" sz="3200" i="1" dirty="0">
                <a:solidFill>
                  <a:srgbClr val="FF0000"/>
                </a:solidFill>
              </a:rPr>
              <a:t> </a:t>
            </a:r>
            <a:r>
              <a:rPr lang="uk-UA" sz="3200" i="1" dirty="0" err="1">
                <a:solidFill>
                  <a:srgbClr val="FF0000"/>
                </a:solidFill>
              </a:rPr>
              <a:t>много</a:t>
            </a:r>
            <a:r>
              <a:rPr lang="uk-UA" sz="3200" i="1" dirty="0">
                <a:solidFill>
                  <a:srgbClr val="FF0000"/>
                </a:solidFill>
              </a:rPr>
              <a:t> «но»!</a:t>
            </a: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596064" cy="4032447"/>
          </a:xfrm>
        </p:spPr>
        <p:txBody>
          <a:bodyPr/>
          <a:lstStyle/>
          <a:p>
            <a:r>
              <a:rPr lang="uk-UA" dirty="0" err="1">
                <a:solidFill>
                  <a:srgbClr val="0070C0"/>
                </a:solidFill>
              </a:rPr>
              <a:t>Как</a:t>
            </a:r>
            <a:r>
              <a:rPr lang="uk-UA" dirty="0">
                <a:solidFill>
                  <a:srgbClr val="0070C0"/>
                </a:solidFill>
              </a:rPr>
              <a:t> научиться </a:t>
            </a:r>
            <a:r>
              <a:rPr lang="uk-UA" dirty="0" err="1">
                <a:solidFill>
                  <a:srgbClr val="0070C0"/>
                </a:solidFill>
              </a:rPr>
              <a:t>работать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 err="1">
                <a:solidFill>
                  <a:srgbClr val="0070C0"/>
                </a:solidFill>
              </a:rPr>
              <a:t>вместе</a:t>
            </a:r>
            <a:r>
              <a:rPr lang="uk-UA" dirty="0">
                <a:solidFill>
                  <a:srgbClr val="0070C0"/>
                </a:solidFill>
              </a:rPr>
              <a:t>?</a:t>
            </a:r>
          </a:p>
          <a:p>
            <a:r>
              <a:rPr lang="uk-UA" dirty="0" err="1"/>
              <a:t>Как</a:t>
            </a:r>
            <a:r>
              <a:rPr lang="uk-UA" dirty="0"/>
              <a:t> </a:t>
            </a:r>
            <a:r>
              <a:rPr lang="uk-UA" dirty="0" err="1"/>
              <a:t>согласиться</a:t>
            </a:r>
            <a:r>
              <a:rPr lang="uk-UA" dirty="0"/>
              <a:t> платить тому, </a:t>
            </a:r>
            <a:r>
              <a:rPr lang="uk-UA" dirty="0" err="1"/>
              <a:t>кто</a:t>
            </a:r>
            <a:r>
              <a:rPr lang="uk-UA" dirty="0"/>
              <a:t> </a:t>
            </a:r>
            <a:r>
              <a:rPr lang="uk-UA" dirty="0" err="1"/>
              <a:t>продаёт</a:t>
            </a:r>
            <a:r>
              <a:rPr lang="uk-UA" dirty="0"/>
              <a:t> мою зелень, </a:t>
            </a:r>
            <a:r>
              <a:rPr lang="uk-UA" dirty="0" err="1"/>
              <a:t>больше</a:t>
            </a:r>
            <a:r>
              <a:rPr lang="uk-UA" dirty="0"/>
              <a:t>, </a:t>
            </a:r>
            <a:r>
              <a:rPr lang="uk-UA" dirty="0" err="1"/>
              <a:t>чем</a:t>
            </a:r>
            <a:r>
              <a:rPr lang="uk-UA" dirty="0"/>
              <a:t> </a:t>
            </a:r>
            <a:r>
              <a:rPr lang="uk-UA" dirty="0" err="1"/>
              <a:t>зарабатываю</a:t>
            </a:r>
            <a:r>
              <a:rPr lang="uk-UA" dirty="0"/>
              <a:t> я?!</a:t>
            </a:r>
          </a:p>
          <a:p>
            <a:r>
              <a:rPr lang="uk-UA" dirty="0" err="1">
                <a:solidFill>
                  <a:srgbClr val="0070C0"/>
                </a:solidFill>
              </a:rPr>
              <a:t>Как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 err="1">
                <a:solidFill>
                  <a:srgbClr val="0070C0"/>
                </a:solidFill>
              </a:rPr>
              <a:t>контролировать</a:t>
            </a:r>
            <a:r>
              <a:rPr lang="uk-UA" dirty="0">
                <a:solidFill>
                  <a:srgbClr val="0070C0"/>
                </a:solidFill>
              </a:rPr>
              <a:t> того, от кого </a:t>
            </a:r>
            <a:r>
              <a:rPr lang="uk-UA" dirty="0" err="1">
                <a:solidFill>
                  <a:srgbClr val="0070C0"/>
                </a:solidFill>
              </a:rPr>
              <a:t>зависит</a:t>
            </a:r>
            <a:r>
              <a:rPr lang="uk-UA" dirty="0">
                <a:solidFill>
                  <a:srgbClr val="0070C0"/>
                </a:solidFill>
              </a:rPr>
              <a:t> моя </a:t>
            </a:r>
            <a:r>
              <a:rPr lang="uk-UA" dirty="0" err="1">
                <a:solidFill>
                  <a:srgbClr val="0070C0"/>
                </a:solidFill>
              </a:rPr>
              <a:t>прибыль</a:t>
            </a:r>
            <a:r>
              <a:rPr lang="uk-UA" dirty="0">
                <a:solidFill>
                  <a:srgbClr val="0070C0"/>
                </a:solidFill>
              </a:rPr>
              <a:t>?</a:t>
            </a:r>
          </a:p>
          <a:p>
            <a:r>
              <a:rPr lang="uk-UA" dirty="0" err="1">
                <a:solidFill>
                  <a:schemeClr val="tx1"/>
                </a:solidFill>
              </a:rPr>
              <a:t>Как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искать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рынки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сбыта</a:t>
            </a:r>
            <a:r>
              <a:rPr lang="uk-UA" dirty="0">
                <a:solidFill>
                  <a:schemeClr val="tx1"/>
                </a:solidFill>
              </a:rPr>
              <a:t>?!</a:t>
            </a:r>
          </a:p>
          <a:p>
            <a:endParaRPr lang="uk-UA" sz="2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uk-UA" sz="3600" i="1" dirty="0" err="1">
                <a:solidFill>
                  <a:srgbClr val="FF0000"/>
                </a:solidFill>
              </a:rPr>
              <a:t>Экспорт</a:t>
            </a:r>
            <a:r>
              <a:rPr lang="uk-UA" sz="3600" i="1" dirty="0">
                <a:solidFill>
                  <a:srgbClr val="FF0000"/>
                </a:solidFill>
              </a:rPr>
              <a:t> – </a:t>
            </a:r>
            <a:r>
              <a:rPr lang="uk-UA" sz="3600" i="1" dirty="0" err="1">
                <a:solidFill>
                  <a:srgbClr val="FF0000"/>
                </a:solidFill>
              </a:rPr>
              <a:t>это</a:t>
            </a:r>
            <a:r>
              <a:rPr lang="uk-UA" sz="3600" i="1" dirty="0">
                <a:solidFill>
                  <a:srgbClr val="FF0000"/>
                </a:solidFill>
              </a:rPr>
              <a:t> не </a:t>
            </a:r>
            <a:r>
              <a:rPr lang="uk-UA" sz="3600" i="1" dirty="0" err="1">
                <a:solidFill>
                  <a:srgbClr val="FF0000"/>
                </a:solidFill>
              </a:rPr>
              <a:t>бесплатный</a:t>
            </a:r>
            <a:r>
              <a:rPr lang="uk-UA" sz="3600" i="1" dirty="0">
                <a:solidFill>
                  <a:srgbClr val="FF0000"/>
                </a:solidFill>
              </a:rPr>
              <a:t> подарок!</a:t>
            </a:r>
            <a:br>
              <a:rPr lang="uk-UA" sz="2800" dirty="0"/>
            </a:br>
            <a:endParaRPr lang="uk-UA" sz="28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79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686800" cy="136815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400" dirty="0" err="1"/>
              <a:t>Сколько</a:t>
            </a:r>
            <a:r>
              <a:rPr lang="uk-UA" sz="4400" dirty="0"/>
              <a:t> </a:t>
            </a:r>
            <a:r>
              <a:rPr lang="uk-UA" sz="4400" dirty="0" err="1"/>
              <a:t>стоит</a:t>
            </a:r>
            <a:r>
              <a:rPr lang="uk-UA" sz="4400" dirty="0"/>
              <a:t> </a:t>
            </a:r>
            <a:r>
              <a:rPr lang="uk-UA" sz="4400" dirty="0" err="1"/>
              <a:t>системн</a:t>
            </a:r>
            <a:r>
              <a:rPr lang="ru-RU" sz="4400" dirty="0" err="1"/>
              <a:t>ый</a:t>
            </a:r>
            <a:r>
              <a:rPr lang="ru-RU" sz="4400" dirty="0"/>
              <a:t> </a:t>
            </a:r>
            <a:r>
              <a:rPr lang="ru-RU" sz="4400" dirty="0" err="1"/>
              <a:t>експорт</a:t>
            </a:r>
            <a:r>
              <a:rPr lang="ru-RU" sz="4400" dirty="0"/>
              <a:t>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04864"/>
            <a:ext cx="8596064" cy="3672407"/>
          </a:xfrm>
        </p:spPr>
        <p:txBody>
          <a:bodyPr/>
          <a:lstStyle/>
          <a:p>
            <a:r>
              <a:rPr lang="ru-RU" i="1" dirty="0">
                <a:solidFill>
                  <a:srgbClr val="0070C0"/>
                </a:solidFill>
              </a:rPr>
              <a:t>Экспорт – </a:t>
            </a:r>
            <a:r>
              <a:rPr lang="uk-UA" i="1" dirty="0" err="1">
                <a:solidFill>
                  <a:srgbClr val="0070C0"/>
                </a:solidFill>
              </a:rPr>
              <a:t>это</a:t>
            </a:r>
            <a:r>
              <a:rPr lang="uk-UA" i="1" dirty="0">
                <a:solidFill>
                  <a:srgbClr val="0070C0"/>
                </a:solidFill>
              </a:rPr>
              <a:t> </a:t>
            </a:r>
            <a:r>
              <a:rPr lang="ru-RU" i="1" dirty="0">
                <a:solidFill>
                  <a:srgbClr val="0070C0"/>
                </a:solidFill>
              </a:rPr>
              <a:t>инвестиция, прежде всего в </a:t>
            </a:r>
            <a:r>
              <a:rPr lang="ru-RU" i="1" dirty="0">
                <a:solidFill>
                  <a:srgbClr val="FF0000"/>
                </a:solidFill>
              </a:rPr>
              <a:t>ЛЮДЕЙ</a:t>
            </a:r>
          </a:p>
          <a:p>
            <a:r>
              <a:rPr lang="ru-RU" i="1" dirty="0">
                <a:solidFill>
                  <a:schemeClr val="tx1"/>
                </a:solidFill>
              </a:rPr>
              <a:t>Экспорт – это </a:t>
            </a:r>
            <a:r>
              <a:rPr lang="ru-RU" i="1" dirty="0" err="1">
                <a:solidFill>
                  <a:schemeClr val="tx1"/>
                </a:solidFill>
              </a:rPr>
              <a:t>инвестиція</a:t>
            </a:r>
            <a:r>
              <a:rPr lang="ru-RU" i="1" dirty="0">
                <a:solidFill>
                  <a:schemeClr val="tx1"/>
                </a:solidFill>
              </a:rPr>
              <a:t> в производство, доработку, упаковку  и </a:t>
            </a:r>
            <a:r>
              <a:rPr lang="ru-RU" i="1" dirty="0">
                <a:solidFill>
                  <a:srgbClr val="FF0000"/>
                </a:solidFill>
              </a:rPr>
              <a:t>ПРОДВИЖЕНИЕ</a:t>
            </a:r>
          </a:p>
          <a:p>
            <a:r>
              <a:rPr lang="ru-RU" i="1" dirty="0">
                <a:solidFill>
                  <a:srgbClr val="0070C0"/>
                </a:solidFill>
              </a:rPr>
              <a:t> Экспорт, это инвестиция в знания и </a:t>
            </a:r>
            <a:r>
              <a:rPr lang="ru-RU" i="1" dirty="0">
                <a:solidFill>
                  <a:srgbClr val="FF0000"/>
                </a:solidFill>
              </a:rPr>
              <a:t>ОТНОШЕНИЯ</a:t>
            </a:r>
            <a:endParaRPr lang="ru-RU" sz="2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69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86800" cy="792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/>
              <a:t>ЭКСПОРТНЫЙ бюджет </a:t>
            </a:r>
            <a:br>
              <a:rPr lang="uk-UA" dirty="0"/>
            </a:br>
            <a:r>
              <a:rPr lang="uk-UA" sz="2700" dirty="0"/>
              <a:t>(БЕЗ УЧЁТА ИНВЕСТИЦИЙ, ГОДОВЫЕ ЗАТРАТЫ, </a:t>
            </a:r>
            <a:r>
              <a:rPr lang="uk-UA" sz="2700" dirty="0" err="1"/>
              <a:t>тЫс</a:t>
            </a:r>
            <a:r>
              <a:rPr lang="uk-UA" sz="2700" dirty="0"/>
              <a:t>. </a:t>
            </a:r>
            <a:r>
              <a:rPr lang="en-GB" sz="2700" dirty="0"/>
              <a:t>gel</a:t>
            </a:r>
            <a:r>
              <a:rPr lang="uk-UA" sz="2700" dirty="0"/>
              <a:t>.)</a:t>
            </a:r>
            <a:endParaRPr lang="ru-RU" sz="2800" dirty="0"/>
          </a:p>
        </p:txBody>
      </p:sp>
      <p:graphicFrame>
        <p:nvGraphicFramePr>
          <p:cNvPr id="6" name="Місце для вмісту 5">
            <a:extLst>
              <a:ext uri="{FF2B5EF4-FFF2-40B4-BE49-F238E27FC236}">
                <a16:creationId xmlns:a16="http://schemas.microsoft.com/office/drawing/2014/main" id="{9B40F748-ED21-4E19-9716-7AF22ED9C4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721510"/>
              </p:ext>
            </p:extLst>
          </p:nvPr>
        </p:nvGraphicFramePr>
        <p:xfrm>
          <a:off x="304800" y="1554163"/>
          <a:ext cx="86868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4097425916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4169030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/>
                        <a:t>СТАТЬИ РАСХОДОВ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/>
                        <a:t>ГОТОВ</a:t>
                      </a:r>
                      <a:r>
                        <a:rPr lang="ru-RU" sz="2400" dirty="0"/>
                        <a:t>ЫЕ ЗАТРАТЫ, ТЫС. </a:t>
                      </a:r>
                      <a:r>
                        <a:rPr lang="en-GB" sz="2400" dirty="0"/>
                        <a:t>GEL</a:t>
                      </a:r>
                      <a:endParaRPr lang="uk-U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479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Персонал </a:t>
                      </a:r>
                      <a:r>
                        <a:rPr lang="uk-UA" dirty="0"/>
                        <a:t>(</a:t>
                      </a:r>
                      <a:r>
                        <a:rPr lang="uk-UA" dirty="0" err="1"/>
                        <a:t>руководитель</a:t>
                      </a:r>
                      <a:r>
                        <a:rPr lang="uk-UA" dirty="0"/>
                        <a:t>, менеджер, </a:t>
                      </a:r>
                      <a:r>
                        <a:rPr lang="uk-UA" dirty="0" err="1"/>
                        <a:t>ассистент</a:t>
                      </a:r>
                      <a:r>
                        <a:rPr lang="uk-UA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120,00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26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/>
                        <a:t>Участие</a:t>
                      </a:r>
                      <a:r>
                        <a:rPr lang="uk-UA" dirty="0"/>
                        <a:t> в </a:t>
                      </a:r>
                      <a:r>
                        <a:rPr lang="uk-UA" dirty="0" err="1"/>
                        <a:t>торговых</a:t>
                      </a:r>
                      <a:r>
                        <a:rPr lang="uk-UA" dirty="0"/>
                        <a:t> </a:t>
                      </a:r>
                      <a:r>
                        <a:rPr lang="uk-UA" dirty="0" err="1"/>
                        <a:t>миссиях</a:t>
                      </a:r>
                      <a:r>
                        <a:rPr lang="uk-UA" dirty="0"/>
                        <a:t>, командировки, </a:t>
                      </a:r>
                      <a:r>
                        <a:rPr lang="uk-UA" dirty="0" err="1"/>
                        <a:t>приезд</a:t>
                      </a:r>
                      <a:r>
                        <a:rPr lang="uk-UA" dirty="0"/>
                        <a:t> </a:t>
                      </a:r>
                      <a:r>
                        <a:rPr lang="uk-UA" dirty="0" err="1"/>
                        <a:t>партнёров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221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/>
                        <a:t>Участие</a:t>
                      </a:r>
                      <a:r>
                        <a:rPr lang="uk-UA" dirty="0"/>
                        <a:t> в </a:t>
                      </a:r>
                      <a:r>
                        <a:rPr lang="uk-UA" dirty="0" err="1"/>
                        <a:t>двух</a:t>
                      </a:r>
                      <a:r>
                        <a:rPr lang="uk-UA" dirty="0"/>
                        <a:t> </a:t>
                      </a:r>
                      <a:r>
                        <a:rPr lang="uk-UA" dirty="0" err="1"/>
                        <a:t>выставках</a:t>
                      </a:r>
                      <a:r>
                        <a:rPr lang="uk-UA" dirty="0"/>
                        <a:t> </a:t>
                      </a:r>
                      <a:r>
                        <a:rPr lang="uk-UA" dirty="0" err="1"/>
                        <a:t>со</a:t>
                      </a:r>
                      <a:r>
                        <a:rPr lang="uk-UA" dirty="0"/>
                        <a:t> стендами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40,00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983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/>
                        <a:t>Промоматериалы</a:t>
                      </a:r>
                      <a:r>
                        <a:rPr lang="uk-UA" dirty="0"/>
                        <a:t>, </a:t>
                      </a:r>
                      <a:r>
                        <a:rPr lang="uk-UA" dirty="0" err="1"/>
                        <a:t>образцы</a:t>
                      </a:r>
                      <a:r>
                        <a:rPr lang="uk-UA" dirty="0"/>
                        <a:t> и </a:t>
                      </a:r>
                      <a:r>
                        <a:rPr lang="uk-UA" dirty="0" err="1"/>
                        <a:t>т.п</a:t>
                      </a:r>
                      <a:r>
                        <a:rPr lang="uk-UA" dirty="0"/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509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b="1" dirty="0" err="1">
                          <a:solidFill>
                            <a:srgbClr val="0070C0"/>
                          </a:solidFill>
                        </a:rPr>
                        <a:t>Общий</a:t>
                      </a:r>
                      <a:r>
                        <a:rPr lang="uk-UA" sz="2400" b="1" dirty="0">
                          <a:solidFill>
                            <a:srgbClr val="0070C0"/>
                          </a:solidFill>
                        </a:rPr>
                        <a:t> бюджет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solidFill>
                            <a:srgbClr val="0070C0"/>
                          </a:solidFill>
                        </a:rPr>
                        <a:t>380.00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329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671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628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05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368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90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86800" cy="108012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200" dirty="0" err="1">
                <a:solidFill>
                  <a:srgbClr val="0070C0"/>
                </a:solidFill>
              </a:rPr>
              <a:t>Это</a:t>
            </a:r>
            <a:r>
              <a:rPr lang="uk-UA" sz="3200" dirty="0">
                <a:solidFill>
                  <a:srgbClr val="0070C0"/>
                </a:solidFill>
              </a:rPr>
              <a:t> дорого, </a:t>
            </a:r>
            <a:r>
              <a:rPr lang="uk-UA" sz="3200" dirty="0" err="1">
                <a:solidFill>
                  <a:srgbClr val="0070C0"/>
                </a:solidFill>
              </a:rPr>
              <a:t>или</a:t>
            </a:r>
            <a:r>
              <a:rPr lang="uk-UA" sz="3200" dirty="0">
                <a:solidFill>
                  <a:srgbClr val="0070C0"/>
                </a:solidFill>
              </a:rPr>
              <a:t> </a:t>
            </a:r>
            <a:r>
              <a:rPr lang="uk-UA" sz="3200" dirty="0" err="1">
                <a:solidFill>
                  <a:srgbClr val="0070C0"/>
                </a:solidFill>
              </a:rPr>
              <a:t>дёшево</a:t>
            </a:r>
            <a:r>
              <a:rPr lang="uk-UA" sz="3200" dirty="0">
                <a:solidFill>
                  <a:srgbClr val="0070C0"/>
                </a:solidFill>
              </a:rPr>
              <a:t>?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596064" cy="1872207"/>
          </a:xfrm>
        </p:spPr>
        <p:txBody>
          <a:bodyPr/>
          <a:lstStyle/>
          <a:p>
            <a:r>
              <a:rPr lang="ru-RU" sz="2800" b="1" dirty="0">
                <a:solidFill>
                  <a:schemeClr val="tx1"/>
                </a:solidFill>
              </a:rPr>
              <a:t>Если поставлять на экспорт </a:t>
            </a:r>
            <a:r>
              <a:rPr lang="ru-RU" sz="2800" b="1" u="sng" dirty="0">
                <a:solidFill>
                  <a:schemeClr val="tx1"/>
                </a:solidFill>
              </a:rPr>
              <a:t>20 тонн</a:t>
            </a:r>
            <a:r>
              <a:rPr lang="ru-RU" sz="2800" b="1" dirty="0">
                <a:solidFill>
                  <a:schemeClr val="tx1"/>
                </a:solidFill>
              </a:rPr>
              <a:t> в неделю (</a:t>
            </a:r>
            <a:r>
              <a:rPr lang="ru-RU" sz="2800" b="1" u="sng" dirty="0">
                <a:solidFill>
                  <a:schemeClr val="tx1"/>
                </a:solidFill>
              </a:rPr>
              <a:t>25 га</a:t>
            </a:r>
            <a:r>
              <a:rPr lang="ru-RU" sz="2800" b="1" dirty="0">
                <a:solidFill>
                  <a:schemeClr val="tx1"/>
                </a:solidFill>
              </a:rPr>
              <a:t> теплиц при существующей продуктивности) в течение полугода, то затраты на продвижение и управление составят </a:t>
            </a:r>
            <a:r>
              <a:rPr lang="ru-RU" sz="2800" b="1" dirty="0">
                <a:solidFill>
                  <a:srgbClr val="FF0000"/>
                </a:solidFill>
              </a:rPr>
              <a:t>0.74 </a:t>
            </a:r>
            <a:r>
              <a:rPr lang="en-GB" sz="2800" b="1" dirty="0">
                <a:solidFill>
                  <a:srgbClr val="FF0000"/>
                </a:solidFill>
              </a:rPr>
              <a:t>GEL/</a:t>
            </a:r>
            <a:r>
              <a:rPr lang="uk-UA" sz="2800" b="1" dirty="0">
                <a:solidFill>
                  <a:srgbClr val="FF0000"/>
                </a:solidFill>
              </a:rPr>
              <a:t>кг</a:t>
            </a:r>
            <a:r>
              <a:rPr lang="uk-UA" sz="2800" b="1" dirty="0">
                <a:solidFill>
                  <a:schemeClr val="tx1"/>
                </a:solidFill>
              </a:rPr>
              <a:t>. 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Однако </a:t>
            </a:r>
            <a:r>
              <a:rPr lang="ru-RU" sz="2800" b="1" u="sng" dirty="0">
                <a:solidFill>
                  <a:schemeClr val="tx1"/>
                </a:solidFill>
              </a:rPr>
              <a:t>дополнительная выручка</a:t>
            </a:r>
            <a:r>
              <a:rPr lang="ru-RU" sz="2800" b="1" dirty="0">
                <a:solidFill>
                  <a:schemeClr val="tx1"/>
                </a:solidFill>
              </a:rPr>
              <a:t> с 1 кг может составить </a:t>
            </a:r>
            <a:r>
              <a:rPr lang="ru-RU" sz="2800" b="1" dirty="0">
                <a:solidFill>
                  <a:srgbClr val="FF0000"/>
                </a:solidFill>
              </a:rPr>
              <a:t>от 3 до 10 </a:t>
            </a:r>
            <a:r>
              <a:rPr lang="en-GB" sz="2800" b="1" dirty="0">
                <a:solidFill>
                  <a:srgbClr val="FF0000"/>
                </a:solidFill>
              </a:rPr>
              <a:t>GEL</a:t>
            </a:r>
            <a:endParaRPr lang="uk-UA" sz="2800" b="1" dirty="0">
              <a:solidFill>
                <a:srgbClr val="FF0000"/>
              </a:solidFill>
            </a:endParaRPr>
          </a:p>
          <a:p>
            <a:endParaRPr lang="ru-RU" sz="2800" b="1" dirty="0">
              <a:solidFill>
                <a:srgbClr val="FF0000"/>
              </a:solidFill>
            </a:endParaRPr>
          </a:p>
          <a:p>
            <a:endParaRPr lang="uk-UA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29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86800" cy="108012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rgbClr val="0070C0"/>
                </a:solidFill>
              </a:rPr>
              <a:t>«Да это всё теория – </a:t>
            </a:r>
            <a:r>
              <a:rPr lang="ru-RU" sz="3200" u="sng" dirty="0">
                <a:solidFill>
                  <a:srgbClr val="0070C0"/>
                </a:solidFill>
              </a:rPr>
              <a:t>это нереально</a:t>
            </a:r>
            <a:r>
              <a:rPr lang="ru-RU" sz="3200" dirty="0">
                <a:solidFill>
                  <a:srgbClr val="0070C0"/>
                </a:solidFill>
              </a:rPr>
              <a:t>!!»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686800" cy="4536504"/>
          </a:xfrm>
        </p:spPr>
        <p:txBody>
          <a:bodyPr/>
          <a:lstStyle/>
          <a:p>
            <a:r>
              <a:rPr lang="ru-RU" sz="2800" b="1" dirty="0">
                <a:solidFill>
                  <a:schemeClr val="tx1"/>
                </a:solidFill>
              </a:rPr>
              <a:t>Приведём несколько фактов:</a:t>
            </a:r>
          </a:p>
          <a:p>
            <a:r>
              <a:rPr lang="ru-RU" sz="2400" b="1" dirty="0">
                <a:solidFill>
                  <a:schemeClr val="tx1"/>
                </a:solidFill>
              </a:rPr>
              <a:t>Турция обеспечивает </a:t>
            </a:r>
            <a:r>
              <a:rPr lang="ru-RU" sz="2400" b="1" dirty="0">
                <a:solidFill>
                  <a:srgbClr val="FF0000"/>
                </a:solidFill>
              </a:rPr>
              <a:t>85%</a:t>
            </a:r>
            <a:r>
              <a:rPr lang="ru-RU" sz="2400" b="1" dirty="0">
                <a:solidFill>
                  <a:schemeClr val="tx1"/>
                </a:solidFill>
              </a:rPr>
              <a:t> всего </a:t>
            </a:r>
            <a:r>
              <a:rPr lang="ru-RU" sz="2400" b="1" u="sng" dirty="0">
                <a:solidFill>
                  <a:schemeClr val="tx1"/>
                </a:solidFill>
              </a:rPr>
              <a:t>свежего орегано (душицы)</a:t>
            </a:r>
            <a:r>
              <a:rPr lang="ru-RU" sz="2400" b="1" dirty="0">
                <a:solidFill>
                  <a:schemeClr val="tx1"/>
                </a:solidFill>
              </a:rPr>
              <a:t> США, а маленькая Албания – </a:t>
            </a:r>
            <a:r>
              <a:rPr lang="ru-RU" sz="2400" b="1" dirty="0">
                <a:solidFill>
                  <a:srgbClr val="FF0000"/>
                </a:solidFill>
              </a:rPr>
              <a:t>3%</a:t>
            </a:r>
            <a:r>
              <a:rPr lang="ru-RU" sz="2400" b="1" dirty="0">
                <a:solidFill>
                  <a:schemeClr val="tx1"/>
                </a:solidFill>
              </a:rPr>
              <a:t>! </a:t>
            </a:r>
          </a:p>
          <a:p>
            <a:r>
              <a:rPr lang="ru-RU" sz="2400" b="1" dirty="0">
                <a:solidFill>
                  <a:schemeClr val="tx1"/>
                </a:solidFill>
              </a:rPr>
              <a:t>Египет обеспечивает </a:t>
            </a:r>
            <a:r>
              <a:rPr lang="ru-RU" sz="2400" b="1" dirty="0">
                <a:solidFill>
                  <a:srgbClr val="FF0000"/>
                </a:solidFill>
              </a:rPr>
              <a:t>39%</a:t>
            </a:r>
            <a:r>
              <a:rPr lang="ru-RU" sz="2400" b="1" dirty="0">
                <a:solidFill>
                  <a:schemeClr val="tx1"/>
                </a:solidFill>
              </a:rPr>
              <a:t> базилика США</a:t>
            </a:r>
          </a:p>
          <a:p>
            <a:r>
              <a:rPr lang="uk-UA" sz="2400" b="1" dirty="0" err="1">
                <a:solidFill>
                  <a:schemeClr val="tx1"/>
                </a:solidFill>
              </a:rPr>
              <a:t>Польша</a:t>
            </a:r>
            <a:r>
              <a:rPr lang="uk-UA" sz="2400" b="1" dirty="0">
                <a:solidFill>
                  <a:schemeClr val="tx1"/>
                </a:solidFill>
              </a:rPr>
              <a:t> (</a:t>
            </a:r>
            <a:r>
              <a:rPr lang="uk-UA" sz="2400" b="1" u="sng" dirty="0">
                <a:solidFill>
                  <a:schemeClr val="tx1"/>
                </a:solidFill>
              </a:rPr>
              <a:t>не </a:t>
            </a:r>
            <a:r>
              <a:rPr lang="uk-UA" sz="2400" b="1" u="sng" dirty="0" err="1">
                <a:solidFill>
                  <a:schemeClr val="tx1"/>
                </a:solidFill>
              </a:rPr>
              <a:t>самая</a:t>
            </a:r>
            <a:r>
              <a:rPr lang="uk-UA" sz="2400" b="1" u="sng" dirty="0">
                <a:solidFill>
                  <a:schemeClr val="tx1"/>
                </a:solidFill>
              </a:rPr>
              <a:t> </a:t>
            </a:r>
            <a:r>
              <a:rPr lang="uk-UA" sz="2400" b="1" u="sng" dirty="0" err="1">
                <a:solidFill>
                  <a:schemeClr val="tx1"/>
                </a:solidFill>
              </a:rPr>
              <a:t>тёплая</a:t>
            </a:r>
            <a:r>
              <a:rPr lang="uk-UA" sz="2400" b="1" u="sng" dirty="0">
                <a:solidFill>
                  <a:schemeClr val="tx1"/>
                </a:solidFill>
              </a:rPr>
              <a:t> </a:t>
            </a:r>
            <a:r>
              <a:rPr lang="uk-UA" sz="2400" b="1" u="sng" dirty="0" err="1">
                <a:solidFill>
                  <a:schemeClr val="tx1"/>
                </a:solidFill>
              </a:rPr>
              <a:t>страна</a:t>
            </a:r>
            <a:r>
              <a:rPr lang="uk-UA" sz="2400" b="1" dirty="0">
                <a:solidFill>
                  <a:schemeClr val="tx1"/>
                </a:solidFill>
              </a:rPr>
              <a:t>) </a:t>
            </a:r>
            <a:r>
              <a:rPr lang="uk-UA" sz="2400" b="1" dirty="0" err="1">
                <a:solidFill>
                  <a:schemeClr val="tx1"/>
                </a:solidFill>
              </a:rPr>
              <a:t>обеспечивает</a:t>
            </a:r>
            <a:r>
              <a:rPr lang="uk-UA" sz="2400" b="1" dirty="0">
                <a:solidFill>
                  <a:schemeClr val="tx1"/>
                </a:solidFill>
              </a:rPr>
              <a:t> </a:t>
            </a:r>
            <a:r>
              <a:rPr lang="uk-UA" sz="2400" b="1" dirty="0">
                <a:solidFill>
                  <a:srgbClr val="FF0000"/>
                </a:solidFill>
              </a:rPr>
              <a:t>20% </a:t>
            </a:r>
            <a:r>
              <a:rPr lang="uk-UA" sz="2400" b="1" dirty="0" err="1">
                <a:solidFill>
                  <a:schemeClr val="tx1"/>
                </a:solidFill>
              </a:rPr>
              <a:t>всего</a:t>
            </a:r>
            <a:r>
              <a:rPr lang="uk-UA" sz="2400" b="1" dirty="0">
                <a:solidFill>
                  <a:schemeClr val="tx1"/>
                </a:solidFill>
              </a:rPr>
              <a:t> </a:t>
            </a:r>
            <a:r>
              <a:rPr lang="uk-UA" sz="2400" b="1" dirty="0" err="1">
                <a:solidFill>
                  <a:schemeClr val="tx1"/>
                </a:solidFill>
              </a:rPr>
              <a:t>тимьяна</a:t>
            </a:r>
            <a:r>
              <a:rPr lang="uk-UA" sz="2400" b="1" dirty="0">
                <a:solidFill>
                  <a:schemeClr val="tx1"/>
                </a:solidFill>
              </a:rPr>
              <a:t> (</a:t>
            </a:r>
            <a:r>
              <a:rPr lang="uk-UA" sz="2400" b="1" dirty="0" err="1">
                <a:solidFill>
                  <a:schemeClr val="tx1"/>
                </a:solidFill>
              </a:rPr>
              <a:t>чебреца</a:t>
            </a:r>
            <a:r>
              <a:rPr lang="uk-UA" sz="2400" b="1" dirty="0">
                <a:solidFill>
                  <a:schemeClr val="tx1"/>
                </a:solidFill>
              </a:rPr>
              <a:t>) США!</a:t>
            </a:r>
          </a:p>
          <a:p>
            <a:r>
              <a:rPr lang="ru-RU" sz="2400" b="1" i="1" dirty="0">
                <a:solidFill>
                  <a:srgbClr val="0070C0"/>
                </a:solidFill>
              </a:rPr>
              <a:t>Эти все страны успешно конкурируют с Мексикой, находясь на 10 тыс. км дальше!</a:t>
            </a:r>
          </a:p>
          <a:p>
            <a:pPr marL="0" indent="0" algn="ctr">
              <a:buNone/>
            </a:pPr>
            <a:br>
              <a:rPr lang="uk-UA" sz="2400" b="1" dirty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rgbClr val="FF0000"/>
                </a:solidFill>
              </a:rPr>
              <a:t>Поэтому не стоит бояться поставлять продукцию на рынок ЕС – он гораздо ближе, чем рынок США!</a:t>
            </a:r>
          </a:p>
          <a:p>
            <a:endParaRPr lang="uk-UA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39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86800" cy="108012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rgbClr val="0070C0"/>
                </a:solidFill>
              </a:rPr>
              <a:t>Ассортимент?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686800" cy="4536504"/>
          </a:xfrm>
        </p:spPr>
        <p:txBody>
          <a:bodyPr/>
          <a:lstStyle/>
          <a:p>
            <a:r>
              <a:rPr lang="ru-RU" sz="2800" b="1" dirty="0">
                <a:solidFill>
                  <a:schemeClr val="tx1"/>
                </a:solidFill>
              </a:rPr>
              <a:t>А почему бы не подумать о производстве </a:t>
            </a:r>
            <a:r>
              <a:rPr lang="ru-RU" sz="2800" b="1" u="sng" dirty="0">
                <a:solidFill>
                  <a:schemeClr val="tx1"/>
                </a:solidFill>
              </a:rPr>
              <a:t>ассортиментных позиций</a:t>
            </a:r>
            <a:r>
              <a:rPr lang="ru-RU" sz="2800" b="1" dirty="0">
                <a:solidFill>
                  <a:schemeClr val="tx1"/>
                </a:solidFill>
              </a:rPr>
              <a:t>? </a:t>
            </a:r>
          </a:p>
          <a:p>
            <a:r>
              <a:rPr lang="ru-RU" sz="2800" b="1" u="sng" dirty="0">
                <a:solidFill>
                  <a:srgbClr val="0070C0"/>
                </a:solidFill>
              </a:rPr>
              <a:t>Укроп и петрушка</a:t>
            </a:r>
            <a:r>
              <a:rPr lang="ru-RU" sz="2800" b="1" dirty="0">
                <a:solidFill>
                  <a:srgbClr val="0070C0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– это две </a:t>
            </a:r>
            <a:r>
              <a:rPr lang="ru-RU" sz="2800" b="1" dirty="0">
                <a:solidFill>
                  <a:srgbClr val="FF0000"/>
                </a:solidFill>
              </a:rPr>
              <a:t>САМЫЕ ДЕШЁВЫЕ</a:t>
            </a:r>
            <a:r>
              <a:rPr lang="ru-RU" sz="2800" b="1" dirty="0">
                <a:solidFill>
                  <a:schemeClr val="tx1"/>
                </a:solidFill>
              </a:rPr>
              <a:t> позиции среди зеленных культур, и именно на них Грузия делает акцент!</a:t>
            </a:r>
            <a:endParaRPr lang="ru-RU" sz="2800" b="1" i="1" dirty="0">
              <a:solidFill>
                <a:srgbClr val="FF0000"/>
              </a:solidFill>
            </a:endParaRPr>
          </a:p>
          <a:p>
            <a:endParaRPr lang="uk-UA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71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58552"/>
            <a:ext cx="8686800" cy="8382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dirty="0" err="1">
                <a:solidFill>
                  <a:srgbClr val="00B050"/>
                </a:solidFill>
              </a:rPr>
              <a:t>Что</a:t>
            </a:r>
            <a:r>
              <a:rPr lang="uk-UA" sz="2800" dirty="0">
                <a:solidFill>
                  <a:srgbClr val="00B050"/>
                </a:solidFill>
              </a:rPr>
              <a:t> </a:t>
            </a:r>
            <a:r>
              <a:rPr lang="uk-UA" sz="2800" dirty="0" err="1">
                <a:solidFill>
                  <a:srgbClr val="00B050"/>
                </a:solidFill>
              </a:rPr>
              <a:t>нужно</a:t>
            </a:r>
            <a:r>
              <a:rPr lang="uk-UA" sz="2800" dirty="0">
                <a:solidFill>
                  <a:srgbClr val="00B050"/>
                </a:solidFill>
              </a:rPr>
              <a:t>, </a:t>
            </a:r>
            <a:r>
              <a:rPr lang="uk-UA" sz="2800" dirty="0" err="1">
                <a:solidFill>
                  <a:srgbClr val="00B050"/>
                </a:solidFill>
              </a:rPr>
              <a:t>чтобы</a:t>
            </a:r>
            <a:r>
              <a:rPr lang="uk-UA" sz="2800" dirty="0">
                <a:solidFill>
                  <a:srgbClr val="00B050"/>
                </a:solidFill>
              </a:rPr>
              <a:t> </a:t>
            </a:r>
            <a:r>
              <a:rPr lang="uk-UA" sz="2800" dirty="0" err="1">
                <a:solidFill>
                  <a:srgbClr val="00B050"/>
                </a:solidFill>
              </a:rPr>
              <a:t>успешно</a:t>
            </a:r>
            <a:r>
              <a:rPr lang="uk-UA" sz="2800" dirty="0">
                <a:solidFill>
                  <a:srgbClr val="00B050"/>
                </a:solidFill>
              </a:rPr>
              <a:t> </a:t>
            </a:r>
            <a:r>
              <a:rPr lang="uk-UA" sz="2800" dirty="0" err="1">
                <a:solidFill>
                  <a:srgbClr val="00B050"/>
                </a:solidFill>
              </a:rPr>
              <a:t>экспортировать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596064" cy="4464495"/>
          </a:xfrm>
        </p:spPr>
        <p:txBody>
          <a:bodyPr/>
          <a:lstStyle/>
          <a:p>
            <a:r>
              <a:rPr lang="ru-RU" sz="2400" dirty="0">
                <a:solidFill>
                  <a:srgbClr val="0070C0"/>
                </a:solidFill>
              </a:rPr>
              <a:t>Нужны стартовые вложения в оборотный капитал в размере до двух-трёх месяцев оборота, а также деньги на упаковку и оплату фрахта на это время.</a:t>
            </a:r>
            <a:endParaRPr lang="uk-UA" sz="2400" dirty="0">
              <a:solidFill>
                <a:srgbClr val="0070C0"/>
              </a:solidFill>
            </a:endParaRPr>
          </a:p>
          <a:p>
            <a:r>
              <a:rPr lang="en-GB" sz="2400" dirty="0" err="1">
                <a:solidFill>
                  <a:srgbClr val="FF0000"/>
                </a:solidFill>
              </a:rPr>
              <a:t>GlobalGAP</a:t>
            </a:r>
            <a:r>
              <a:rPr lang="en-GB" sz="2400" dirty="0"/>
              <a:t> </a:t>
            </a:r>
            <a:r>
              <a:rPr lang="uk-UA" sz="2400" dirty="0"/>
              <a:t>для </a:t>
            </a:r>
            <a:r>
              <a:rPr lang="uk-UA" sz="2400" dirty="0" err="1"/>
              <a:t>всех</a:t>
            </a:r>
            <a:r>
              <a:rPr lang="uk-UA" sz="2400" dirty="0"/>
              <a:t> </a:t>
            </a:r>
            <a:r>
              <a:rPr lang="uk-UA" sz="2400" dirty="0" err="1"/>
              <a:t>производитлей</a:t>
            </a:r>
            <a:r>
              <a:rPr lang="uk-UA" sz="2400" dirty="0"/>
              <a:t>, и </a:t>
            </a:r>
            <a:r>
              <a:rPr lang="en-GB" sz="2400" dirty="0">
                <a:solidFill>
                  <a:srgbClr val="FF0000"/>
                </a:solidFill>
              </a:rPr>
              <a:t>HACCP</a:t>
            </a:r>
            <a:r>
              <a:rPr lang="en-GB" sz="2400" dirty="0"/>
              <a:t> </a:t>
            </a:r>
            <a:r>
              <a:rPr lang="uk-UA" sz="2400" dirty="0"/>
              <a:t>для </a:t>
            </a:r>
            <a:r>
              <a:rPr lang="ru-RU" sz="2400" dirty="0"/>
              <a:t>упаковщика (кооператива)</a:t>
            </a:r>
            <a:r>
              <a:rPr lang="uk-UA" sz="2400" dirty="0"/>
              <a:t>.</a:t>
            </a:r>
            <a:r>
              <a:rPr lang="en-GB" sz="2400" dirty="0"/>
              <a:t> </a:t>
            </a:r>
            <a:endParaRPr lang="uk-UA" sz="2400" dirty="0"/>
          </a:p>
          <a:p>
            <a:r>
              <a:rPr lang="uk-UA" sz="2400" dirty="0" err="1">
                <a:solidFill>
                  <a:srgbClr val="0070C0"/>
                </a:solidFill>
              </a:rPr>
              <a:t>Нужен</a:t>
            </a:r>
            <a:r>
              <a:rPr lang="uk-UA" sz="2400" dirty="0">
                <a:solidFill>
                  <a:srgbClr val="0070C0"/>
                </a:solidFill>
              </a:rPr>
              <a:t> </a:t>
            </a:r>
            <a:r>
              <a:rPr lang="uk-UA" sz="2400" dirty="0" err="1">
                <a:solidFill>
                  <a:srgbClr val="0070C0"/>
                </a:solidFill>
              </a:rPr>
              <a:t>минимальный</a:t>
            </a:r>
            <a:r>
              <a:rPr lang="uk-UA" sz="2400" dirty="0">
                <a:solidFill>
                  <a:srgbClr val="0070C0"/>
                </a:solidFill>
              </a:rPr>
              <a:t> </a:t>
            </a:r>
            <a:r>
              <a:rPr lang="uk-UA" sz="2400" dirty="0" err="1">
                <a:solidFill>
                  <a:srgbClr val="0070C0"/>
                </a:solidFill>
              </a:rPr>
              <a:t>объем</a:t>
            </a:r>
            <a:r>
              <a:rPr lang="uk-UA" sz="2400" dirty="0">
                <a:solidFill>
                  <a:srgbClr val="0070C0"/>
                </a:solidFill>
              </a:rPr>
              <a:t> </a:t>
            </a:r>
            <a:r>
              <a:rPr lang="uk-UA" sz="2400" dirty="0" err="1">
                <a:solidFill>
                  <a:srgbClr val="0070C0"/>
                </a:solidFill>
              </a:rPr>
              <a:t>продукции</a:t>
            </a:r>
            <a:r>
              <a:rPr lang="uk-UA" sz="2400" dirty="0">
                <a:solidFill>
                  <a:srgbClr val="0070C0"/>
                </a:solidFill>
              </a:rPr>
              <a:t> – от 15-20 </a:t>
            </a:r>
            <a:r>
              <a:rPr lang="uk-UA" sz="2400" dirty="0" err="1">
                <a:solidFill>
                  <a:srgbClr val="0070C0"/>
                </a:solidFill>
              </a:rPr>
              <a:t>тонн</a:t>
            </a:r>
            <a:r>
              <a:rPr lang="uk-UA" sz="2400" dirty="0">
                <a:solidFill>
                  <a:srgbClr val="0070C0"/>
                </a:solidFill>
              </a:rPr>
              <a:t> в </a:t>
            </a:r>
            <a:r>
              <a:rPr lang="uk-UA" sz="2400" dirty="0" err="1">
                <a:solidFill>
                  <a:srgbClr val="0070C0"/>
                </a:solidFill>
              </a:rPr>
              <a:t>неделю</a:t>
            </a:r>
            <a:r>
              <a:rPr lang="uk-UA" sz="2400" dirty="0">
                <a:solidFill>
                  <a:srgbClr val="0070C0"/>
                </a:solidFill>
              </a:rPr>
              <a:t>, но </a:t>
            </a:r>
            <a:r>
              <a:rPr lang="uk-UA" sz="2400" dirty="0" err="1">
                <a:solidFill>
                  <a:srgbClr val="0070C0"/>
                </a:solidFill>
              </a:rPr>
              <a:t>лучше</a:t>
            </a:r>
            <a:r>
              <a:rPr lang="uk-UA" sz="2400" dirty="0">
                <a:solidFill>
                  <a:srgbClr val="0070C0"/>
                </a:solidFill>
              </a:rPr>
              <a:t> </a:t>
            </a:r>
            <a:r>
              <a:rPr lang="uk-UA" sz="2400" dirty="0" err="1">
                <a:solidFill>
                  <a:srgbClr val="0070C0"/>
                </a:solidFill>
              </a:rPr>
              <a:t>больше</a:t>
            </a:r>
            <a:r>
              <a:rPr lang="uk-UA" sz="2400" dirty="0">
                <a:solidFill>
                  <a:srgbClr val="0070C0"/>
                </a:solidFill>
              </a:rPr>
              <a:t>.   </a:t>
            </a:r>
          </a:p>
          <a:p>
            <a:r>
              <a:rPr lang="uk-UA" sz="2400" dirty="0" err="1">
                <a:solidFill>
                  <a:schemeClr val="tx1"/>
                </a:solidFill>
              </a:rPr>
              <a:t>Нужны</a:t>
            </a: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dirty="0" err="1">
                <a:solidFill>
                  <a:schemeClr val="tx1"/>
                </a:solidFill>
              </a:rPr>
              <a:t>унифицированные</a:t>
            </a: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dirty="0" err="1">
                <a:solidFill>
                  <a:schemeClr val="tx1"/>
                </a:solidFill>
              </a:rPr>
              <a:t>технологии</a:t>
            </a: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dirty="0" err="1">
                <a:solidFill>
                  <a:schemeClr val="tx1"/>
                </a:solidFill>
              </a:rPr>
              <a:t>выращивания</a:t>
            </a:r>
            <a:r>
              <a:rPr lang="uk-UA" sz="2400" dirty="0">
                <a:solidFill>
                  <a:schemeClr val="tx1"/>
                </a:solidFill>
              </a:rPr>
              <a:t>, </a:t>
            </a:r>
            <a:r>
              <a:rPr lang="uk-UA" sz="2400" dirty="0" err="1">
                <a:solidFill>
                  <a:schemeClr val="tx1"/>
                </a:solidFill>
              </a:rPr>
              <a:t>сорта</a:t>
            </a:r>
            <a:r>
              <a:rPr lang="uk-UA" sz="2400" dirty="0">
                <a:solidFill>
                  <a:schemeClr val="tx1"/>
                </a:solidFill>
              </a:rPr>
              <a:t> и </a:t>
            </a:r>
            <a:r>
              <a:rPr lang="uk-UA" sz="2400" dirty="0" err="1">
                <a:solidFill>
                  <a:schemeClr val="tx1"/>
                </a:solidFill>
              </a:rPr>
              <a:t>методы</a:t>
            </a: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dirty="0" err="1">
                <a:solidFill>
                  <a:schemeClr val="tx1"/>
                </a:solidFill>
              </a:rPr>
              <a:t>сбора</a:t>
            </a:r>
            <a:r>
              <a:rPr lang="uk-UA" sz="2400" dirty="0">
                <a:solidFill>
                  <a:schemeClr val="tx1"/>
                </a:solidFill>
              </a:rPr>
              <a:t> и доставки </a:t>
            </a:r>
            <a:r>
              <a:rPr lang="uk-UA" sz="2400" dirty="0" err="1">
                <a:solidFill>
                  <a:schemeClr val="tx1"/>
                </a:solidFill>
              </a:rPr>
              <a:t>продукции</a:t>
            </a:r>
            <a:r>
              <a:rPr lang="uk-UA" sz="2400" dirty="0">
                <a:solidFill>
                  <a:schemeClr val="tx1"/>
                </a:solidFill>
              </a:rPr>
              <a:t>, а </a:t>
            </a:r>
            <a:r>
              <a:rPr lang="uk-UA" sz="2400" dirty="0" err="1">
                <a:solidFill>
                  <a:schemeClr val="tx1"/>
                </a:solidFill>
              </a:rPr>
              <a:t>также</a:t>
            </a: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dirty="0" err="1">
                <a:solidFill>
                  <a:schemeClr val="tx1"/>
                </a:solidFill>
              </a:rPr>
              <a:t>хорошее</a:t>
            </a: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dirty="0" err="1">
                <a:solidFill>
                  <a:schemeClr val="tx1"/>
                </a:solidFill>
              </a:rPr>
              <a:t>планирование</a:t>
            </a:r>
            <a:r>
              <a:rPr lang="uk-UA" sz="2400" dirty="0">
                <a:solidFill>
                  <a:schemeClr val="tx1"/>
                </a:solidFill>
              </a:rPr>
              <a:t>. </a:t>
            </a:r>
          </a:p>
          <a:p>
            <a:endParaRPr lang="uk-UA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uk-UA" sz="2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44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uk-UA" altLang="en-US" sz="4400" dirty="0">
              <a:solidFill>
                <a:srgbClr val="FF0000"/>
              </a:solidFill>
            </a:endParaRPr>
          </a:p>
          <a:p>
            <a:pPr algn="ctr">
              <a:buFont typeface="Wingdings 2" pitchFamily="18" charset="2"/>
              <a:buNone/>
            </a:pPr>
            <a:endParaRPr lang="uk-UA" altLang="en-US" sz="4400" dirty="0">
              <a:solidFill>
                <a:srgbClr val="FF0000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uk-UA" altLang="en-US" sz="4400" dirty="0" err="1">
                <a:solidFill>
                  <a:srgbClr val="FF0000"/>
                </a:solidFill>
              </a:rPr>
              <a:t>Спасибо</a:t>
            </a:r>
            <a:r>
              <a:rPr lang="uk-UA" altLang="en-US" sz="4400" dirty="0">
                <a:solidFill>
                  <a:srgbClr val="FF0000"/>
                </a:solidFill>
              </a:rPr>
              <a:t> за </a:t>
            </a:r>
            <a:r>
              <a:rPr lang="uk-UA" altLang="en-US" sz="4400" dirty="0" err="1">
                <a:solidFill>
                  <a:srgbClr val="FF0000"/>
                </a:solidFill>
              </a:rPr>
              <a:t>внимание</a:t>
            </a:r>
            <a:r>
              <a:rPr lang="uk-UA" altLang="en-US" sz="4400" dirty="0">
                <a:solidFill>
                  <a:srgbClr val="FF0000"/>
                </a:solidFill>
              </a:rPr>
              <a:t>!</a:t>
            </a:r>
            <a:endParaRPr lang="en-US" altLang="en-US" sz="44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7664" y="5085183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hlinkClick r:id="rId2"/>
              </a:rPr>
              <a:t>Andriy.Yarmak@fao.org</a:t>
            </a:r>
            <a:r>
              <a:rPr lang="en-GB" sz="3200" dirty="0"/>
              <a:t> </a:t>
            </a:r>
            <a:endParaRPr lang="uk-UA" sz="32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6EC20C2-37EB-44B1-8BF6-6D5A36522F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3200"/>
            <a:ext cx="7762875" cy="10001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019" y="358552"/>
            <a:ext cx="8686800" cy="8382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/>
              <a:t>Недавний опыт Украины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596064" cy="4464495"/>
          </a:xfrm>
        </p:spPr>
        <p:txBody>
          <a:bodyPr/>
          <a:lstStyle/>
          <a:p>
            <a:r>
              <a:rPr lang="ru-RU" sz="2400" u="sng" dirty="0">
                <a:solidFill>
                  <a:srgbClr val="0070C0"/>
                </a:solidFill>
              </a:rPr>
              <a:t>Выращивание яблок для рынка РФ</a:t>
            </a:r>
            <a:r>
              <a:rPr lang="ru-RU" sz="2400" dirty="0">
                <a:solidFill>
                  <a:srgbClr val="0070C0"/>
                </a:solidFill>
              </a:rPr>
              <a:t> = </a:t>
            </a:r>
            <a:r>
              <a:rPr lang="ru-RU" sz="2400" dirty="0">
                <a:solidFill>
                  <a:srgbClr val="FF0000"/>
                </a:solidFill>
              </a:rPr>
              <a:t>высокие цены</a:t>
            </a:r>
            <a:r>
              <a:rPr lang="ru-RU" sz="2400" dirty="0">
                <a:solidFill>
                  <a:srgbClr val="0070C0"/>
                </a:solidFill>
              </a:rPr>
              <a:t> и </a:t>
            </a:r>
            <a:r>
              <a:rPr lang="ru-RU" sz="2400" u="sng" dirty="0">
                <a:solidFill>
                  <a:srgbClr val="00B050"/>
                </a:solidFill>
              </a:rPr>
              <a:t>низкие требования к качеству</a:t>
            </a:r>
            <a:endParaRPr lang="uk-UA" sz="2400" u="sng" dirty="0">
              <a:solidFill>
                <a:srgbClr val="00B050"/>
              </a:solidFill>
            </a:endParaRPr>
          </a:p>
          <a:p>
            <a:endParaRPr lang="uk-UA" sz="2400" u="sng" dirty="0">
              <a:solidFill>
                <a:srgbClr val="FF0000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7092505-F8D4-4437-9AD0-991A89A677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922" y="2513433"/>
            <a:ext cx="5980156" cy="336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99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019" y="358552"/>
            <a:ext cx="8686800" cy="8382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/>
              <a:t>Недавний опыт Украины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596064" cy="4464495"/>
          </a:xfrm>
        </p:spPr>
        <p:txBody>
          <a:bodyPr/>
          <a:lstStyle/>
          <a:p>
            <a:r>
              <a:rPr lang="ru-RU" sz="2400" u="sng" dirty="0">
                <a:solidFill>
                  <a:srgbClr val="0070C0"/>
                </a:solidFill>
              </a:rPr>
              <a:t>Выращивание яблок для рынка РФ</a:t>
            </a:r>
            <a:r>
              <a:rPr lang="ru-RU" sz="2400" dirty="0">
                <a:solidFill>
                  <a:srgbClr val="0070C0"/>
                </a:solidFill>
              </a:rPr>
              <a:t> = </a:t>
            </a:r>
            <a:r>
              <a:rPr lang="ru-RU" sz="2400" dirty="0">
                <a:solidFill>
                  <a:srgbClr val="FF0000"/>
                </a:solidFill>
              </a:rPr>
              <a:t>высокие цены</a:t>
            </a:r>
            <a:r>
              <a:rPr lang="ru-RU" sz="2400" dirty="0">
                <a:solidFill>
                  <a:srgbClr val="0070C0"/>
                </a:solidFill>
              </a:rPr>
              <a:t> и </a:t>
            </a:r>
            <a:r>
              <a:rPr lang="ru-RU" sz="2400" u="sng" dirty="0">
                <a:solidFill>
                  <a:srgbClr val="00B050"/>
                </a:solidFill>
              </a:rPr>
              <a:t>низкие требования к качеству</a:t>
            </a:r>
            <a:endParaRPr lang="en-GB" sz="2400" u="sng" dirty="0">
              <a:solidFill>
                <a:srgbClr val="00B050"/>
              </a:solidFill>
            </a:endParaRPr>
          </a:p>
          <a:p>
            <a:r>
              <a:rPr lang="uk-UA" sz="2400" dirty="0">
                <a:solidFill>
                  <a:schemeClr val="tx1"/>
                </a:solidFill>
              </a:rPr>
              <a:t>2015 год, р</a:t>
            </a:r>
            <a:r>
              <a:rPr lang="ru-RU" sz="2400" dirty="0" err="1">
                <a:solidFill>
                  <a:schemeClr val="tx1"/>
                </a:solidFill>
              </a:rPr>
              <a:t>ынок</a:t>
            </a:r>
            <a:r>
              <a:rPr lang="ru-RU" sz="2400" dirty="0">
                <a:solidFill>
                  <a:schemeClr val="tx1"/>
                </a:solidFill>
              </a:rPr>
              <a:t> РФ </a:t>
            </a:r>
            <a:r>
              <a:rPr lang="ru-RU" sz="2400" b="1" u="sng" dirty="0">
                <a:solidFill>
                  <a:schemeClr val="tx1"/>
                </a:solidFill>
              </a:rPr>
              <a:t>потерян</a:t>
            </a:r>
            <a:r>
              <a:rPr lang="ru-RU" sz="2400" u="sng" dirty="0">
                <a:solidFill>
                  <a:srgbClr val="00B050"/>
                </a:solidFill>
              </a:rPr>
              <a:t> </a:t>
            </a:r>
            <a:r>
              <a:rPr lang="ru-RU" sz="2400" dirty="0">
                <a:solidFill>
                  <a:srgbClr val="00B050"/>
                </a:solidFill>
              </a:rPr>
              <a:t>= </a:t>
            </a:r>
            <a:r>
              <a:rPr lang="ru-RU" sz="2400" dirty="0">
                <a:solidFill>
                  <a:srgbClr val="FF0000"/>
                </a:solidFill>
              </a:rPr>
              <a:t>шок для фермеров</a:t>
            </a:r>
            <a:r>
              <a:rPr lang="ru-RU" sz="2400" dirty="0">
                <a:solidFill>
                  <a:srgbClr val="00B050"/>
                </a:solidFill>
              </a:rPr>
              <a:t> </a:t>
            </a:r>
            <a:r>
              <a:rPr lang="ru-RU" sz="2400" i="1" dirty="0">
                <a:solidFill>
                  <a:srgbClr val="0070C0"/>
                </a:solidFill>
              </a:rPr>
              <a:t>– такое яблоко никому, кроме РФ не нужно! </a:t>
            </a:r>
            <a:r>
              <a:rPr lang="ru-RU" sz="2400" i="1" u="sng" dirty="0">
                <a:solidFill>
                  <a:srgbClr val="FF0000"/>
                </a:solidFill>
              </a:rPr>
              <a:t>Падение цен </a:t>
            </a:r>
            <a:r>
              <a:rPr lang="uk-UA" sz="2400" i="1" u="sng" dirty="0" err="1">
                <a:solidFill>
                  <a:srgbClr val="FF0000"/>
                </a:solidFill>
              </a:rPr>
              <a:t>более</a:t>
            </a:r>
            <a:r>
              <a:rPr lang="ru-RU" sz="2400" i="1" u="sng" dirty="0">
                <a:solidFill>
                  <a:srgbClr val="FF0000"/>
                </a:solidFill>
              </a:rPr>
              <a:t>, чем в два раза!</a:t>
            </a:r>
          </a:p>
          <a:p>
            <a:endParaRPr lang="uk-UA" sz="2400" i="1" u="sng" dirty="0">
              <a:solidFill>
                <a:srgbClr val="FF0000"/>
              </a:solidFill>
            </a:endParaRPr>
          </a:p>
          <a:p>
            <a:endParaRPr lang="uk-UA" sz="2400" u="sng" dirty="0">
              <a:solidFill>
                <a:srgbClr val="FF00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A03C172-CC71-40B4-A1A4-A6856C136A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394" y="3293039"/>
            <a:ext cx="4275212" cy="320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77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019" y="358552"/>
            <a:ext cx="8686800" cy="8382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/>
              <a:t>Недавний опыт Украины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596064" cy="4464495"/>
          </a:xfrm>
        </p:spPr>
        <p:txBody>
          <a:bodyPr/>
          <a:lstStyle/>
          <a:p>
            <a:r>
              <a:rPr lang="ru-RU" sz="2400" u="sng" dirty="0">
                <a:solidFill>
                  <a:srgbClr val="0070C0"/>
                </a:solidFill>
              </a:rPr>
              <a:t>Выращивание яблок для рынка РФ</a:t>
            </a:r>
            <a:r>
              <a:rPr lang="ru-RU" sz="2400" dirty="0">
                <a:solidFill>
                  <a:srgbClr val="0070C0"/>
                </a:solidFill>
              </a:rPr>
              <a:t> = </a:t>
            </a:r>
            <a:r>
              <a:rPr lang="ru-RU" sz="2400" dirty="0">
                <a:solidFill>
                  <a:srgbClr val="FF0000"/>
                </a:solidFill>
              </a:rPr>
              <a:t>высокие цены</a:t>
            </a:r>
            <a:r>
              <a:rPr lang="ru-RU" sz="2400" dirty="0">
                <a:solidFill>
                  <a:srgbClr val="0070C0"/>
                </a:solidFill>
              </a:rPr>
              <a:t> и </a:t>
            </a:r>
            <a:r>
              <a:rPr lang="ru-RU" sz="2400" u="sng" dirty="0">
                <a:solidFill>
                  <a:srgbClr val="00B050"/>
                </a:solidFill>
              </a:rPr>
              <a:t>низкие требования к качеству</a:t>
            </a:r>
            <a:endParaRPr lang="en-GB" sz="2400" u="sng" dirty="0">
              <a:solidFill>
                <a:srgbClr val="00B050"/>
              </a:solidFill>
            </a:endParaRPr>
          </a:p>
          <a:p>
            <a:r>
              <a:rPr lang="uk-UA" sz="2400" dirty="0">
                <a:solidFill>
                  <a:schemeClr val="tx1"/>
                </a:solidFill>
              </a:rPr>
              <a:t>2015 год, р</a:t>
            </a:r>
            <a:r>
              <a:rPr lang="ru-RU" sz="2400" dirty="0" err="1">
                <a:solidFill>
                  <a:schemeClr val="tx1"/>
                </a:solidFill>
              </a:rPr>
              <a:t>ынок</a:t>
            </a:r>
            <a:r>
              <a:rPr lang="ru-RU" sz="2400" dirty="0">
                <a:solidFill>
                  <a:schemeClr val="tx1"/>
                </a:solidFill>
              </a:rPr>
              <a:t> РФ </a:t>
            </a:r>
            <a:r>
              <a:rPr lang="ru-RU" sz="2400" b="1" u="sng" dirty="0">
                <a:solidFill>
                  <a:schemeClr val="tx1"/>
                </a:solidFill>
              </a:rPr>
              <a:t>потерян</a:t>
            </a:r>
            <a:r>
              <a:rPr lang="ru-RU" sz="2400" u="sng" dirty="0">
                <a:solidFill>
                  <a:srgbClr val="00B050"/>
                </a:solidFill>
              </a:rPr>
              <a:t> </a:t>
            </a:r>
            <a:r>
              <a:rPr lang="ru-RU" sz="2400" dirty="0">
                <a:solidFill>
                  <a:srgbClr val="00B050"/>
                </a:solidFill>
              </a:rPr>
              <a:t>= </a:t>
            </a:r>
            <a:r>
              <a:rPr lang="ru-RU" sz="2400" dirty="0">
                <a:solidFill>
                  <a:srgbClr val="FF0000"/>
                </a:solidFill>
              </a:rPr>
              <a:t>шок для фермеров</a:t>
            </a:r>
            <a:r>
              <a:rPr lang="ru-RU" sz="2400" dirty="0">
                <a:solidFill>
                  <a:srgbClr val="00B050"/>
                </a:solidFill>
              </a:rPr>
              <a:t> </a:t>
            </a:r>
            <a:r>
              <a:rPr lang="ru-RU" sz="2400" i="1" dirty="0">
                <a:solidFill>
                  <a:srgbClr val="0070C0"/>
                </a:solidFill>
              </a:rPr>
              <a:t>– такое яблоко никому, кроме РФ не нужно! </a:t>
            </a:r>
            <a:r>
              <a:rPr lang="ru-RU" sz="2400" i="1" u="sng" dirty="0">
                <a:solidFill>
                  <a:srgbClr val="FF0000"/>
                </a:solidFill>
              </a:rPr>
              <a:t>Падение цен </a:t>
            </a:r>
            <a:r>
              <a:rPr lang="uk-UA" sz="2400" i="1" u="sng" dirty="0" err="1">
                <a:solidFill>
                  <a:srgbClr val="FF0000"/>
                </a:solidFill>
              </a:rPr>
              <a:t>более</a:t>
            </a:r>
            <a:r>
              <a:rPr lang="ru-RU" sz="2400" i="1" u="sng" dirty="0">
                <a:solidFill>
                  <a:srgbClr val="FF0000"/>
                </a:solidFill>
              </a:rPr>
              <a:t>, чем в два раза!</a:t>
            </a:r>
          </a:p>
          <a:p>
            <a:r>
              <a:rPr lang="ru-RU" sz="2400" dirty="0">
                <a:solidFill>
                  <a:schemeClr val="tx1"/>
                </a:solidFill>
              </a:rPr>
              <a:t>2018 год </a:t>
            </a:r>
            <a:r>
              <a:rPr lang="ru-RU" sz="2400" dirty="0">
                <a:solidFill>
                  <a:srgbClr val="0070C0"/>
                </a:solidFill>
              </a:rPr>
              <a:t>– </a:t>
            </a:r>
            <a:r>
              <a:rPr lang="ru-RU" sz="2400" u="sng" dirty="0">
                <a:solidFill>
                  <a:srgbClr val="0070C0"/>
                </a:solidFill>
              </a:rPr>
              <a:t>инвестиции в упаковку и сортировку</a:t>
            </a:r>
            <a:r>
              <a:rPr lang="ru-RU" sz="2400" dirty="0">
                <a:solidFill>
                  <a:srgbClr val="0070C0"/>
                </a:solidFill>
              </a:rPr>
              <a:t>, торговые миссии в Юго-Восточную Азию, </a:t>
            </a:r>
            <a:r>
              <a:rPr lang="ru-RU" sz="2400" dirty="0">
                <a:solidFill>
                  <a:srgbClr val="FF0000"/>
                </a:solidFill>
              </a:rPr>
              <a:t>цены на яблоко выше, чем при поставках в РФ</a:t>
            </a:r>
            <a:r>
              <a:rPr lang="ru-RU" sz="2400" dirty="0">
                <a:solidFill>
                  <a:srgbClr val="0070C0"/>
                </a:solidFill>
              </a:rPr>
              <a:t>, успешный системный экспорт яблока в страны ЕС, создание </a:t>
            </a:r>
            <a:r>
              <a:rPr lang="ru-RU" sz="2400" u="sng" dirty="0">
                <a:solidFill>
                  <a:srgbClr val="0070C0"/>
                </a:solidFill>
              </a:rPr>
              <a:t>кооперативной экспортной платформы</a:t>
            </a:r>
            <a:r>
              <a:rPr lang="ru-RU" sz="2400" dirty="0">
                <a:solidFill>
                  <a:srgbClr val="0070C0"/>
                </a:solidFill>
              </a:rPr>
              <a:t>!</a:t>
            </a:r>
            <a:endParaRPr lang="uk-UA" sz="2400" dirty="0">
              <a:solidFill>
                <a:srgbClr val="0070C0"/>
              </a:solidFill>
            </a:endParaRPr>
          </a:p>
          <a:p>
            <a:endParaRPr lang="uk-UA" sz="2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83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іаграма 5">
            <a:extLst>
              <a:ext uri="{FF2B5EF4-FFF2-40B4-BE49-F238E27FC236}">
                <a16:creationId xmlns:a16="http://schemas.microsoft.com/office/drawing/2014/main" id="{EA9A8B0F-01C5-40AB-8D6B-FC4821C3D2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3071368"/>
              </p:ext>
            </p:extLst>
          </p:nvPr>
        </p:nvGraphicFramePr>
        <p:xfrm>
          <a:off x="107504" y="116632"/>
          <a:ext cx="9001000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9021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іаграма 2">
            <a:extLst>
              <a:ext uri="{FF2B5EF4-FFF2-40B4-BE49-F238E27FC236}">
                <a16:creationId xmlns:a16="http://schemas.microsoft.com/office/drawing/2014/main" id="{AE081D04-6386-4FC8-ACA4-210E4109DD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0277734"/>
              </p:ext>
            </p:extLst>
          </p:nvPr>
        </p:nvGraphicFramePr>
        <p:xfrm>
          <a:off x="323528" y="260648"/>
          <a:ext cx="8640960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6959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86800" cy="129614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i="1" dirty="0" err="1">
                <a:solidFill>
                  <a:srgbClr val="0070C0"/>
                </a:solidFill>
                <a:cs typeface="Aharoni" panose="02010803020104030203" pitchFamily="2" charset="-79"/>
              </a:rPr>
              <a:t>Грузия</a:t>
            </a:r>
            <a:r>
              <a:rPr lang="uk-UA" i="1" dirty="0">
                <a:solidFill>
                  <a:srgbClr val="0070C0"/>
                </a:solidFill>
                <a:cs typeface="Aharoni" panose="02010803020104030203" pitchFamily="2" charset="-79"/>
              </a:rPr>
              <a:t> </a:t>
            </a:r>
            <a:r>
              <a:rPr lang="uk-UA" i="1" dirty="0" err="1">
                <a:solidFill>
                  <a:srgbClr val="0070C0"/>
                </a:solidFill>
                <a:cs typeface="Aharoni" panose="02010803020104030203" pitchFamily="2" charset="-79"/>
              </a:rPr>
              <a:t>продаёт</a:t>
            </a:r>
            <a:r>
              <a:rPr lang="uk-UA" i="1" dirty="0">
                <a:solidFill>
                  <a:srgbClr val="0070C0"/>
                </a:solidFill>
                <a:cs typeface="Aharoni" panose="02010803020104030203" pitchFamily="2" charset="-79"/>
              </a:rPr>
              <a:t> зелень в </a:t>
            </a:r>
            <a:r>
              <a:rPr lang="uk-UA" i="1" dirty="0" err="1">
                <a:solidFill>
                  <a:srgbClr val="0070C0"/>
                </a:solidFill>
                <a:cs typeface="Aharoni" panose="02010803020104030203" pitchFamily="2" charset="-79"/>
              </a:rPr>
              <a:t>страну</a:t>
            </a:r>
            <a:r>
              <a:rPr lang="uk-UA" i="1" dirty="0">
                <a:solidFill>
                  <a:srgbClr val="0070C0"/>
                </a:solidFill>
                <a:cs typeface="Aharoni" panose="02010803020104030203" pitchFamily="2" charset="-79"/>
              </a:rPr>
              <a:t>, </a:t>
            </a:r>
            <a:br>
              <a:rPr lang="uk-UA" i="1" dirty="0">
                <a:solidFill>
                  <a:srgbClr val="0070C0"/>
                </a:solidFill>
                <a:cs typeface="Aharoni" panose="02010803020104030203" pitchFamily="2" charset="-79"/>
              </a:rPr>
            </a:br>
            <a:r>
              <a:rPr lang="uk-UA" i="1" u="sng" dirty="0">
                <a:solidFill>
                  <a:srgbClr val="FF0000"/>
                </a:solidFill>
                <a:cs typeface="Aharoni" panose="02010803020104030203" pitchFamily="2" charset="-79"/>
              </a:rPr>
              <a:t>с </a:t>
            </a:r>
            <a:r>
              <a:rPr lang="uk-UA" i="1" u="sng" dirty="0" err="1">
                <a:solidFill>
                  <a:srgbClr val="FF0000"/>
                </a:solidFill>
                <a:cs typeface="Aharoni" panose="02010803020104030203" pitchFamily="2" charset="-79"/>
              </a:rPr>
              <a:t>самыми</a:t>
            </a:r>
            <a:r>
              <a:rPr lang="uk-UA" i="1" u="sng" dirty="0">
                <a:solidFill>
                  <a:srgbClr val="FF0000"/>
                </a:solidFill>
                <a:cs typeface="Aharoni" panose="02010803020104030203" pitchFamily="2" charset="-79"/>
              </a:rPr>
              <a:t> </a:t>
            </a:r>
            <a:r>
              <a:rPr lang="uk-UA" i="1" u="sng" dirty="0" err="1">
                <a:solidFill>
                  <a:srgbClr val="FF0000"/>
                </a:solidFill>
                <a:cs typeface="Aharoni" panose="02010803020104030203" pitchFamily="2" charset="-79"/>
              </a:rPr>
              <a:t>низкими</a:t>
            </a:r>
            <a:r>
              <a:rPr lang="uk-UA" i="1" u="sng" dirty="0">
                <a:solidFill>
                  <a:srgbClr val="FF0000"/>
                </a:solidFill>
                <a:cs typeface="Aharoni" panose="02010803020104030203" pitchFamily="2" charset="-79"/>
              </a:rPr>
              <a:t> </a:t>
            </a:r>
            <a:r>
              <a:rPr lang="uk-UA" i="1" u="sng" dirty="0" err="1">
                <a:solidFill>
                  <a:srgbClr val="FF0000"/>
                </a:solidFill>
                <a:cs typeface="Aharoni" panose="02010803020104030203" pitchFamily="2" charset="-79"/>
              </a:rPr>
              <a:t>ценами</a:t>
            </a:r>
            <a:r>
              <a:rPr lang="uk-UA" i="1" dirty="0">
                <a:solidFill>
                  <a:srgbClr val="0070C0"/>
                </a:solidFill>
                <a:cs typeface="Aharoni" panose="02010803020104030203" pitchFamily="2" charset="-79"/>
              </a:rPr>
              <a:t>!</a:t>
            </a:r>
            <a:endParaRPr lang="ru-RU" i="1" dirty="0">
              <a:solidFill>
                <a:srgbClr val="0070C0"/>
              </a:solidFill>
              <a:cs typeface="Aharoni" panose="02010803020104030203" pitchFamily="2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8596064" cy="4032447"/>
          </a:xfrm>
        </p:spPr>
        <p:txBody>
          <a:bodyPr/>
          <a:lstStyle/>
          <a:p>
            <a:r>
              <a:rPr lang="uk-UA" dirty="0" err="1">
                <a:solidFill>
                  <a:schemeClr val="tx1"/>
                </a:solidFill>
              </a:rPr>
              <a:t>Розничные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цены</a:t>
            </a:r>
            <a:r>
              <a:rPr lang="uk-UA" dirty="0">
                <a:solidFill>
                  <a:schemeClr val="tx1"/>
                </a:solidFill>
              </a:rPr>
              <a:t> на зелень:</a:t>
            </a:r>
          </a:p>
          <a:p>
            <a:pPr lvl="1"/>
            <a:r>
              <a:rPr lang="ru-RU" dirty="0">
                <a:solidFill>
                  <a:srgbClr val="0070C0"/>
                </a:solidFill>
              </a:rPr>
              <a:t>в Германии </a:t>
            </a:r>
            <a:r>
              <a:rPr lang="ru-RU" dirty="0">
                <a:solidFill>
                  <a:srgbClr val="FF0000"/>
                </a:solidFill>
              </a:rPr>
              <a:t>в 4,8 раза выше</a:t>
            </a:r>
            <a:r>
              <a:rPr lang="ru-RU" dirty="0">
                <a:solidFill>
                  <a:srgbClr val="0070C0"/>
                </a:solidFill>
              </a:rPr>
              <a:t>, чем в РФ!</a:t>
            </a:r>
          </a:p>
          <a:p>
            <a:pPr lvl="1"/>
            <a:r>
              <a:rPr lang="ru-RU" dirty="0">
                <a:solidFill>
                  <a:srgbClr val="0070C0"/>
                </a:solidFill>
              </a:rPr>
              <a:t>в Великобритании – </a:t>
            </a:r>
            <a:r>
              <a:rPr lang="ru-RU" dirty="0">
                <a:solidFill>
                  <a:srgbClr val="FF0000"/>
                </a:solidFill>
              </a:rPr>
              <a:t>в 3,2 раза выше</a:t>
            </a:r>
            <a:r>
              <a:rPr lang="ru-RU" dirty="0">
                <a:solidFill>
                  <a:srgbClr val="0070C0"/>
                </a:solidFill>
              </a:rPr>
              <a:t>, чем в РФ!</a:t>
            </a:r>
          </a:p>
          <a:p>
            <a:pPr lvl="1"/>
            <a:r>
              <a:rPr lang="ru-RU" dirty="0">
                <a:solidFill>
                  <a:srgbClr val="0070C0"/>
                </a:solidFill>
              </a:rPr>
              <a:t>в Польше – </a:t>
            </a:r>
            <a:r>
              <a:rPr lang="ru-RU" dirty="0">
                <a:solidFill>
                  <a:srgbClr val="FF0000"/>
                </a:solidFill>
              </a:rPr>
              <a:t>почти в два раза (95%)</a:t>
            </a:r>
            <a:r>
              <a:rPr lang="ru-RU" dirty="0">
                <a:solidFill>
                  <a:srgbClr val="0070C0"/>
                </a:solidFill>
              </a:rPr>
              <a:t> выше, чем в РФ!</a:t>
            </a:r>
          </a:p>
          <a:p>
            <a:pPr lvl="1"/>
            <a:r>
              <a:rPr lang="ru-RU" dirty="0">
                <a:solidFill>
                  <a:srgbClr val="0070C0"/>
                </a:solidFill>
              </a:rPr>
              <a:t> В США – </a:t>
            </a:r>
            <a:r>
              <a:rPr lang="ru-RU" dirty="0">
                <a:solidFill>
                  <a:srgbClr val="FF0000"/>
                </a:solidFill>
              </a:rPr>
              <a:t>на 88% выше</a:t>
            </a:r>
            <a:r>
              <a:rPr lang="ru-RU" dirty="0">
                <a:solidFill>
                  <a:srgbClr val="0070C0"/>
                </a:solidFill>
              </a:rPr>
              <a:t>, чем в РФ!</a:t>
            </a:r>
          </a:p>
          <a:p>
            <a:pPr lvl="1"/>
            <a:r>
              <a:rPr lang="ru-RU" dirty="0">
                <a:solidFill>
                  <a:srgbClr val="0070C0"/>
                </a:solidFill>
              </a:rPr>
              <a:t>В Украине – </a:t>
            </a:r>
            <a:r>
              <a:rPr lang="ru-RU" u="sng" dirty="0">
                <a:solidFill>
                  <a:srgbClr val="0070C0"/>
                </a:solidFill>
              </a:rPr>
              <a:t>сопоставимы </a:t>
            </a:r>
            <a:r>
              <a:rPr lang="ru-RU" dirty="0">
                <a:solidFill>
                  <a:srgbClr val="0070C0"/>
                </a:solidFill>
              </a:rPr>
              <a:t>с уровнем цен в РФ!</a:t>
            </a:r>
            <a:endParaRPr lang="uk-UA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31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88640"/>
            <a:ext cx="8686800" cy="129614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i="1" dirty="0">
                <a:solidFill>
                  <a:srgbClr val="0070C0"/>
                </a:solidFill>
                <a:cs typeface="Aharoni" panose="02010803020104030203" pitchFamily="2" charset="-79"/>
              </a:rPr>
              <a:t>Сколько получит экспортёр в Грузии, при поставках в разные страны </a:t>
            </a:r>
            <a:r>
              <a:rPr lang="ru-RU" sz="2800" i="1" u="sng" dirty="0">
                <a:solidFill>
                  <a:srgbClr val="0070C0"/>
                </a:solidFill>
                <a:cs typeface="Aharoni" panose="02010803020104030203" pitchFamily="2" charset="-79"/>
              </a:rPr>
              <a:t>петрушки</a:t>
            </a:r>
            <a:r>
              <a:rPr lang="ru-RU" sz="2800" i="1" dirty="0">
                <a:solidFill>
                  <a:srgbClr val="0070C0"/>
                </a:solidFill>
                <a:cs typeface="Aharoni" panose="02010803020104030203" pitchFamily="2" charset="-79"/>
              </a:rPr>
              <a:t> (</a:t>
            </a:r>
            <a:r>
              <a:rPr lang="en-GB" sz="2800" i="1" dirty="0">
                <a:solidFill>
                  <a:srgbClr val="0070C0"/>
                </a:solidFill>
                <a:cs typeface="Aharoni" panose="02010803020104030203" pitchFamily="2" charset="-79"/>
              </a:rPr>
              <a:t>GEL/KG)</a:t>
            </a:r>
            <a:r>
              <a:rPr lang="ru-RU" sz="2800" i="1" dirty="0">
                <a:solidFill>
                  <a:srgbClr val="0070C0"/>
                </a:solidFill>
                <a:cs typeface="Aharoni" panose="02010803020104030203" pitchFamily="2" charset="-79"/>
              </a:rPr>
              <a:t>?</a:t>
            </a:r>
          </a:p>
        </p:txBody>
      </p:sp>
      <p:graphicFrame>
        <p:nvGraphicFramePr>
          <p:cNvPr id="6" name="Діаграма 5">
            <a:extLst>
              <a:ext uri="{FF2B5EF4-FFF2-40B4-BE49-F238E27FC236}">
                <a16:creationId xmlns:a16="http://schemas.microsoft.com/office/drawing/2014/main" id="{D3F5D843-E3C0-47DB-BDF1-C0F4D18CD4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0643823"/>
              </p:ext>
            </p:extLst>
          </p:nvPr>
        </p:nvGraphicFramePr>
        <p:xfrm>
          <a:off x="228600" y="1700808"/>
          <a:ext cx="851986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8B42750-FF00-4D5D-9B49-F03FF6082247}"/>
              </a:ext>
            </a:extLst>
          </p:cNvPr>
          <p:cNvSpPr txBox="1"/>
          <p:nvPr/>
        </p:nvSpPr>
        <p:spPr>
          <a:xfrm>
            <a:off x="2091398" y="1916832"/>
            <a:ext cx="69627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>
                <a:solidFill>
                  <a:srgbClr val="FF0000"/>
                </a:solidFill>
              </a:rPr>
              <a:t>Поставки в ЕС в 3-5 раз в</a:t>
            </a:r>
            <a:r>
              <a:rPr lang="ru-RU" sz="2000" dirty="0">
                <a:solidFill>
                  <a:srgbClr val="FF0000"/>
                </a:solidFill>
              </a:rPr>
              <a:t>выгоднее, чем в РФ и Украину, </a:t>
            </a:r>
          </a:p>
          <a:p>
            <a:pPr algn="ctr"/>
            <a:r>
              <a:rPr lang="ru-RU" sz="2000" dirty="0">
                <a:solidFill>
                  <a:srgbClr val="FF0000"/>
                </a:solidFill>
              </a:rPr>
              <a:t>однако они и сложнее!</a:t>
            </a:r>
            <a:endParaRPr lang="uk-UA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43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86800" cy="129614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200" i="1" dirty="0" err="1">
                <a:solidFill>
                  <a:srgbClr val="FF0000"/>
                </a:solidFill>
              </a:rPr>
              <a:t>Кто</a:t>
            </a:r>
            <a:r>
              <a:rPr lang="uk-UA" sz="3200" i="1" dirty="0">
                <a:solidFill>
                  <a:srgbClr val="FF0000"/>
                </a:solidFill>
              </a:rPr>
              <a:t> </a:t>
            </a:r>
            <a:r>
              <a:rPr lang="uk-UA" sz="3200" i="1" dirty="0" err="1">
                <a:solidFill>
                  <a:srgbClr val="FF0000"/>
                </a:solidFill>
              </a:rPr>
              <a:t>может</a:t>
            </a:r>
            <a:r>
              <a:rPr lang="uk-UA" sz="3200" i="1" dirty="0">
                <a:solidFill>
                  <a:srgbClr val="FF0000"/>
                </a:solidFill>
              </a:rPr>
              <a:t> </a:t>
            </a:r>
            <a:r>
              <a:rPr lang="uk-UA" sz="3200" i="1" dirty="0" err="1">
                <a:solidFill>
                  <a:srgbClr val="FF0000"/>
                </a:solidFill>
              </a:rPr>
              <a:t>быть</a:t>
            </a:r>
            <a:r>
              <a:rPr lang="uk-UA" sz="3200" i="1" dirty="0">
                <a:solidFill>
                  <a:srgbClr val="FF0000"/>
                </a:solidFill>
              </a:rPr>
              <a:t> </a:t>
            </a:r>
            <a:r>
              <a:rPr lang="uk-UA" sz="3200" i="1" dirty="0" err="1">
                <a:solidFill>
                  <a:srgbClr val="FF0000"/>
                </a:solidFill>
              </a:rPr>
              <a:t>экспортёром</a:t>
            </a:r>
            <a:r>
              <a:rPr lang="uk-UA" sz="3200" i="1" dirty="0">
                <a:solidFill>
                  <a:srgbClr val="FF0000"/>
                </a:solidFill>
              </a:rPr>
              <a:t>?</a:t>
            </a: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596064" cy="4320479"/>
          </a:xfrm>
        </p:spPr>
        <p:txBody>
          <a:bodyPr/>
          <a:lstStyle/>
          <a:p>
            <a:r>
              <a:rPr lang="uk-UA" dirty="0" err="1">
                <a:solidFill>
                  <a:srgbClr val="0070C0"/>
                </a:solidFill>
              </a:rPr>
              <a:t>Коммерческая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 err="1">
                <a:solidFill>
                  <a:srgbClr val="0070C0"/>
                </a:solidFill>
              </a:rPr>
              <a:t>компания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sz="2400" i="1" dirty="0">
                <a:solidFill>
                  <a:srgbClr val="0070C0"/>
                </a:solidFill>
              </a:rPr>
              <a:t>(нет </a:t>
            </a:r>
            <a:r>
              <a:rPr lang="uk-UA" sz="2400" i="1" dirty="0" err="1">
                <a:solidFill>
                  <a:srgbClr val="0070C0"/>
                </a:solidFill>
              </a:rPr>
              <a:t>дополнительного</a:t>
            </a:r>
            <a:r>
              <a:rPr lang="uk-UA" sz="2400" i="1" dirty="0">
                <a:solidFill>
                  <a:srgbClr val="0070C0"/>
                </a:solidFill>
              </a:rPr>
              <a:t> </a:t>
            </a:r>
            <a:r>
              <a:rPr lang="uk-UA" sz="2400" i="1" dirty="0" err="1">
                <a:solidFill>
                  <a:srgbClr val="0070C0"/>
                </a:solidFill>
              </a:rPr>
              <a:t>дохода</a:t>
            </a:r>
            <a:r>
              <a:rPr lang="uk-UA" sz="2400" i="1" dirty="0">
                <a:solidFill>
                  <a:srgbClr val="0070C0"/>
                </a:solidFill>
              </a:rPr>
              <a:t> для фермера, а у </a:t>
            </a:r>
            <a:r>
              <a:rPr lang="uk-UA" sz="2400" i="1" dirty="0" err="1">
                <a:solidFill>
                  <a:srgbClr val="0070C0"/>
                </a:solidFill>
              </a:rPr>
              <a:t>компании</a:t>
            </a:r>
            <a:r>
              <a:rPr lang="uk-UA" sz="2400" i="1" dirty="0">
                <a:solidFill>
                  <a:srgbClr val="0070C0"/>
                </a:solidFill>
              </a:rPr>
              <a:t> нет </a:t>
            </a:r>
            <a:r>
              <a:rPr lang="uk-UA" sz="2400" i="1" dirty="0" err="1">
                <a:solidFill>
                  <a:srgbClr val="0070C0"/>
                </a:solidFill>
              </a:rPr>
              <a:t>гарантии</a:t>
            </a:r>
            <a:r>
              <a:rPr lang="uk-UA" sz="2400" i="1" dirty="0">
                <a:solidFill>
                  <a:srgbClr val="0070C0"/>
                </a:solidFill>
              </a:rPr>
              <a:t> поставок, по</a:t>
            </a:r>
            <a:r>
              <a:rPr lang="ru-RU" sz="2400" i="1" dirty="0">
                <a:solidFill>
                  <a:srgbClr val="0070C0"/>
                </a:solidFill>
              </a:rPr>
              <a:t>этому она не может контрактоваться на рынках развитых стран</a:t>
            </a:r>
            <a:r>
              <a:rPr lang="uk-UA" sz="2400" i="1" dirty="0">
                <a:solidFill>
                  <a:srgbClr val="0070C0"/>
                </a:solidFill>
              </a:rPr>
              <a:t>)</a:t>
            </a:r>
          </a:p>
          <a:p>
            <a:r>
              <a:rPr lang="uk-UA" dirty="0"/>
              <a:t>Кооператив </a:t>
            </a:r>
            <a:r>
              <a:rPr lang="uk-UA" dirty="0" err="1"/>
              <a:t>фермеров</a:t>
            </a:r>
            <a:r>
              <a:rPr lang="uk-UA" dirty="0"/>
              <a:t> </a:t>
            </a:r>
            <a:r>
              <a:rPr lang="uk-UA" sz="2400" i="1" dirty="0"/>
              <a:t>(доход </a:t>
            </a:r>
            <a:r>
              <a:rPr lang="uk-UA" sz="2400" i="1" dirty="0" err="1"/>
              <a:t>остается</a:t>
            </a:r>
            <a:r>
              <a:rPr lang="uk-UA" sz="2400" i="1" dirty="0"/>
              <a:t> у </a:t>
            </a:r>
            <a:r>
              <a:rPr lang="uk-UA" sz="2400" i="1" dirty="0" err="1"/>
              <a:t>фермеров</a:t>
            </a:r>
            <a:r>
              <a:rPr lang="uk-UA" sz="2400" i="1" dirty="0"/>
              <a:t>, </a:t>
            </a:r>
            <a:r>
              <a:rPr lang="uk-UA" sz="2400" i="1" dirty="0" err="1"/>
              <a:t>создаются</a:t>
            </a:r>
            <a:r>
              <a:rPr lang="uk-UA" sz="2400" i="1" dirty="0"/>
              <a:t> </a:t>
            </a:r>
            <a:r>
              <a:rPr lang="uk-UA" sz="2400" i="1" dirty="0" err="1"/>
              <a:t>возможности</a:t>
            </a:r>
            <a:r>
              <a:rPr lang="uk-UA" sz="2400" i="1" dirty="0"/>
              <a:t> для </a:t>
            </a:r>
            <a:r>
              <a:rPr lang="uk-UA" sz="2400" i="1" dirty="0" err="1"/>
              <a:t>улучшения</a:t>
            </a:r>
            <a:r>
              <a:rPr lang="uk-UA" sz="2400" i="1" dirty="0"/>
              <a:t> </a:t>
            </a:r>
            <a:r>
              <a:rPr lang="uk-UA" sz="2400" i="1" dirty="0" err="1"/>
              <a:t>технологий</a:t>
            </a:r>
            <a:r>
              <a:rPr lang="uk-UA" sz="2400" i="1" dirty="0"/>
              <a:t>, </a:t>
            </a:r>
            <a:r>
              <a:rPr lang="uk-UA" sz="2400" i="1" dirty="0" err="1"/>
              <a:t>повышения</a:t>
            </a:r>
            <a:r>
              <a:rPr lang="uk-UA" sz="2400" i="1" dirty="0"/>
              <a:t> </a:t>
            </a:r>
            <a:r>
              <a:rPr lang="uk-UA" sz="2400" i="1" dirty="0" err="1"/>
              <a:t>эффективности</a:t>
            </a:r>
            <a:r>
              <a:rPr lang="uk-UA" sz="2400" i="1" dirty="0"/>
              <a:t> и </a:t>
            </a:r>
            <a:r>
              <a:rPr lang="uk-UA" sz="2400" i="1" dirty="0" err="1"/>
              <a:t>есть</a:t>
            </a:r>
            <a:r>
              <a:rPr lang="uk-UA" sz="2400" i="1" dirty="0"/>
              <a:t> </a:t>
            </a:r>
            <a:r>
              <a:rPr lang="uk-UA" sz="2400" i="1" dirty="0" err="1"/>
              <a:t>гарантия</a:t>
            </a:r>
            <a:r>
              <a:rPr lang="uk-UA" sz="2400" i="1" dirty="0"/>
              <a:t> </a:t>
            </a:r>
            <a:r>
              <a:rPr lang="uk-UA" sz="2400" i="1" dirty="0" err="1"/>
              <a:t>объемов</a:t>
            </a:r>
            <a:r>
              <a:rPr lang="uk-UA" sz="2400" i="1" dirty="0"/>
              <a:t>, </a:t>
            </a:r>
            <a:r>
              <a:rPr lang="uk-UA" sz="2400" i="1" dirty="0" err="1"/>
              <a:t>что</a:t>
            </a:r>
            <a:r>
              <a:rPr lang="uk-UA" sz="2400" i="1" dirty="0"/>
              <a:t> </a:t>
            </a:r>
            <a:r>
              <a:rPr lang="uk-UA" sz="2400" i="1" dirty="0" err="1"/>
              <a:t>позволяет</a:t>
            </a:r>
            <a:r>
              <a:rPr lang="uk-UA" sz="2400" i="1" dirty="0"/>
              <a:t> заключать </a:t>
            </a:r>
            <a:r>
              <a:rPr lang="uk-UA" sz="2400" i="1" dirty="0" err="1"/>
              <a:t>контракты</a:t>
            </a:r>
            <a:r>
              <a:rPr lang="uk-UA" sz="2400" i="1" dirty="0"/>
              <a:t> с ЕС)</a:t>
            </a:r>
          </a:p>
        </p:txBody>
      </p:sp>
    </p:spTree>
    <p:extLst>
      <p:ext uri="{BB962C8B-B14F-4D97-AF65-F5344CB8AC3E}">
        <p14:creationId xmlns:p14="http://schemas.microsoft.com/office/powerpoint/2010/main" val="244139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4866</TotalTime>
  <Words>724</Words>
  <Application>Microsoft Office PowerPoint</Application>
  <PresentationFormat>On-screen Show (4:3)</PresentationFormat>
  <Paragraphs>76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Aharoni</vt:lpstr>
      <vt:lpstr>Arial</vt:lpstr>
      <vt:lpstr>Calibri</vt:lpstr>
      <vt:lpstr>Franklin Gothic Book</vt:lpstr>
      <vt:lpstr>Franklin Gothic Medium</vt:lpstr>
      <vt:lpstr>Wingdings</vt:lpstr>
      <vt:lpstr>Wingdings 2</vt:lpstr>
      <vt:lpstr>Трек</vt:lpstr>
      <vt:lpstr>PowerPoint Presentation</vt:lpstr>
      <vt:lpstr>Недавний опыт Украины</vt:lpstr>
      <vt:lpstr>Недавний опыт Украины</vt:lpstr>
      <vt:lpstr>Недавний опыт Украины</vt:lpstr>
      <vt:lpstr>PowerPoint Presentation</vt:lpstr>
      <vt:lpstr>PowerPoint Presentation</vt:lpstr>
      <vt:lpstr>Грузия продаёт зелень в страну,  с самыми низкими ценами!</vt:lpstr>
      <vt:lpstr>Сколько получит экспортёр в Грузии, при поставках в разные страны петрушки (GEL/KG)?</vt:lpstr>
      <vt:lpstr>Кто может быть экспортёром?</vt:lpstr>
      <vt:lpstr>Но есть много «но»!</vt:lpstr>
      <vt:lpstr>Сколько стоит системный експорт?</vt:lpstr>
      <vt:lpstr>ЭКСПОРТНЫЙ бюджет  (БЕЗ УЧЁТА ИНВЕСТИЦИЙ, ГОДОВЫЕ ЗАТРАТЫ, тЫс. gel.)</vt:lpstr>
      <vt:lpstr>Это дорого, или дёшево?</vt:lpstr>
      <vt:lpstr>«Да это всё теория – это нереально!!»</vt:lpstr>
      <vt:lpstr>Ассортимент?</vt:lpstr>
      <vt:lpstr>Что нужно, чтобы успешно экспортировать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Serhiy</dc:creator>
  <cp:lastModifiedBy>Kateryna Poberezhna</cp:lastModifiedBy>
  <cp:revision>251</cp:revision>
  <dcterms:created xsi:type="dcterms:W3CDTF">2011-03-06T14:04:20Z</dcterms:created>
  <dcterms:modified xsi:type="dcterms:W3CDTF">2018-05-16T10:22:52Z</dcterms:modified>
</cp:coreProperties>
</file>