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303" r:id="rId2"/>
    <p:sldId id="359" r:id="rId3"/>
    <p:sldId id="360" r:id="rId4"/>
    <p:sldId id="361" r:id="rId5"/>
    <p:sldId id="362" r:id="rId6"/>
    <p:sldId id="363" r:id="rId7"/>
    <p:sldId id="352" r:id="rId8"/>
    <p:sldId id="365" r:id="rId9"/>
    <p:sldId id="368" r:id="rId10"/>
    <p:sldId id="364" r:id="rId11"/>
    <p:sldId id="353" r:id="rId12"/>
    <p:sldId id="354" r:id="rId13"/>
    <p:sldId id="349" r:id="rId14"/>
    <p:sldId id="367" r:id="rId15"/>
    <p:sldId id="369" r:id="rId16"/>
    <p:sldId id="358" r:id="rId17"/>
    <p:sldId id="33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y Yarmak" initials="AY" lastIdx="0" clrIdx="0">
    <p:extLst>
      <p:ext uri="{19B8F6BF-5375-455C-9EA6-DF929625EA0E}">
        <p15:presenceInfo xmlns:p15="http://schemas.microsoft.com/office/powerpoint/2012/main" userId="61ec2f065f3ce64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574" autoAdjust="0"/>
  </p:normalViewPr>
  <p:slideViewPr>
    <p:cSldViewPr>
      <p:cViewPr varScale="1">
        <p:scale>
          <a:sx n="79" d="100"/>
          <a:sy n="79" d="100"/>
        </p:scale>
        <p:origin x="115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ata\FAO\Documents\Georgia\herbs\&#1062;&#1077;&#1087;&#1086;&#1095;&#1082;&#1080;%20&#1079;&#1077;&#1083;&#1077;&#1085;&#1100;(1)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ata\FAO\Documents\Georgia\herbs\retail%20prices%20of%20herb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ata\FAO\Documents\Georgia\herbs\retail%20prices%20of%20herb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a-GE" sz="2800" dirty="0">
                <a:solidFill>
                  <a:srgbClr val="FF0000"/>
                </a:solidFill>
              </a:rPr>
              <a:t>დამატებითი ღირებულების </a:t>
            </a:r>
          </a:p>
          <a:p>
            <a:pPr>
              <a:defRPr sz="2800"/>
            </a:pPr>
            <a:r>
              <a:rPr lang="ka-GE" sz="2800" dirty="0"/>
              <a:t>განაწილება</a:t>
            </a:r>
          </a:p>
          <a:p>
            <a:pPr>
              <a:defRPr sz="2800"/>
            </a:pPr>
            <a:r>
              <a:rPr lang="ka-GE" sz="2800" dirty="0"/>
              <a:t>ეხლა</a:t>
            </a:r>
            <a:r>
              <a:rPr lang="uk-UA" sz="2800" dirty="0"/>
              <a:t> </a:t>
            </a:r>
          </a:p>
        </c:rich>
      </c:tx>
      <c:layout>
        <c:manualLayout>
          <c:xMode val="edge"/>
          <c:yMode val="edge"/>
          <c:x val="0.2402468614598377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AY!$K$21</c:f>
              <c:strCache>
                <c:ptCount val="1"/>
                <c:pt idx="0">
                  <c:v>Розница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AY!$L$20:$N$20</c:f>
              <c:strCache>
                <c:ptCount val="3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</c:strCache>
            </c:strRef>
          </c:cat>
          <c:val>
            <c:numRef>
              <c:f>AY!$L$21:$N$21</c:f>
              <c:numCache>
                <c:formatCode>0%</c:formatCode>
                <c:ptCount val="3"/>
                <c:pt idx="0">
                  <c:v>0.33333333333333326</c:v>
                </c:pt>
                <c:pt idx="1">
                  <c:v>0.33333333333333343</c:v>
                </c:pt>
                <c:pt idx="2">
                  <c:v>0.33333333333333331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24-4AC3-9DDA-7370A0E6EA2E}"/>
            </c:ext>
          </c:extLst>
        </c:ser>
        <c:ser>
          <c:idx val="1"/>
          <c:order val="1"/>
          <c:tx>
            <c:strRef>
              <c:f>AY!$K$22</c:f>
              <c:strCache>
                <c:ptCount val="1"/>
                <c:pt idx="0">
                  <c:v>Посредник Россия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AY!$L$20:$N$20</c:f>
              <c:strCache>
                <c:ptCount val="3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</c:strCache>
            </c:strRef>
          </c:cat>
          <c:val>
            <c:numRef>
              <c:f>AY!$L$22:$N$22</c:f>
              <c:numCache>
                <c:formatCode>0%</c:formatCode>
                <c:ptCount val="3"/>
                <c:pt idx="0">
                  <c:v>0.26666666666666672</c:v>
                </c:pt>
                <c:pt idx="1">
                  <c:v>0.26666666666666672</c:v>
                </c:pt>
                <c:pt idx="2">
                  <c:v>0.26666666666666661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24-4AC3-9DDA-7370A0E6EA2E}"/>
            </c:ext>
          </c:extLst>
        </c:ser>
        <c:ser>
          <c:idx val="2"/>
          <c:order val="2"/>
          <c:tx>
            <c:strRef>
              <c:f>AY!$K$23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AY!$L$20:$N$20</c:f>
              <c:strCache>
                <c:ptCount val="3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</c:strCache>
            </c:strRef>
          </c:cat>
          <c:val>
            <c:numRef>
              <c:f>AY!$L$23:$N$23</c:f>
              <c:numCache>
                <c:formatCode>0%</c:formatCode>
                <c:ptCount val="3"/>
                <c:pt idx="0">
                  <c:v>8.0275229357798183E-2</c:v>
                </c:pt>
                <c:pt idx="1">
                  <c:v>7.7433628318584052E-2</c:v>
                </c:pt>
                <c:pt idx="2">
                  <c:v>4.9504950495049514E-2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24-4AC3-9DDA-7370A0E6EA2E}"/>
            </c:ext>
          </c:extLst>
        </c:ser>
        <c:ser>
          <c:idx val="3"/>
          <c:order val="3"/>
          <c:tx>
            <c:strRef>
              <c:f>AY!$K$24</c:f>
              <c:strCache>
                <c:ptCount val="1"/>
                <c:pt idx="0">
                  <c:v>Посредник Грузия</c:v>
                </c:pt>
              </c:strCache>
            </c:strRef>
          </c:tx>
          <c:spPr>
            <a:solidFill>
              <a:schemeClr val="accent4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AY!$L$20:$N$20</c:f>
              <c:strCache>
                <c:ptCount val="3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</c:strCache>
            </c:strRef>
          </c:cat>
          <c:val>
            <c:numRef>
              <c:f>AY!$L$24:$N$24</c:f>
              <c:numCache>
                <c:formatCode>0%</c:formatCode>
                <c:ptCount val="3"/>
                <c:pt idx="0">
                  <c:v>0.22224770642201835</c:v>
                </c:pt>
                <c:pt idx="1">
                  <c:v>0.21747787610619462</c:v>
                </c:pt>
                <c:pt idx="2">
                  <c:v>0.27270155586987277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24-4AC3-9DDA-7370A0E6EA2E}"/>
            </c:ext>
          </c:extLst>
        </c:ser>
        <c:ser>
          <c:idx val="4"/>
          <c:order val="4"/>
          <c:tx>
            <c:strRef>
              <c:f>AY!$K$25</c:f>
              <c:strCache>
                <c:ptCount val="1"/>
                <c:pt idx="0">
                  <c:v>Фермер</c:v>
                </c:pt>
              </c:strCache>
            </c:strRef>
          </c:tx>
          <c:spPr>
            <a:solidFill>
              <a:schemeClr val="accent5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AY!$L$20:$N$20</c:f>
              <c:strCache>
                <c:ptCount val="3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</c:strCache>
            </c:strRef>
          </c:cat>
          <c:val>
            <c:numRef>
              <c:f>AY!$L$25:$N$25</c:f>
              <c:numCache>
                <c:formatCode>0%</c:formatCode>
                <c:ptCount val="3"/>
                <c:pt idx="0">
                  <c:v>9.7477064220183471E-2</c:v>
                </c:pt>
                <c:pt idx="1">
                  <c:v>0.10508849557522125</c:v>
                </c:pt>
                <c:pt idx="2">
                  <c:v>7.7793493635077801E-2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24-4AC3-9DDA-7370A0E6E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42928336"/>
        <c:axId val="542928008"/>
      </c:barChart>
      <c:catAx>
        <c:axId val="54292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928008"/>
        <c:crosses val="autoZero"/>
        <c:auto val="1"/>
        <c:lblAlgn val="ctr"/>
        <c:lblOffset val="100"/>
        <c:noMultiLvlLbl val="0"/>
      </c:catAx>
      <c:valAx>
        <c:axId val="54292800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928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1"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uk-UA" sz="2400" dirty="0">
                <a:solidFill>
                  <a:srgbClr val="FF0000"/>
                </a:solidFill>
              </a:rPr>
              <a:t>ს</a:t>
            </a:r>
            <a:r>
              <a:rPr lang="ka-GE" sz="2400" dirty="0">
                <a:solidFill>
                  <a:srgbClr val="FF0000"/>
                </a:solidFill>
              </a:rPr>
              <a:t>აცალო ფასები</a:t>
            </a:r>
            <a:r>
              <a:rPr lang="ru-RU" sz="2400" dirty="0">
                <a:solidFill>
                  <a:srgbClr val="FF0000"/>
                </a:solidFill>
              </a:rPr>
              <a:t>, </a:t>
            </a:r>
            <a:r>
              <a:rPr lang="ka-GE" sz="2400" dirty="0">
                <a:solidFill>
                  <a:srgbClr val="FF0000"/>
                </a:solidFill>
              </a:rPr>
              <a:t>აშშ დოლარი/კგ</a:t>
            </a:r>
            <a:endParaRPr lang="uk-UA" sz="2400" dirty="0">
              <a:solidFill>
                <a:srgbClr val="FF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Аркуш2!$B$2</c:f>
              <c:strCache>
                <c:ptCount val="1"/>
                <c:pt idx="0">
                  <c:v>Германия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Аркуш2!$B$3:$B$7</c:f>
              <c:numCache>
                <c:formatCode>0.0</c:formatCode>
                <c:ptCount val="5"/>
                <c:pt idx="0">
                  <c:v>29.7</c:v>
                </c:pt>
                <c:pt idx="1">
                  <c:v>47.52</c:v>
                </c:pt>
                <c:pt idx="2">
                  <c:v>59.4</c:v>
                </c:pt>
                <c:pt idx="3">
                  <c:v>59.4</c:v>
                </c:pt>
                <c:pt idx="4">
                  <c:v>59.4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81-4EF7-B0BE-0225036162B6}"/>
            </c:ext>
          </c:extLst>
        </c:ser>
        <c:ser>
          <c:idx val="1"/>
          <c:order val="1"/>
          <c:tx>
            <c:strRef>
              <c:f>Аркуш2!$C$2</c:f>
              <c:strCache>
                <c:ptCount val="1"/>
                <c:pt idx="0">
                  <c:v>Великобритания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Аркуш2!$C$3:$C$7</c:f>
              <c:numCache>
                <c:formatCode>0.0</c:formatCode>
                <c:ptCount val="5"/>
                <c:pt idx="0">
                  <c:v>31.28</c:v>
                </c:pt>
                <c:pt idx="1">
                  <c:v>31.28</c:v>
                </c:pt>
                <c:pt idx="2">
                  <c:v>31.28</c:v>
                </c:pt>
                <c:pt idx="3">
                  <c:v>31.28</c:v>
                </c:pt>
                <c:pt idx="4">
                  <c:v>31.28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81-4EF7-B0BE-0225036162B6}"/>
            </c:ext>
          </c:extLst>
        </c:ser>
        <c:ser>
          <c:idx val="2"/>
          <c:order val="2"/>
          <c:tx>
            <c:strRef>
              <c:f>Аркуш2!$D$2</c:f>
              <c:strCache>
                <c:ptCount val="1"/>
                <c:pt idx="0">
                  <c:v>Польша</c:v>
                </c:pt>
              </c:strCache>
            </c:strRef>
          </c:tx>
          <c:spPr>
            <a:solidFill>
              <a:srgbClr val="0070C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Аркуш2!$D$3:$D$7</c:f>
              <c:numCache>
                <c:formatCode>0.0</c:formatCode>
                <c:ptCount val="5"/>
                <c:pt idx="0">
                  <c:v>17.024000000000001</c:v>
                </c:pt>
                <c:pt idx="1">
                  <c:v>18.256</c:v>
                </c:pt>
                <c:pt idx="2">
                  <c:v>19.572000000000003</c:v>
                </c:pt>
                <c:pt idx="3">
                  <c:v>29.372000000000003</c:v>
                </c:pt>
                <c:pt idx="4">
                  <c:v>20.132000000000005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881-4EF7-B0BE-0225036162B6}"/>
            </c:ext>
          </c:extLst>
        </c:ser>
        <c:ser>
          <c:idx val="3"/>
          <c:order val="3"/>
          <c:tx>
            <c:strRef>
              <c:f>Аркуш2!$E$2</c:f>
              <c:strCache>
                <c:ptCount val="1"/>
                <c:pt idx="0">
                  <c:v>США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Аркуш2!$E$3:$E$7</c:f>
              <c:numCache>
                <c:formatCode>0.0</c:formatCode>
                <c:ptCount val="5"/>
                <c:pt idx="0">
                  <c:v>14.962406015037594</c:v>
                </c:pt>
                <c:pt idx="1">
                  <c:v>14.962406015037594</c:v>
                </c:pt>
                <c:pt idx="2">
                  <c:v>14.962406015037594</c:v>
                </c:pt>
                <c:pt idx="3">
                  <c:v>34.912280701754391</c:v>
                </c:pt>
                <c:pt idx="4">
                  <c:v>43.684210526315795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881-4EF7-B0BE-0225036162B6}"/>
            </c:ext>
          </c:extLst>
        </c:ser>
        <c:ser>
          <c:idx val="4"/>
          <c:order val="4"/>
          <c:tx>
            <c:strRef>
              <c:f>Аркуш2!$F$2</c:f>
              <c:strCache>
                <c:ptCount val="1"/>
                <c:pt idx="0">
                  <c:v>Украина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Аркуш2!$F$3:$F$7</c:f>
              <c:numCache>
                <c:formatCode>0.0</c:formatCode>
                <c:ptCount val="5"/>
                <c:pt idx="0">
                  <c:v>5.5</c:v>
                </c:pt>
                <c:pt idx="1">
                  <c:v>8.2480769230769226</c:v>
                </c:pt>
                <c:pt idx="2">
                  <c:v>13.069230769230769</c:v>
                </c:pt>
                <c:pt idx="3">
                  <c:v>25.376923076923081</c:v>
                </c:pt>
                <c:pt idx="4">
                  <c:v>13.181318681318679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881-4EF7-B0BE-0225036162B6}"/>
            </c:ext>
          </c:extLst>
        </c:ser>
        <c:ser>
          <c:idx val="5"/>
          <c:order val="5"/>
          <c:tx>
            <c:strRef>
              <c:f>Аркуш2!$G$2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Аркуш2!$G$3:$G$7</c:f>
              <c:numCache>
                <c:formatCode>0.0</c:formatCode>
                <c:ptCount val="5"/>
                <c:pt idx="0">
                  <c:v>6.758064516129032</c:v>
                </c:pt>
                <c:pt idx="1">
                  <c:v>5.467741935483871</c:v>
                </c:pt>
                <c:pt idx="2">
                  <c:v>8.870967741935484</c:v>
                </c:pt>
                <c:pt idx="3">
                  <c:v>31.93548387096774</c:v>
                </c:pt>
                <c:pt idx="4">
                  <c:v>26.41935483870968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881-4EF7-B0BE-0225036162B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596119400"/>
        <c:axId val="596117104"/>
      </c:barChart>
      <c:catAx>
        <c:axId val="596119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6117104"/>
        <c:crosses val="autoZero"/>
        <c:auto val="1"/>
        <c:lblAlgn val="ctr"/>
        <c:lblOffset val="100"/>
        <c:noMultiLvlLbl val="0"/>
      </c:catAx>
      <c:valAx>
        <c:axId val="59611710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596119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400" b="1"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Аркуш2!$A$26</c:f>
              <c:strCache>
                <c:ptCount val="1"/>
                <c:pt idx="0">
                  <c:v>Петрушка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highlight>
                      <a:srgbClr val="FFFF00"/>
                    </a:highligh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Аркуш2!$B$25:$G$25</c:f>
              <c:strCache>
                <c:ptCount val="6"/>
                <c:pt idx="0">
                  <c:v>Германия</c:v>
                </c:pt>
                <c:pt idx="1">
                  <c:v>Великобритания</c:v>
                </c:pt>
                <c:pt idx="2">
                  <c:v>Польша</c:v>
                </c:pt>
                <c:pt idx="3">
                  <c:v>США</c:v>
                </c:pt>
                <c:pt idx="4">
                  <c:v>Украина</c:v>
                </c:pt>
                <c:pt idx="5">
                  <c:v>Россия</c:v>
                </c:pt>
              </c:strCache>
            </c:strRef>
          </c:cat>
          <c:val>
            <c:numRef>
              <c:f>Аркуш2!$B$26:$G$26</c:f>
              <c:numCache>
                <c:formatCode>0.0</c:formatCode>
                <c:ptCount val="6"/>
                <c:pt idx="0">
                  <c:v>15.581999999999999</c:v>
                </c:pt>
                <c:pt idx="1">
                  <c:v>12.9115</c:v>
                </c:pt>
                <c:pt idx="2">
                  <c:v>10.508932000000003</c:v>
                </c:pt>
                <c:pt idx="3">
                  <c:v>6.874184210526316</c:v>
                </c:pt>
                <c:pt idx="4">
                  <c:v>3.6351875000000011</c:v>
                </c:pt>
                <c:pt idx="5">
                  <c:v>3.1541774193548386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A3-4D71-91BC-460087A4F0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3023488"/>
        <c:axId val="483019224"/>
      </c:barChart>
      <c:catAx>
        <c:axId val="48302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3019224"/>
        <c:crosses val="autoZero"/>
        <c:auto val="1"/>
        <c:lblAlgn val="ctr"/>
        <c:lblOffset val="100"/>
        <c:noMultiLvlLbl val="0"/>
      </c:catAx>
      <c:valAx>
        <c:axId val="483019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3023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0.136</cdr:x>
      <cdr:y>0.86957</cdr:y>
    </cdr:from>
    <cdr:to>
      <cdr:x>0.336</cdr:x>
      <cdr:y>0.93478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2491E33-88D8-4334-AABE-E00174C2AD2A}"/>
            </a:ext>
          </a:extLst>
        </cdr:cNvPr>
        <cdr:cNvSpPr txBox="1"/>
      </cdr:nvSpPr>
      <cdr:spPr>
        <a:xfrm xmlns:a="http://schemas.openxmlformats.org/drawingml/2006/main">
          <a:off x="1224136" y="5760640"/>
          <a:ext cx="1800200" cy="43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ka-GE" sz="2000" b="1" dirty="0"/>
            <a:t>ოხრახუში</a:t>
          </a:r>
          <a:endParaRPr lang="en-US" sz="2000" b="1" dirty="0"/>
        </a:p>
      </cdr:txBody>
    </cdr:sp>
  </cdr:relSizeAnchor>
  <cdr:relSizeAnchor xmlns:cdr="http://schemas.openxmlformats.org/drawingml/2006/chartDrawing">
    <cdr:from>
      <cdr:x>0.448</cdr:x>
      <cdr:y>0.86957</cdr:y>
    </cdr:from>
    <cdr:to>
      <cdr:x>0.648</cdr:x>
      <cdr:y>0.93478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E811E2C4-1F77-4A85-AAB1-E77A825E2177}"/>
            </a:ext>
          </a:extLst>
        </cdr:cNvPr>
        <cdr:cNvSpPr txBox="1"/>
      </cdr:nvSpPr>
      <cdr:spPr>
        <a:xfrm xmlns:a="http://schemas.openxmlformats.org/drawingml/2006/main">
          <a:off x="4032448" y="5760640"/>
          <a:ext cx="1800200" cy="43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2000" b="1" dirty="0"/>
            <a:t>კამა</a:t>
          </a:r>
          <a:endParaRPr lang="en-US" sz="2000" b="1" dirty="0"/>
        </a:p>
      </cdr:txBody>
    </cdr:sp>
  </cdr:relSizeAnchor>
  <cdr:relSizeAnchor xmlns:cdr="http://schemas.openxmlformats.org/drawingml/2006/chartDrawing">
    <cdr:from>
      <cdr:x>0.792</cdr:x>
      <cdr:y>0.86957</cdr:y>
    </cdr:from>
    <cdr:to>
      <cdr:x>0.992</cdr:x>
      <cdr:y>0.93478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E2E7630D-8C8C-482F-829F-7880192933C6}"/>
            </a:ext>
          </a:extLst>
        </cdr:cNvPr>
        <cdr:cNvSpPr txBox="1"/>
      </cdr:nvSpPr>
      <cdr:spPr>
        <a:xfrm xmlns:a="http://schemas.openxmlformats.org/drawingml/2006/main">
          <a:off x="7128792" y="5760640"/>
          <a:ext cx="1800200" cy="43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2000" b="1" dirty="0"/>
            <a:t>კინძი</a:t>
          </a:r>
          <a:endParaRPr lang="en-US" sz="2000" b="1" dirty="0"/>
        </a:p>
      </cdr:txBody>
    </cdr:sp>
  </cdr:relSizeAnchor>
  <cdr:relSizeAnchor xmlns:cdr="http://schemas.openxmlformats.org/drawingml/2006/chartDrawing">
    <cdr:from>
      <cdr:x>0.104</cdr:x>
      <cdr:y>0.93478</cdr:y>
    </cdr:from>
    <cdr:to>
      <cdr:x>0.216</cdr:x>
      <cdr:y>0.98287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EF6E9297-FA5D-46CD-827F-927C592AF6A0}"/>
            </a:ext>
          </a:extLst>
        </cdr:cNvPr>
        <cdr:cNvSpPr txBox="1"/>
      </cdr:nvSpPr>
      <cdr:spPr>
        <a:xfrm xmlns:a="http://schemas.openxmlformats.org/drawingml/2006/main">
          <a:off x="936104" y="6192688"/>
          <a:ext cx="1008112" cy="31855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1400" b="1" dirty="0"/>
            <a:t>საცალო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0.24</cdr:x>
      <cdr:y>0.93478</cdr:y>
    </cdr:from>
    <cdr:to>
      <cdr:x>0.44</cdr:x>
      <cdr:y>0.98287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748F5179-ED2E-4F16-AC1B-83BA7DD38AF8}"/>
            </a:ext>
          </a:extLst>
        </cdr:cNvPr>
        <cdr:cNvSpPr txBox="1"/>
      </cdr:nvSpPr>
      <cdr:spPr>
        <a:xfrm xmlns:a="http://schemas.openxmlformats.org/drawingml/2006/main">
          <a:off x="2160240" y="6192688"/>
          <a:ext cx="1800200" cy="31855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1400" b="1" dirty="0"/>
            <a:t>გადამყიდველი-რუსეთი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0.464</cdr:x>
      <cdr:y>0.93478</cdr:y>
    </cdr:from>
    <cdr:to>
      <cdr:x>0.6</cdr:x>
      <cdr:y>0.98287</cdr:y>
    </cdr:to>
    <cdr:sp macro="" textlink="">
      <cdr:nvSpPr>
        <cdr:cNvPr id="7" name="TextBox 1">
          <a:extLst xmlns:a="http://schemas.openxmlformats.org/drawingml/2006/main">
            <a:ext uri="{FF2B5EF4-FFF2-40B4-BE49-F238E27FC236}">
              <a16:creationId xmlns:a16="http://schemas.microsoft.com/office/drawing/2014/main" id="{C46DFBFD-B6DB-45E3-A7A8-BC315D040CB8}"/>
            </a:ext>
          </a:extLst>
        </cdr:cNvPr>
        <cdr:cNvSpPr txBox="1"/>
      </cdr:nvSpPr>
      <cdr:spPr>
        <a:xfrm xmlns:a="http://schemas.openxmlformats.org/drawingml/2006/main">
          <a:off x="4176464" y="6192688"/>
          <a:ext cx="1224136" cy="31855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1400" b="1" dirty="0"/>
            <a:t>ტრანსპორტი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0.616</cdr:x>
      <cdr:y>0.9189</cdr:y>
    </cdr:from>
    <cdr:to>
      <cdr:x>0.8</cdr:x>
      <cdr:y>0.99959</cdr:y>
    </cdr:to>
    <cdr:sp macro="" textlink="">
      <cdr:nvSpPr>
        <cdr:cNvPr id="8" name="TextBox 1">
          <a:extLst xmlns:a="http://schemas.openxmlformats.org/drawingml/2006/main">
            <a:ext uri="{FF2B5EF4-FFF2-40B4-BE49-F238E27FC236}">
              <a16:creationId xmlns:a16="http://schemas.microsoft.com/office/drawing/2014/main" id="{61143F0B-F16F-43C5-8B47-E91E0A26384F}"/>
            </a:ext>
          </a:extLst>
        </cdr:cNvPr>
        <cdr:cNvSpPr txBox="1"/>
      </cdr:nvSpPr>
      <cdr:spPr>
        <a:xfrm xmlns:a="http://schemas.openxmlformats.org/drawingml/2006/main">
          <a:off x="5544616" y="6087456"/>
          <a:ext cx="1656184" cy="53457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1400" b="1" dirty="0"/>
            <a:t>გადამყიდველი-საქართველო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0.832</cdr:x>
      <cdr:y>0.93478</cdr:y>
    </cdr:from>
    <cdr:to>
      <cdr:x>1</cdr:x>
      <cdr:y>0.99942</cdr:y>
    </cdr:to>
    <cdr:sp macro="" textlink="">
      <cdr:nvSpPr>
        <cdr:cNvPr id="9" name="TextBox 1">
          <a:extLst xmlns:a="http://schemas.openxmlformats.org/drawingml/2006/main">
            <a:ext uri="{FF2B5EF4-FFF2-40B4-BE49-F238E27FC236}">
              <a16:creationId xmlns:a16="http://schemas.microsoft.com/office/drawing/2014/main" id="{5DA67918-0E29-42F2-A8CE-C6CF4D24A332}"/>
            </a:ext>
          </a:extLst>
        </cdr:cNvPr>
        <cdr:cNvSpPr txBox="1"/>
      </cdr:nvSpPr>
      <cdr:spPr>
        <a:xfrm xmlns:a="http://schemas.openxmlformats.org/drawingml/2006/main">
          <a:off x="7488832" y="6192688"/>
          <a:ext cx="1512168" cy="4282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1400" b="1" dirty="0"/>
            <a:t>ფერმერი</a:t>
          </a:r>
          <a:endParaRPr lang="en-US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0.08333</cdr:x>
      <cdr:y>0.93182</cdr:y>
    </cdr:from>
    <cdr:to>
      <cdr:x>0.21667</cdr:x>
      <cdr:y>0.97727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83BBA669-341E-4AB1-BD26-670A59823C62}"/>
            </a:ext>
          </a:extLst>
        </cdr:cNvPr>
        <cdr:cNvSpPr txBox="1"/>
      </cdr:nvSpPr>
      <cdr:spPr>
        <a:xfrm xmlns:a="http://schemas.openxmlformats.org/drawingml/2006/main">
          <a:off x="720080" y="5904656"/>
          <a:ext cx="1152128" cy="2880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ka-GE" sz="1600" b="1" dirty="0"/>
            <a:t>გერმანია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0.24167</cdr:x>
      <cdr:y>0.93182</cdr:y>
    </cdr:from>
    <cdr:to>
      <cdr:x>0.45833</cdr:x>
      <cdr:y>0.97727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4224753C-2898-49A7-A0F4-AF6F8AED85BD}"/>
            </a:ext>
          </a:extLst>
        </cdr:cNvPr>
        <cdr:cNvSpPr txBox="1"/>
      </cdr:nvSpPr>
      <cdr:spPr>
        <a:xfrm xmlns:a="http://schemas.openxmlformats.org/drawingml/2006/main">
          <a:off x="2088232" y="5904656"/>
          <a:ext cx="1872208" cy="2880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1600" b="1" dirty="0"/>
            <a:t>დიდი ბრიტანეთი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0.475</cdr:x>
      <cdr:y>0.93182</cdr:y>
    </cdr:from>
    <cdr:to>
      <cdr:x>0.6</cdr:x>
      <cdr:y>0.97727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CEE7CC0A-652E-40B5-B0BD-599191744B38}"/>
            </a:ext>
          </a:extLst>
        </cdr:cNvPr>
        <cdr:cNvSpPr txBox="1"/>
      </cdr:nvSpPr>
      <cdr:spPr>
        <a:xfrm xmlns:a="http://schemas.openxmlformats.org/drawingml/2006/main">
          <a:off x="4104456" y="5904656"/>
          <a:ext cx="1080120" cy="2880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1400" b="1" dirty="0"/>
            <a:t>პოლონეთი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0.625</cdr:x>
      <cdr:y>0.93182</cdr:y>
    </cdr:from>
    <cdr:to>
      <cdr:x>0.68579</cdr:x>
      <cdr:y>0.98062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28709CF9-256B-49E6-A3E6-B1794535907A}"/>
            </a:ext>
          </a:extLst>
        </cdr:cNvPr>
        <cdr:cNvSpPr txBox="1"/>
      </cdr:nvSpPr>
      <cdr:spPr>
        <a:xfrm xmlns:a="http://schemas.openxmlformats.org/drawingml/2006/main">
          <a:off x="5400600" y="5904656"/>
          <a:ext cx="525264" cy="30924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1600" b="1" dirty="0"/>
            <a:t>აშშ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0.71667</cdr:x>
      <cdr:y>0.93182</cdr:y>
    </cdr:from>
    <cdr:to>
      <cdr:x>0.83333</cdr:x>
      <cdr:y>0.97727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33B92849-B72B-4612-98CF-C77DF1B223C3}"/>
            </a:ext>
          </a:extLst>
        </cdr:cNvPr>
        <cdr:cNvSpPr txBox="1"/>
      </cdr:nvSpPr>
      <cdr:spPr>
        <a:xfrm xmlns:a="http://schemas.openxmlformats.org/drawingml/2006/main">
          <a:off x="6192688" y="5904656"/>
          <a:ext cx="1008112" cy="2880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1600" b="1" dirty="0"/>
            <a:t>უკრაინა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0.85833</cdr:x>
      <cdr:y>0.93182</cdr:y>
    </cdr:from>
    <cdr:to>
      <cdr:x>0.975</cdr:x>
      <cdr:y>0.97727</cdr:y>
    </cdr:to>
    <cdr:sp macro="" textlink="">
      <cdr:nvSpPr>
        <cdr:cNvPr id="7" name="TextBox 1">
          <a:extLst xmlns:a="http://schemas.openxmlformats.org/drawingml/2006/main">
            <a:ext uri="{FF2B5EF4-FFF2-40B4-BE49-F238E27FC236}">
              <a16:creationId xmlns:a16="http://schemas.microsoft.com/office/drawing/2014/main" id="{19381AC8-6E06-43FD-AEB2-AB0B852DB4D5}"/>
            </a:ext>
          </a:extLst>
        </cdr:cNvPr>
        <cdr:cNvSpPr txBox="1"/>
      </cdr:nvSpPr>
      <cdr:spPr>
        <a:xfrm xmlns:a="http://schemas.openxmlformats.org/drawingml/2006/main">
          <a:off x="7416824" y="5904656"/>
          <a:ext cx="1008112" cy="2880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a-GE" sz="1600" b="1" dirty="0"/>
            <a:t>რუსეთი</a:t>
          </a:r>
          <a:endParaRPr lang="en-US" sz="11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5A340A-D52A-441A-AACC-24A3F84F7D0A}" type="datetimeFigureOut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692DE3-2115-4BF5-AD40-1E6EA1D75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650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72541-BCD8-496C-B500-52B9037EA8F9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54974-C833-4368-B21A-C966B6B30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608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599CF-37DC-4C16-AB31-30587BBC7A83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C5DD2-EC08-410B-B741-334F682EC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464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00735-05B3-4941-A8BA-95CEAF82B35E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7EFB6-4B6D-435F-B0EC-C9E2B9F48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11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FD811-D376-46A4-AAF8-3F24E4EAA8BE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00FB4-6CE9-427F-B0EE-DF0961C11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56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39B8A-6854-41A4-9E81-E6F6A1ACD74B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5354A-2962-46DC-B1B7-EAFA4837E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33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09698-37F0-4129-A2CE-B512789E169D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E4BE3-278A-49F1-B783-43AFE189A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88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34374-8F01-45F1-A1B7-F1D947FB2411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5A707-BA2B-4BA8-8847-2A79D8F2D9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292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6B855-A017-4D13-B323-67239912615F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0C514-414B-42A9-A022-09189E9DB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834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2737F-E886-4650-B936-1C2F54207C3D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8AD28-8EA3-43E4-9792-FACBBADB0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65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55652-6AAC-49F2-B396-144542975ED4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4474-6EAC-42B6-8809-FAF1F20D0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37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29EC1-DA76-45D3-9958-01B8C0C3B737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AC567-64D3-4721-B011-CABC06D2A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93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  <a:endParaRPr lang="en-US" alt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A9B9AD-3FE8-46DD-AC60-3223C8E881F2}" type="datetime1">
              <a:rPr lang="ru-RU"/>
              <a:pPr>
                <a:defRPr/>
              </a:pPr>
              <a:t>15.05.2018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9F0691-8B27-4679-A0FE-F92AE62F0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64" r:id="rId4"/>
    <p:sldLayoutId id="2147483870" r:id="rId5"/>
    <p:sldLayoutId id="2147483865" r:id="rId6"/>
    <p:sldLayoutId id="2147483871" r:id="rId7"/>
    <p:sldLayoutId id="2147483872" r:id="rId8"/>
    <p:sldLayoutId id="2147483873" r:id="rId9"/>
    <p:sldLayoutId id="2147483866" r:id="rId10"/>
    <p:sldLayoutId id="2147483874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Andriy.Yarmak@fao.or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Rot="1" noChangeArrowheads="1"/>
          </p:cNvSpPr>
          <p:nvPr/>
        </p:nvSpPr>
        <p:spPr bwMode="auto">
          <a:xfrm>
            <a:off x="611560" y="1196752"/>
            <a:ext cx="800735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ka-GE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თუ როგორ გავზარდოთ შემოსავლები მწვანილის ექსპორტიდან დსთ-ს ბაზრის ალტერნატივით </a:t>
            </a:r>
          </a:p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ka-GE" sz="28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ანდრიი</a:t>
            </a:r>
            <a:r>
              <a:rPr lang="ka-GE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ka-GE" sz="28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იარმაკი</a:t>
            </a:r>
            <a:br>
              <a:rPr lang="uk-UA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ka-GE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ეკონომისტი, გაეროს სურსათისა და სოფლის მეურნეობის ორგანიზაციის (</a:t>
            </a:r>
            <a:r>
              <a:rPr lang="en-US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UN FAO) </a:t>
            </a:r>
            <a:r>
              <a:rPr lang="ka-GE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საინვესტიციო ცენტრი, იტალია </a:t>
            </a:r>
          </a:p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ka-GE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პროექტის ხელმძღვანელი</a:t>
            </a:r>
            <a:endParaRPr lang="uk-UA" sz="4000" b="1" i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E4397B-161E-441B-8609-B461BD0FD52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76" y="225656"/>
            <a:ext cx="164782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3C69BD-B8F5-47BE-B2A3-71744197849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590" y="151742"/>
            <a:ext cx="2056956" cy="5675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B54D65-6123-4557-A30C-36BCDBF4458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8392"/>
            <a:ext cx="1219200" cy="72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29614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sz="3200" i="1" dirty="0">
                <a:solidFill>
                  <a:srgbClr val="FF0000"/>
                </a:solidFill>
              </a:rPr>
              <a:t>მაგრამ არსებობს ბევრი ‘მაგრამ’</a:t>
            </a:r>
            <a:r>
              <a:rPr lang="uk-UA" sz="3200" i="1" dirty="0">
                <a:solidFill>
                  <a:srgbClr val="FF0000"/>
                </a:solidFill>
              </a:rPr>
              <a:t>!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596064" cy="4032447"/>
          </a:xfrm>
        </p:spPr>
        <p:txBody>
          <a:bodyPr/>
          <a:lstStyle/>
          <a:p>
            <a:r>
              <a:rPr lang="ka-GE" dirty="0">
                <a:solidFill>
                  <a:srgbClr val="0070C0"/>
                </a:solidFill>
              </a:rPr>
              <a:t>როგორ ვიმუშაოთ ერთად</a:t>
            </a:r>
            <a:r>
              <a:rPr lang="uk-UA" dirty="0">
                <a:solidFill>
                  <a:srgbClr val="0070C0"/>
                </a:solidFill>
              </a:rPr>
              <a:t>?</a:t>
            </a:r>
          </a:p>
          <a:p>
            <a:r>
              <a:rPr lang="ka-GE" dirty="0"/>
              <a:t>როგორ გადავუხადო გამყიდველს უფრო მეტი, ვიდრე მე ვშოულობ</a:t>
            </a:r>
            <a:r>
              <a:rPr lang="uk-UA" dirty="0"/>
              <a:t>?!</a:t>
            </a:r>
          </a:p>
          <a:p>
            <a:r>
              <a:rPr lang="ka-GE" dirty="0">
                <a:solidFill>
                  <a:srgbClr val="0070C0"/>
                </a:solidFill>
              </a:rPr>
              <a:t>როგორ გავაკონტროლო ის, ვისზეც არის დამოკიდებული ჩემი შემოსავალი</a:t>
            </a:r>
            <a:r>
              <a:rPr lang="uk-UA" dirty="0">
                <a:solidFill>
                  <a:srgbClr val="0070C0"/>
                </a:solidFill>
              </a:rPr>
              <a:t>?</a:t>
            </a:r>
          </a:p>
          <a:p>
            <a:r>
              <a:rPr lang="ka-GE" dirty="0">
                <a:solidFill>
                  <a:schemeClr val="tx1"/>
                </a:solidFill>
              </a:rPr>
              <a:t>როგორ ვიშოვო ბაზარი</a:t>
            </a:r>
            <a:r>
              <a:rPr lang="uk-UA" dirty="0">
                <a:solidFill>
                  <a:schemeClr val="tx1"/>
                </a:solidFill>
              </a:rPr>
              <a:t>?!</a:t>
            </a:r>
          </a:p>
          <a:p>
            <a:endParaRPr lang="uk-UA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ka-GE" sz="3600" i="1" dirty="0">
                <a:solidFill>
                  <a:srgbClr val="FF0000"/>
                </a:solidFill>
              </a:rPr>
              <a:t>ექსპორტი </a:t>
            </a:r>
            <a:r>
              <a:rPr lang="uk-UA" sz="3600" i="1" dirty="0">
                <a:solidFill>
                  <a:srgbClr val="FF0000"/>
                </a:solidFill>
              </a:rPr>
              <a:t>– </a:t>
            </a:r>
            <a:r>
              <a:rPr lang="ka-GE" sz="3600" i="1" dirty="0">
                <a:solidFill>
                  <a:srgbClr val="FF0000"/>
                </a:solidFill>
              </a:rPr>
              <a:t>არ არის უანგარო </a:t>
            </a:r>
            <a:r>
              <a:rPr lang="ka-GE" sz="3600" i="1" dirty="0" err="1">
                <a:solidFill>
                  <a:srgbClr val="FF0000"/>
                </a:solidFill>
              </a:rPr>
              <a:t>საჭუკარი</a:t>
            </a:r>
            <a:r>
              <a:rPr lang="uk-UA" sz="3600" i="1" dirty="0">
                <a:solidFill>
                  <a:srgbClr val="FF0000"/>
                </a:solidFill>
              </a:rPr>
              <a:t>!</a:t>
            </a:r>
            <a:br>
              <a:rPr lang="uk-UA" sz="2800" dirty="0"/>
            </a:br>
            <a:endParaRPr lang="uk-UA" sz="2800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79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686800" cy="136815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sz="4400" dirty="0"/>
              <a:t>რა ღირს სისტემური ექსპორტი</a:t>
            </a:r>
            <a:r>
              <a:rPr lang="ru-RU" sz="4400" dirty="0"/>
              <a:t>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596064" cy="3672407"/>
          </a:xfrm>
        </p:spPr>
        <p:txBody>
          <a:bodyPr/>
          <a:lstStyle/>
          <a:p>
            <a:r>
              <a:rPr lang="ka-GE" i="1" dirty="0">
                <a:solidFill>
                  <a:srgbClr val="0070C0"/>
                </a:solidFill>
              </a:rPr>
              <a:t>ექსპორტი</a:t>
            </a:r>
            <a:r>
              <a:rPr lang="ru-RU" i="1" dirty="0">
                <a:solidFill>
                  <a:srgbClr val="0070C0"/>
                </a:solidFill>
              </a:rPr>
              <a:t> – </a:t>
            </a:r>
            <a:r>
              <a:rPr lang="uk-UA" i="1" dirty="0">
                <a:solidFill>
                  <a:srgbClr val="0070C0"/>
                </a:solidFill>
              </a:rPr>
              <a:t>ე</a:t>
            </a:r>
            <a:r>
              <a:rPr lang="ka-GE" i="1" dirty="0">
                <a:solidFill>
                  <a:srgbClr val="0070C0"/>
                </a:solidFill>
              </a:rPr>
              <a:t>ს არის ინვესტიცია, მთავარი -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ka-GE" i="1" dirty="0">
                <a:solidFill>
                  <a:srgbClr val="FF0000"/>
                </a:solidFill>
              </a:rPr>
              <a:t>ხალხში</a:t>
            </a:r>
            <a:endParaRPr lang="ru-RU" i="1" dirty="0">
              <a:solidFill>
                <a:srgbClr val="FF0000"/>
              </a:solidFill>
            </a:endParaRPr>
          </a:p>
          <a:p>
            <a:r>
              <a:rPr lang="ka-GE" i="1" dirty="0">
                <a:solidFill>
                  <a:schemeClr val="tx1"/>
                </a:solidFill>
              </a:rPr>
              <a:t>ექსპორტი</a:t>
            </a:r>
            <a:r>
              <a:rPr lang="ru-RU" i="1" dirty="0">
                <a:solidFill>
                  <a:schemeClr val="tx1"/>
                </a:solidFill>
              </a:rPr>
              <a:t> – </a:t>
            </a:r>
            <a:r>
              <a:rPr lang="ka-GE" i="1" dirty="0">
                <a:solidFill>
                  <a:schemeClr val="tx1"/>
                </a:solidFill>
              </a:rPr>
              <a:t>ინვესტიცია წარმოებაში, გადამუშავებაში, შეფუთვა და </a:t>
            </a:r>
            <a:r>
              <a:rPr lang="ka-GE" i="1" dirty="0">
                <a:solidFill>
                  <a:srgbClr val="FF0000"/>
                </a:solidFill>
              </a:rPr>
              <a:t>პრომოუშენში</a:t>
            </a:r>
            <a:endParaRPr lang="ru-RU" i="1" dirty="0">
              <a:solidFill>
                <a:srgbClr val="FF0000"/>
              </a:solidFill>
            </a:endParaRPr>
          </a:p>
          <a:p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ka-GE" i="1" dirty="0">
                <a:solidFill>
                  <a:srgbClr val="0070C0"/>
                </a:solidFill>
              </a:rPr>
              <a:t>ექსპორტი - ინვესტიცია ცოდნაში და 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ka-GE" i="1" dirty="0">
                <a:solidFill>
                  <a:srgbClr val="FF0000"/>
                </a:solidFill>
              </a:rPr>
              <a:t>ურთიერთობებში</a:t>
            </a:r>
            <a:endParaRPr lang="ru-RU" sz="24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69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b="1" dirty="0"/>
              <a:t>ექსპორტის ბიუჯეტი</a:t>
            </a:r>
            <a:br>
              <a:rPr lang="uk-UA" dirty="0"/>
            </a:br>
            <a:r>
              <a:rPr lang="uk-UA" sz="2700" dirty="0"/>
              <a:t>(</a:t>
            </a:r>
            <a:r>
              <a:rPr lang="ka-GE" sz="2700" dirty="0"/>
              <a:t>ინვესტიციების გარეშე</a:t>
            </a:r>
            <a:r>
              <a:rPr lang="uk-UA" sz="2700" dirty="0"/>
              <a:t>, </a:t>
            </a:r>
            <a:r>
              <a:rPr lang="ka-GE" sz="2700" dirty="0"/>
              <a:t>წლიური ხარჯები</a:t>
            </a:r>
            <a:r>
              <a:rPr lang="uk-UA" sz="2700" dirty="0"/>
              <a:t>, </a:t>
            </a:r>
            <a:r>
              <a:rPr lang="ka-GE" sz="2700" b="1" dirty="0"/>
              <a:t>ათასი ლარი</a:t>
            </a:r>
            <a:r>
              <a:rPr lang="uk-UA" sz="2700" dirty="0"/>
              <a:t>)</a:t>
            </a:r>
            <a:endParaRPr lang="ru-RU" sz="2800" dirty="0"/>
          </a:p>
        </p:txBody>
      </p:sp>
      <p:graphicFrame>
        <p:nvGraphicFramePr>
          <p:cNvPr id="6" name="Місце для вмісту 5">
            <a:extLst>
              <a:ext uri="{FF2B5EF4-FFF2-40B4-BE49-F238E27FC236}">
                <a16:creationId xmlns:a16="http://schemas.microsoft.com/office/drawing/2014/main" id="{9B40F748-ED21-4E19-9716-7AF22ED9C4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0757966"/>
              </p:ext>
            </p:extLst>
          </p:nvPr>
        </p:nvGraphicFramePr>
        <p:xfrm>
          <a:off x="304800" y="1554163"/>
          <a:ext cx="8686800" cy="523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4097425916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41690302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a-GE" sz="2400" dirty="0"/>
                        <a:t>ხარჯების მუხლები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a-GE" sz="2400" dirty="0"/>
                        <a:t>სულ</a:t>
                      </a:r>
                      <a:r>
                        <a:rPr lang="ru-RU" sz="2400" dirty="0"/>
                        <a:t>, </a:t>
                      </a:r>
                      <a:r>
                        <a:rPr lang="ka-GE" sz="2400" dirty="0"/>
                        <a:t>ათასი ლარი</a:t>
                      </a:r>
                      <a:endParaRPr lang="uk-U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479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dirty="0"/>
                        <a:t>პერსონალი</a:t>
                      </a:r>
                      <a:r>
                        <a:rPr lang="ru-RU" dirty="0"/>
                        <a:t> </a:t>
                      </a:r>
                      <a:r>
                        <a:rPr lang="uk-UA" dirty="0"/>
                        <a:t>(</a:t>
                      </a:r>
                      <a:r>
                        <a:rPr lang="ka-GE" dirty="0"/>
                        <a:t>უფროსი, მენეჯერი, ასისტენტი</a:t>
                      </a:r>
                      <a:r>
                        <a:rPr lang="uk-UA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120,00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226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dirty="0"/>
                        <a:t>მონაწილეობა სავაჭრო მისიებში, მივლინებაში, პარტნიორების ჩამოსვლაში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200,00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221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dirty="0"/>
                        <a:t>მონაწილეობა ორ გამოფენაში, სტენდებით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40,00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983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dirty="0" err="1"/>
                        <a:t>პრომო</a:t>
                      </a:r>
                      <a:r>
                        <a:rPr lang="ka-GE" dirty="0"/>
                        <a:t>-მასალები და პროდუქციის ნიმუშები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20,00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50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sz="2400" b="1" dirty="0">
                          <a:solidFill>
                            <a:srgbClr val="0070C0"/>
                          </a:solidFill>
                        </a:rPr>
                        <a:t>სულ</a:t>
                      </a:r>
                      <a:endParaRPr lang="uk-UA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>
                          <a:solidFill>
                            <a:srgbClr val="0070C0"/>
                          </a:solidFill>
                        </a:rPr>
                        <a:t>380.00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329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671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628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05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68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90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08012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sz="3200" dirty="0">
                <a:solidFill>
                  <a:srgbClr val="0070C0"/>
                </a:solidFill>
              </a:rPr>
              <a:t>ეს ძვირია თუ იაფია</a:t>
            </a:r>
            <a:r>
              <a:rPr lang="uk-UA" sz="3200" dirty="0">
                <a:solidFill>
                  <a:srgbClr val="0070C0"/>
                </a:solidFill>
              </a:rPr>
              <a:t>?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596064" cy="1872207"/>
          </a:xfrm>
        </p:spPr>
        <p:txBody>
          <a:bodyPr/>
          <a:lstStyle/>
          <a:p>
            <a:r>
              <a:rPr lang="ka-GE" sz="2800" b="1" dirty="0">
                <a:solidFill>
                  <a:schemeClr val="tx1"/>
                </a:solidFill>
              </a:rPr>
              <a:t>თუ ექსპორტის მოცულობა იქნება 20ტ კვირაში (25ჰა სათბური არსებული პროდუქტიულობით) 6 თვის განმავლობაში, მაშინ ხარჯები პრომოუშენის და მართვის ხარჯები იქნება </a:t>
            </a:r>
            <a:r>
              <a:rPr lang="ru-RU" sz="2800" b="1" dirty="0">
                <a:solidFill>
                  <a:srgbClr val="FF0000"/>
                </a:solidFill>
              </a:rPr>
              <a:t>0.74 </a:t>
            </a:r>
            <a:r>
              <a:rPr lang="en-GB" sz="2800" b="1" dirty="0">
                <a:solidFill>
                  <a:srgbClr val="FF0000"/>
                </a:solidFill>
              </a:rPr>
              <a:t>ლ</a:t>
            </a:r>
            <a:r>
              <a:rPr lang="ka-GE" sz="2800" b="1" dirty="0">
                <a:solidFill>
                  <a:srgbClr val="FF0000"/>
                </a:solidFill>
              </a:rPr>
              <a:t>არი/კგ</a:t>
            </a:r>
            <a:r>
              <a:rPr lang="uk-UA" sz="2800" b="1" dirty="0">
                <a:solidFill>
                  <a:schemeClr val="tx1"/>
                </a:solidFill>
              </a:rPr>
              <a:t> </a:t>
            </a:r>
          </a:p>
          <a:p>
            <a:r>
              <a:rPr lang="ka-GE" sz="2800" b="1" dirty="0">
                <a:solidFill>
                  <a:schemeClr val="tx1"/>
                </a:solidFill>
              </a:rPr>
              <a:t>მაგრამ დამატებითი შემოსავალი 1კგ-დან შესაძლო იყოს </a:t>
            </a:r>
            <a:r>
              <a:rPr lang="ka-GE" sz="2800" b="1" dirty="0">
                <a:solidFill>
                  <a:srgbClr val="FF0000"/>
                </a:solidFill>
              </a:rPr>
              <a:t>3დან 10ლარამდე</a:t>
            </a:r>
            <a:endParaRPr lang="ru-RU" sz="2800" b="1" dirty="0">
              <a:solidFill>
                <a:srgbClr val="FF0000"/>
              </a:solidFill>
            </a:endParaRPr>
          </a:p>
          <a:p>
            <a:endParaRPr lang="uk-U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29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08012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</a:rPr>
              <a:t>«</a:t>
            </a:r>
            <a:r>
              <a:rPr lang="ka-GE" sz="3200" dirty="0">
                <a:solidFill>
                  <a:srgbClr val="0070C0"/>
                </a:solidFill>
              </a:rPr>
              <a:t>ეს ყველაფერი თეორიაა-არა რეალურია</a:t>
            </a:r>
            <a:r>
              <a:rPr lang="ru-RU" sz="3200" dirty="0">
                <a:solidFill>
                  <a:srgbClr val="0070C0"/>
                </a:solidFill>
              </a:rPr>
              <a:t>!!»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686800" cy="4536504"/>
          </a:xfrm>
        </p:spPr>
        <p:txBody>
          <a:bodyPr/>
          <a:lstStyle/>
          <a:p>
            <a:r>
              <a:rPr lang="ka-GE" sz="2800" b="1" dirty="0">
                <a:solidFill>
                  <a:schemeClr val="tx1"/>
                </a:solidFill>
              </a:rPr>
              <a:t>რამდენიმე ფაქტი</a:t>
            </a:r>
            <a:r>
              <a:rPr lang="ru-RU" sz="2800" b="1" dirty="0">
                <a:solidFill>
                  <a:schemeClr val="tx1"/>
                </a:solidFill>
              </a:rPr>
              <a:t>:</a:t>
            </a:r>
          </a:p>
          <a:p>
            <a:r>
              <a:rPr lang="ka-GE" sz="2400" b="1" dirty="0">
                <a:solidFill>
                  <a:schemeClr val="tx1"/>
                </a:solidFill>
              </a:rPr>
              <a:t>თურქეთი უზრუნველყოფს </a:t>
            </a:r>
            <a:r>
              <a:rPr lang="ru-RU" sz="2400" b="1" dirty="0">
                <a:solidFill>
                  <a:srgbClr val="FF0000"/>
                </a:solidFill>
              </a:rPr>
              <a:t>85%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ka-GE" sz="2400" b="1" dirty="0">
                <a:solidFill>
                  <a:schemeClr val="tx1"/>
                </a:solidFill>
              </a:rPr>
              <a:t>აშშ ახალი ორეგანოს (</a:t>
            </a:r>
            <a:r>
              <a:rPr lang="ka-GE" sz="2400" b="1" dirty="0" err="1">
                <a:solidFill>
                  <a:schemeClr val="tx1"/>
                </a:solidFill>
              </a:rPr>
              <a:t>დუშიტსა</a:t>
            </a:r>
            <a:r>
              <a:rPr lang="ka-GE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ka-GE" sz="2400" b="1" dirty="0">
                <a:solidFill>
                  <a:schemeClr val="tx1"/>
                </a:solidFill>
              </a:rPr>
              <a:t>და პატარა ალბანეთი</a:t>
            </a:r>
            <a:r>
              <a:rPr lang="ru-RU" sz="2400" b="1" dirty="0">
                <a:solidFill>
                  <a:schemeClr val="tx1"/>
                </a:solidFill>
              </a:rPr>
              <a:t>– </a:t>
            </a:r>
            <a:r>
              <a:rPr lang="ru-RU" sz="2400" b="1" dirty="0">
                <a:solidFill>
                  <a:srgbClr val="FF0000"/>
                </a:solidFill>
              </a:rPr>
              <a:t>3%</a:t>
            </a:r>
            <a:r>
              <a:rPr lang="ru-RU" sz="2400" b="1" dirty="0">
                <a:solidFill>
                  <a:schemeClr val="tx1"/>
                </a:solidFill>
              </a:rPr>
              <a:t>! </a:t>
            </a:r>
          </a:p>
          <a:p>
            <a:r>
              <a:rPr lang="ka-GE" sz="2400" b="1" dirty="0">
                <a:solidFill>
                  <a:schemeClr val="tx1"/>
                </a:solidFill>
              </a:rPr>
              <a:t>ეგვიპტე </a:t>
            </a:r>
            <a:r>
              <a:rPr lang="ru-RU" sz="2400" b="1" dirty="0">
                <a:solidFill>
                  <a:srgbClr val="FF0000"/>
                </a:solidFill>
              </a:rPr>
              <a:t>39%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ka-GE" sz="2400" b="1" dirty="0">
                <a:solidFill>
                  <a:schemeClr val="tx1"/>
                </a:solidFill>
              </a:rPr>
              <a:t>აშშს ბაზილიკის!</a:t>
            </a:r>
            <a:endParaRPr lang="ru-RU" sz="2400" b="1" dirty="0">
              <a:solidFill>
                <a:schemeClr val="tx1"/>
              </a:solidFill>
            </a:endParaRPr>
          </a:p>
          <a:p>
            <a:r>
              <a:rPr lang="ka-GE" sz="2400" b="1" dirty="0">
                <a:solidFill>
                  <a:schemeClr val="tx1"/>
                </a:solidFill>
              </a:rPr>
              <a:t>პოლონეთი</a:t>
            </a:r>
            <a:r>
              <a:rPr lang="uk-UA" sz="2400" b="1" dirty="0">
                <a:solidFill>
                  <a:schemeClr val="tx1"/>
                </a:solidFill>
              </a:rPr>
              <a:t> (</a:t>
            </a:r>
            <a:r>
              <a:rPr lang="ka-GE" sz="2400" b="1" u="sng" dirty="0">
                <a:solidFill>
                  <a:schemeClr val="tx1"/>
                </a:solidFill>
              </a:rPr>
              <a:t>არ არის ყველაზე თბილი კლიმატის ქვეყანა) </a:t>
            </a:r>
            <a:r>
              <a:rPr lang="ka-GE" sz="2400" b="1" dirty="0">
                <a:solidFill>
                  <a:schemeClr val="tx1"/>
                </a:solidFill>
              </a:rPr>
              <a:t>უზრუნველყოფს </a:t>
            </a:r>
            <a:r>
              <a:rPr lang="uk-UA" sz="2400" b="1" dirty="0">
                <a:solidFill>
                  <a:schemeClr val="tx1"/>
                </a:solidFill>
              </a:rPr>
              <a:t> </a:t>
            </a:r>
            <a:r>
              <a:rPr lang="ka-GE" sz="2400" b="1" dirty="0">
                <a:solidFill>
                  <a:schemeClr val="tx1"/>
                </a:solidFill>
              </a:rPr>
              <a:t>აშშს </a:t>
            </a:r>
            <a:r>
              <a:rPr lang="ka-GE" sz="2400" b="1" dirty="0" err="1">
                <a:solidFill>
                  <a:schemeClr val="tx1"/>
                </a:solidFill>
              </a:rPr>
              <a:t>ტიმიანის</a:t>
            </a:r>
            <a:r>
              <a:rPr lang="ka-GE" sz="2400" b="1" dirty="0">
                <a:solidFill>
                  <a:schemeClr val="tx1"/>
                </a:solidFill>
              </a:rPr>
              <a:t> </a:t>
            </a:r>
            <a:r>
              <a:rPr lang="uk-UA" sz="2400" b="1" dirty="0">
                <a:solidFill>
                  <a:srgbClr val="FF0000"/>
                </a:solidFill>
              </a:rPr>
              <a:t>20%</a:t>
            </a:r>
            <a:r>
              <a:rPr lang="uk-UA" sz="2400" b="1" dirty="0">
                <a:solidFill>
                  <a:schemeClr val="tx1"/>
                </a:solidFill>
              </a:rPr>
              <a:t>!</a:t>
            </a:r>
          </a:p>
          <a:p>
            <a:r>
              <a:rPr lang="ka-GE" sz="2400" b="1" i="1" dirty="0">
                <a:solidFill>
                  <a:srgbClr val="0070C0"/>
                </a:solidFill>
              </a:rPr>
              <a:t>ყველა ეს ქვეყნები უწევენ კონკურენციას მექსიკას, მიუხედავად 10,000კმ დაშორებას</a:t>
            </a:r>
            <a:r>
              <a:rPr lang="ru-RU" sz="2400" b="1" i="1" dirty="0">
                <a:solidFill>
                  <a:srgbClr val="0070C0"/>
                </a:solidFill>
              </a:rPr>
              <a:t>!</a:t>
            </a:r>
          </a:p>
          <a:p>
            <a:pPr marL="0" indent="0" algn="ctr">
              <a:buNone/>
            </a:pPr>
            <a:br>
              <a:rPr lang="uk-UA" sz="2400" b="1" dirty="0">
                <a:solidFill>
                  <a:schemeClr val="tx1"/>
                </a:solidFill>
              </a:rPr>
            </a:br>
            <a:r>
              <a:rPr lang="ka-GE" sz="2800" b="1" i="1" dirty="0">
                <a:solidFill>
                  <a:srgbClr val="FF0000"/>
                </a:solidFill>
              </a:rPr>
              <a:t>არ უნდა გეშინოდეთ ევროკავშირში პროდუქციის გაყიდვას - ის უფრო ახლოსაა ვიდრე აშშს ბაზარი</a:t>
            </a:r>
            <a:r>
              <a:rPr lang="ru-RU" sz="2800" b="1" i="1" dirty="0">
                <a:solidFill>
                  <a:srgbClr val="FF0000"/>
                </a:solidFill>
              </a:rPr>
              <a:t>!</a:t>
            </a:r>
          </a:p>
          <a:p>
            <a:endParaRPr lang="uk-U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39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08012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sz="3200" dirty="0">
                <a:solidFill>
                  <a:srgbClr val="0070C0"/>
                </a:solidFill>
              </a:rPr>
              <a:t>ასორტიმენტი</a:t>
            </a:r>
            <a:r>
              <a:rPr lang="ru-RU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686800" cy="4536504"/>
          </a:xfrm>
        </p:spPr>
        <p:txBody>
          <a:bodyPr/>
          <a:lstStyle/>
          <a:p>
            <a:r>
              <a:rPr lang="ka-GE" sz="2800" b="1" dirty="0">
                <a:solidFill>
                  <a:schemeClr val="tx1"/>
                </a:solidFill>
              </a:rPr>
              <a:t>რატომაც არ ვიფიქროთ </a:t>
            </a:r>
            <a:r>
              <a:rPr lang="ka-GE" sz="2800" b="1" u="sng" dirty="0">
                <a:solidFill>
                  <a:schemeClr val="tx1"/>
                </a:solidFill>
              </a:rPr>
              <a:t>ასორტიმენტის შექმნაზე</a:t>
            </a:r>
            <a:r>
              <a:rPr lang="ru-RU" sz="2800" b="1" dirty="0">
                <a:solidFill>
                  <a:schemeClr val="tx1"/>
                </a:solidFill>
              </a:rPr>
              <a:t>? </a:t>
            </a:r>
          </a:p>
          <a:p>
            <a:r>
              <a:rPr lang="ka-GE" sz="2800" b="1" u="sng" dirty="0">
                <a:solidFill>
                  <a:srgbClr val="0070C0"/>
                </a:solidFill>
              </a:rPr>
              <a:t>კამა და ოხრახუში</a:t>
            </a:r>
            <a:r>
              <a:rPr lang="ru-RU" sz="2800" b="1" dirty="0">
                <a:solidFill>
                  <a:schemeClr val="tx1"/>
                </a:solidFill>
              </a:rPr>
              <a:t>– </a:t>
            </a:r>
            <a:r>
              <a:rPr lang="ka-GE" sz="2800" b="1" dirty="0">
                <a:solidFill>
                  <a:srgbClr val="FF0000"/>
                </a:solidFill>
              </a:rPr>
              <a:t>ყველაზე იაფიანი </a:t>
            </a:r>
            <a:r>
              <a:rPr lang="ka-GE" sz="2800" b="1" dirty="0">
                <a:solidFill>
                  <a:schemeClr val="tx1"/>
                </a:solidFill>
              </a:rPr>
              <a:t>პროდუქტი </a:t>
            </a:r>
            <a:r>
              <a:rPr lang="ka-GE" sz="2800" b="1" dirty="0" err="1">
                <a:solidFill>
                  <a:schemeClr val="tx1"/>
                </a:solidFill>
              </a:rPr>
              <a:t>მწვანილებში</a:t>
            </a:r>
            <a:r>
              <a:rPr lang="ka-GE" sz="2800" b="1" dirty="0">
                <a:solidFill>
                  <a:schemeClr val="tx1"/>
                </a:solidFill>
              </a:rPr>
              <a:t> და საქართველო აკეთებს აქ აქცენტს</a:t>
            </a:r>
            <a:r>
              <a:rPr lang="ru-RU" sz="2800" b="1" dirty="0">
                <a:solidFill>
                  <a:schemeClr val="tx1"/>
                </a:solidFill>
              </a:rPr>
              <a:t>!</a:t>
            </a:r>
            <a:endParaRPr lang="ru-RU" sz="2800" b="1" i="1" dirty="0">
              <a:solidFill>
                <a:srgbClr val="FF0000"/>
              </a:solidFill>
            </a:endParaRPr>
          </a:p>
          <a:p>
            <a:endParaRPr lang="uk-U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71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58552"/>
            <a:ext cx="86868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sz="2800" dirty="0">
                <a:solidFill>
                  <a:srgbClr val="00B050"/>
                </a:solidFill>
              </a:rPr>
              <a:t>რა უნდა გავაკეთოთ წარმატებული ექსპორტისთვის?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96064" cy="4464495"/>
          </a:xfrm>
        </p:spPr>
        <p:txBody>
          <a:bodyPr/>
          <a:lstStyle/>
          <a:p>
            <a:r>
              <a:rPr lang="ka-GE" sz="2400" dirty="0">
                <a:solidFill>
                  <a:srgbClr val="0070C0"/>
                </a:solidFill>
              </a:rPr>
              <a:t>საჭიროა სასტარტო 2-3 თვის საბრუნავი კაპიტალი და ასევე შეფუთვის და ფრახტის ხარჯების</a:t>
            </a:r>
            <a:r>
              <a:rPr lang="ru-RU" sz="2400" dirty="0">
                <a:solidFill>
                  <a:srgbClr val="0070C0"/>
                </a:solidFill>
              </a:rPr>
              <a:t>.</a:t>
            </a:r>
            <a:endParaRPr lang="uk-UA" sz="2400" dirty="0">
              <a:solidFill>
                <a:srgbClr val="0070C0"/>
              </a:solidFill>
            </a:endParaRPr>
          </a:p>
          <a:p>
            <a:r>
              <a:rPr lang="en-GB" sz="2400" dirty="0" err="1">
                <a:solidFill>
                  <a:srgbClr val="FF0000"/>
                </a:solidFill>
              </a:rPr>
              <a:t>GlobalGAP</a:t>
            </a:r>
            <a:r>
              <a:rPr lang="en-GB" sz="2400" dirty="0"/>
              <a:t> </a:t>
            </a:r>
            <a:r>
              <a:rPr lang="ka-GE" sz="2400" dirty="0"/>
              <a:t>ყველა მწარმოებლისთვის</a:t>
            </a:r>
            <a:r>
              <a:rPr lang="uk-UA" sz="2400" dirty="0"/>
              <a:t>, </a:t>
            </a:r>
            <a:r>
              <a:rPr lang="ka-GE" sz="2400" dirty="0"/>
              <a:t>და</a:t>
            </a:r>
            <a:r>
              <a:rPr lang="uk-UA" sz="2400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HACCP</a:t>
            </a:r>
            <a:r>
              <a:rPr lang="en-GB" sz="2400" dirty="0"/>
              <a:t> </a:t>
            </a:r>
            <a:r>
              <a:rPr lang="ka-GE" sz="2400" dirty="0" err="1"/>
              <a:t>შემფუთავისთვის</a:t>
            </a:r>
            <a:r>
              <a:rPr lang="ka-GE" sz="2400" dirty="0"/>
              <a:t> </a:t>
            </a:r>
            <a:r>
              <a:rPr lang="ru-RU" sz="2400" dirty="0"/>
              <a:t>(</a:t>
            </a:r>
            <a:r>
              <a:rPr lang="ka-GE" sz="2400" dirty="0"/>
              <a:t>კოოპერატივი</a:t>
            </a:r>
            <a:r>
              <a:rPr lang="ru-RU" sz="2400" dirty="0"/>
              <a:t>)</a:t>
            </a:r>
            <a:r>
              <a:rPr lang="uk-UA" sz="2400" dirty="0"/>
              <a:t>.</a:t>
            </a:r>
            <a:r>
              <a:rPr lang="en-GB" sz="2400" dirty="0"/>
              <a:t> </a:t>
            </a:r>
            <a:endParaRPr lang="uk-UA" sz="2400" dirty="0"/>
          </a:p>
          <a:p>
            <a:r>
              <a:rPr lang="ka-GE" sz="2400" dirty="0">
                <a:solidFill>
                  <a:srgbClr val="0070C0"/>
                </a:solidFill>
              </a:rPr>
              <a:t>საჭიროა პროდუქციის მინიმალური მოცულობა</a:t>
            </a:r>
            <a:r>
              <a:rPr lang="uk-UA" sz="2400" dirty="0">
                <a:solidFill>
                  <a:srgbClr val="0070C0"/>
                </a:solidFill>
              </a:rPr>
              <a:t>–15-20</a:t>
            </a:r>
            <a:r>
              <a:rPr lang="ka-GE" sz="2400" dirty="0">
                <a:solidFill>
                  <a:srgbClr val="0070C0"/>
                </a:solidFill>
              </a:rPr>
              <a:t>ტ კვირაში, და მეტი</a:t>
            </a:r>
            <a:r>
              <a:rPr lang="uk-UA" sz="2400" dirty="0">
                <a:solidFill>
                  <a:srgbClr val="0070C0"/>
                </a:solidFill>
              </a:rPr>
              <a:t>.   </a:t>
            </a:r>
          </a:p>
          <a:p>
            <a:r>
              <a:rPr lang="ka-GE" sz="2400" dirty="0" err="1">
                <a:solidFill>
                  <a:schemeClr val="tx1"/>
                </a:solidFill>
              </a:rPr>
              <a:t>საჭროა</a:t>
            </a:r>
            <a:r>
              <a:rPr lang="ka-GE" sz="2400" dirty="0">
                <a:solidFill>
                  <a:schemeClr val="tx1"/>
                </a:solidFill>
              </a:rPr>
              <a:t> ერთგვაროვანი წარმოების ტექნოლოგიები, ჯიშები, კრეპის მეტოდი და პროდუქციის ტრანსპორტირების, ასევე დაგეგმვა.</a:t>
            </a:r>
            <a:endParaRPr lang="uk-UA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uk-UA" sz="2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44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endParaRPr lang="uk-UA" altLang="en-US" sz="4400" dirty="0">
              <a:solidFill>
                <a:srgbClr val="FF0000"/>
              </a:solidFill>
            </a:endParaRPr>
          </a:p>
          <a:p>
            <a:pPr algn="ctr">
              <a:buFont typeface="Wingdings 2" pitchFamily="18" charset="2"/>
              <a:buNone/>
            </a:pPr>
            <a:endParaRPr lang="uk-UA" altLang="en-US" sz="4400" dirty="0">
              <a:solidFill>
                <a:srgbClr val="FF0000"/>
              </a:solidFill>
            </a:endParaRPr>
          </a:p>
          <a:p>
            <a:pPr algn="ctr">
              <a:buFont typeface="Wingdings 2" pitchFamily="18" charset="2"/>
              <a:buNone/>
            </a:pPr>
            <a:r>
              <a:rPr lang="ka-GE" altLang="en-US" sz="4400" dirty="0">
                <a:solidFill>
                  <a:srgbClr val="FF0000"/>
                </a:solidFill>
              </a:rPr>
              <a:t>მადლობა ყურადღებისთვის</a:t>
            </a:r>
            <a:r>
              <a:rPr lang="uk-UA" altLang="en-US" sz="4400" dirty="0">
                <a:solidFill>
                  <a:srgbClr val="FF0000"/>
                </a:solidFill>
              </a:rPr>
              <a:t>!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5085183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hlinkClick r:id="rId2"/>
              </a:rPr>
              <a:t>Andriy.Yarmak@fao.org</a:t>
            </a:r>
            <a:r>
              <a:rPr lang="en-GB" sz="3200" dirty="0"/>
              <a:t> </a:t>
            </a:r>
            <a:endParaRPr lang="uk-UA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32658A-C5B0-490C-B484-0E0B5DBA655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76" y="225656"/>
            <a:ext cx="164782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4E92A4-49E3-42F2-A69A-236E42A5C45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590" y="151742"/>
            <a:ext cx="2056956" cy="5675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4B9BB4-4D30-46FD-A4F9-4FFA8968525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8392"/>
            <a:ext cx="1219200" cy="72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19" y="3585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sz="2800" dirty="0"/>
              <a:t>უკრაინის ბოლო გამოცდილება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96064" cy="4464495"/>
          </a:xfrm>
        </p:spPr>
        <p:txBody>
          <a:bodyPr/>
          <a:lstStyle/>
          <a:p>
            <a:r>
              <a:rPr lang="ka-GE" sz="2400" u="sng" dirty="0">
                <a:solidFill>
                  <a:srgbClr val="0070C0"/>
                </a:solidFill>
              </a:rPr>
              <a:t>რუსეთის ბაზრისთვის ვაშლების წარმოება</a:t>
            </a:r>
            <a:r>
              <a:rPr lang="ru-RU" sz="2400" dirty="0">
                <a:solidFill>
                  <a:srgbClr val="0070C0"/>
                </a:solidFill>
              </a:rPr>
              <a:t>= </a:t>
            </a:r>
            <a:r>
              <a:rPr lang="ka-GE" sz="2400" dirty="0">
                <a:solidFill>
                  <a:srgbClr val="FF0000"/>
                </a:solidFill>
              </a:rPr>
              <a:t>მაღალი ფასები და </a:t>
            </a:r>
            <a:r>
              <a:rPr lang="ka-GE" sz="2400" u="sng" dirty="0">
                <a:solidFill>
                  <a:srgbClr val="00B050"/>
                </a:solidFill>
              </a:rPr>
              <a:t>დაბალი მოთხოვნები ხარისხის მიმართ</a:t>
            </a:r>
            <a:endParaRPr lang="uk-UA" sz="2400" u="sng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7092505-F8D4-4437-9AD0-991A89A67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922" y="2513433"/>
            <a:ext cx="5980156" cy="336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9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19" y="3585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sz="2800" dirty="0"/>
              <a:t>უკრაინის ბოლო გამოცდილება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96064" cy="4464495"/>
          </a:xfrm>
        </p:spPr>
        <p:txBody>
          <a:bodyPr/>
          <a:lstStyle/>
          <a:p>
            <a:r>
              <a:rPr lang="ka-GE" sz="2400" u="sng" dirty="0">
                <a:solidFill>
                  <a:srgbClr val="0070C0"/>
                </a:solidFill>
              </a:rPr>
              <a:t>რუსეთის ბაზრისთვის ვაშლების წარმოება</a:t>
            </a:r>
            <a:r>
              <a:rPr lang="ru-RU" sz="2400" dirty="0">
                <a:solidFill>
                  <a:srgbClr val="0070C0"/>
                </a:solidFill>
              </a:rPr>
              <a:t>= </a:t>
            </a:r>
            <a:r>
              <a:rPr lang="ka-GE" sz="2400" dirty="0">
                <a:solidFill>
                  <a:srgbClr val="FF0000"/>
                </a:solidFill>
              </a:rPr>
              <a:t>მაღალი ფასები და </a:t>
            </a:r>
            <a:r>
              <a:rPr lang="ka-GE" sz="2400" u="sng" dirty="0">
                <a:solidFill>
                  <a:srgbClr val="00B050"/>
                </a:solidFill>
              </a:rPr>
              <a:t>დაბალი მოთხოვნები ხარისხის მიმართ</a:t>
            </a:r>
            <a:endParaRPr lang="uk-UA" sz="2400" u="sng" dirty="0">
              <a:solidFill>
                <a:srgbClr val="FF0000"/>
              </a:solidFill>
            </a:endParaRPr>
          </a:p>
          <a:p>
            <a:r>
              <a:rPr lang="uk-UA" sz="2400" dirty="0">
                <a:solidFill>
                  <a:schemeClr val="tx1"/>
                </a:solidFill>
              </a:rPr>
              <a:t>2015 </a:t>
            </a:r>
            <a:r>
              <a:rPr lang="ka-GE" sz="2400" dirty="0">
                <a:solidFill>
                  <a:schemeClr val="tx1"/>
                </a:solidFill>
              </a:rPr>
              <a:t>წელი</a:t>
            </a:r>
            <a:r>
              <a:rPr lang="uk-UA" sz="2400" dirty="0">
                <a:solidFill>
                  <a:schemeClr val="tx1"/>
                </a:solidFill>
              </a:rPr>
              <a:t>, რ</a:t>
            </a:r>
            <a:r>
              <a:rPr lang="ka-GE" sz="2400" dirty="0" err="1">
                <a:solidFill>
                  <a:schemeClr val="tx1"/>
                </a:solidFill>
              </a:rPr>
              <a:t>უსეთის</a:t>
            </a:r>
            <a:r>
              <a:rPr lang="ka-GE" sz="2400" dirty="0">
                <a:solidFill>
                  <a:schemeClr val="tx1"/>
                </a:solidFill>
              </a:rPr>
              <a:t> ბაზარის </a:t>
            </a:r>
            <a:r>
              <a:rPr lang="ka-GE" sz="2400" b="1" u="sng" dirty="0">
                <a:solidFill>
                  <a:schemeClr val="tx1"/>
                </a:solidFill>
              </a:rPr>
              <a:t>დაკარგვა</a:t>
            </a:r>
            <a:r>
              <a:rPr lang="ka-GE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rgbClr val="00B050"/>
                </a:solidFill>
              </a:rPr>
              <a:t>= </a:t>
            </a:r>
            <a:r>
              <a:rPr lang="ka-GE" sz="2400" dirty="0">
                <a:solidFill>
                  <a:srgbClr val="FF0000"/>
                </a:solidFill>
              </a:rPr>
              <a:t>შოკი ფერმერებისთვის</a:t>
            </a: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ru-RU" sz="2400" i="1" dirty="0">
                <a:solidFill>
                  <a:srgbClr val="0070C0"/>
                </a:solidFill>
              </a:rPr>
              <a:t>– </a:t>
            </a:r>
            <a:r>
              <a:rPr lang="ka-GE" sz="2400" i="1" dirty="0">
                <a:solidFill>
                  <a:srgbClr val="0070C0"/>
                </a:solidFill>
              </a:rPr>
              <a:t>ასეთი ვაშლი, რუსეთის გარდა არავის არ სჭირდება</a:t>
            </a:r>
            <a:r>
              <a:rPr lang="ru-RU" sz="2400" i="1" dirty="0">
                <a:solidFill>
                  <a:srgbClr val="0070C0"/>
                </a:solidFill>
              </a:rPr>
              <a:t>! </a:t>
            </a:r>
            <a:r>
              <a:rPr lang="ka-GE" sz="2400" i="1" u="sng" dirty="0">
                <a:solidFill>
                  <a:srgbClr val="FF0000"/>
                </a:solidFill>
              </a:rPr>
              <a:t>ფასების შემცირება 2ჯერზე მეტით!</a:t>
            </a:r>
            <a:endParaRPr lang="ru-RU" sz="2400" i="1" u="sng" dirty="0">
              <a:solidFill>
                <a:srgbClr val="FF0000"/>
              </a:solidFill>
            </a:endParaRPr>
          </a:p>
          <a:p>
            <a:endParaRPr lang="uk-UA" sz="2400" i="1" u="sng" dirty="0">
              <a:solidFill>
                <a:srgbClr val="FF0000"/>
              </a:solidFill>
            </a:endParaRPr>
          </a:p>
          <a:p>
            <a:endParaRPr lang="uk-UA" sz="2400" u="sng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03C172-CC71-40B4-A1A4-A6856C136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813" y="3651591"/>
            <a:ext cx="4275212" cy="320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77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19" y="3585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sz="2800" dirty="0"/>
              <a:t>უკრაინის ბოლო გამოცდილება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96064" cy="4464495"/>
          </a:xfrm>
        </p:spPr>
        <p:txBody>
          <a:bodyPr/>
          <a:lstStyle/>
          <a:p>
            <a:r>
              <a:rPr lang="ka-GE" sz="2400" u="sng" dirty="0">
                <a:solidFill>
                  <a:srgbClr val="0070C0"/>
                </a:solidFill>
              </a:rPr>
              <a:t>რუსეთის ბაზრისთვის ვაშლების წარმოება</a:t>
            </a:r>
            <a:r>
              <a:rPr lang="ru-RU" sz="2400" dirty="0">
                <a:solidFill>
                  <a:srgbClr val="0070C0"/>
                </a:solidFill>
              </a:rPr>
              <a:t>= </a:t>
            </a:r>
            <a:r>
              <a:rPr lang="ka-GE" sz="2400" dirty="0">
                <a:solidFill>
                  <a:srgbClr val="FF0000"/>
                </a:solidFill>
              </a:rPr>
              <a:t>მაღალი ფასები და </a:t>
            </a:r>
            <a:r>
              <a:rPr lang="ka-GE" sz="2400" u="sng" dirty="0">
                <a:solidFill>
                  <a:srgbClr val="00B050"/>
                </a:solidFill>
              </a:rPr>
              <a:t>დაბალი მოთხოვნები ხარისხის მიმართ</a:t>
            </a:r>
            <a:endParaRPr lang="uk-UA" sz="2400" u="sng" dirty="0">
              <a:solidFill>
                <a:srgbClr val="FF0000"/>
              </a:solidFill>
            </a:endParaRPr>
          </a:p>
          <a:p>
            <a:r>
              <a:rPr lang="uk-UA" sz="2400" dirty="0">
                <a:solidFill>
                  <a:schemeClr val="tx1"/>
                </a:solidFill>
              </a:rPr>
              <a:t>2015 </a:t>
            </a:r>
            <a:r>
              <a:rPr lang="ka-GE" sz="2400" dirty="0">
                <a:solidFill>
                  <a:schemeClr val="tx1"/>
                </a:solidFill>
              </a:rPr>
              <a:t>წელი</a:t>
            </a:r>
            <a:r>
              <a:rPr lang="uk-UA" sz="2400" dirty="0">
                <a:solidFill>
                  <a:schemeClr val="tx1"/>
                </a:solidFill>
              </a:rPr>
              <a:t>, რ</a:t>
            </a:r>
            <a:r>
              <a:rPr lang="ka-GE" sz="2400" dirty="0" err="1">
                <a:solidFill>
                  <a:schemeClr val="tx1"/>
                </a:solidFill>
              </a:rPr>
              <a:t>უსეთის</a:t>
            </a:r>
            <a:r>
              <a:rPr lang="ka-GE" sz="2400" dirty="0">
                <a:solidFill>
                  <a:schemeClr val="tx1"/>
                </a:solidFill>
              </a:rPr>
              <a:t> ბაზარის </a:t>
            </a:r>
            <a:r>
              <a:rPr lang="ka-GE" sz="2400" b="1" u="sng" dirty="0">
                <a:solidFill>
                  <a:schemeClr val="tx1"/>
                </a:solidFill>
              </a:rPr>
              <a:t>დაკარგვა</a:t>
            </a:r>
            <a:r>
              <a:rPr lang="ka-GE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rgbClr val="00B050"/>
                </a:solidFill>
              </a:rPr>
              <a:t>= </a:t>
            </a:r>
            <a:r>
              <a:rPr lang="ka-GE" sz="2400" dirty="0">
                <a:solidFill>
                  <a:srgbClr val="FF0000"/>
                </a:solidFill>
              </a:rPr>
              <a:t>შოკი ფერმერებისთვის</a:t>
            </a: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ru-RU" sz="2400" i="1" dirty="0">
                <a:solidFill>
                  <a:srgbClr val="0070C0"/>
                </a:solidFill>
              </a:rPr>
              <a:t>– </a:t>
            </a:r>
            <a:r>
              <a:rPr lang="ka-GE" sz="2400" i="1" dirty="0">
                <a:solidFill>
                  <a:srgbClr val="0070C0"/>
                </a:solidFill>
              </a:rPr>
              <a:t>ასეთი ვაშლი, რუსეთის გარდა არავის არ სჭირდება</a:t>
            </a:r>
            <a:r>
              <a:rPr lang="ru-RU" sz="2400" i="1" dirty="0">
                <a:solidFill>
                  <a:srgbClr val="0070C0"/>
                </a:solidFill>
              </a:rPr>
              <a:t>! </a:t>
            </a:r>
            <a:r>
              <a:rPr lang="ka-GE" sz="2400" i="1" u="sng" dirty="0">
                <a:solidFill>
                  <a:srgbClr val="FF0000"/>
                </a:solidFill>
              </a:rPr>
              <a:t>ფასების შემცირება 2ჯერზე მეტით!</a:t>
            </a:r>
            <a:endParaRPr lang="ru-RU" sz="2400" i="1" u="sng" dirty="0">
              <a:solidFill>
                <a:srgbClr val="FF0000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2018 </a:t>
            </a:r>
            <a:r>
              <a:rPr lang="ka-GE" sz="2400" dirty="0">
                <a:solidFill>
                  <a:schemeClr val="tx1"/>
                </a:solidFill>
              </a:rPr>
              <a:t>წელი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rgbClr val="0070C0"/>
                </a:solidFill>
              </a:rPr>
              <a:t>– </a:t>
            </a:r>
            <a:r>
              <a:rPr lang="ka-GE" sz="2400" u="sng" dirty="0">
                <a:solidFill>
                  <a:srgbClr val="0070C0"/>
                </a:solidFill>
              </a:rPr>
              <a:t>ინვესტიციები შეფუთვაში და დახარისხებაში, 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ka-GE" sz="2400" dirty="0">
                <a:solidFill>
                  <a:srgbClr val="0070C0"/>
                </a:solidFill>
              </a:rPr>
              <a:t>სავაჭრო მისიები სამხრეთ-აღმოსავლეთ აზიაში, </a:t>
            </a:r>
            <a:r>
              <a:rPr lang="ka-GE" sz="2400" dirty="0">
                <a:solidFill>
                  <a:srgbClr val="FF0000"/>
                </a:solidFill>
              </a:rPr>
              <a:t>ფასები ვაშლისთვის უფრო მაღალი, ვიდრე რუსეთში გასაღების დროს</a:t>
            </a:r>
            <a:r>
              <a:rPr lang="ru-RU" sz="2400" dirty="0">
                <a:solidFill>
                  <a:srgbClr val="0070C0"/>
                </a:solidFill>
              </a:rPr>
              <a:t>, </a:t>
            </a:r>
            <a:r>
              <a:rPr lang="ka-GE" sz="2400" dirty="0">
                <a:solidFill>
                  <a:srgbClr val="0070C0"/>
                </a:solidFill>
              </a:rPr>
              <a:t>წარმატებული სისტემური ვაშლის ექსპორტი ევროკავშირის ქვეყნებში, </a:t>
            </a:r>
            <a:r>
              <a:rPr lang="ka-GE" sz="2400" u="sng" dirty="0">
                <a:solidFill>
                  <a:srgbClr val="0070C0"/>
                </a:solidFill>
              </a:rPr>
              <a:t>კოოპერაციული საექსპორტო პლატფორმის </a:t>
            </a:r>
            <a:r>
              <a:rPr lang="ka-GE" sz="2400" dirty="0">
                <a:solidFill>
                  <a:srgbClr val="0070C0"/>
                </a:solidFill>
              </a:rPr>
              <a:t>შექმნა</a:t>
            </a:r>
            <a:r>
              <a:rPr lang="ru-RU" sz="2400" dirty="0">
                <a:solidFill>
                  <a:srgbClr val="0070C0"/>
                </a:solidFill>
              </a:rPr>
              <a:t>!</a:t>
            </a:r>
            <a:endParaRPr lang="uk-UA" sz="2400" dirty="0">
              <a:solidFill>
                <a:srgbClr val="0070C0"/>
              </a:solidFill>
            </a:endParaRPr>
          </a:p>
          <a:p>
            <a:endParaRPr lang="uk-UA" sz="2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3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іаграма 5">
            <a:extLst>
              <a:ext uri="{FF2B5EF4-FFF2-40B4-BE49-F238E27FC236}">
                <a16:creationId xmlns:a16="http://schemas.microsoft.com/office/drawing/2014/main" id="{EA9A8B0F-01C5-40AB-8D6B-FC4821C3D2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7250043"/>
              </p:ext>
            </p:extLst>
          </p:nvPr>
        </p:nvGraphicFramePr>
        <p:xfrm>
          <a:off x="107504" y="116632"/>
          <a:ext cx="9001000" cy="6624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9021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AE081D04-6386-4FC8-ACA4-210E4109DD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6990181"/>
              </p:ext>
            </p:extLst>
          </p:nvPr>
        </p:nvGraphicFramePr>
        <p:xfrm>
          <a:off x="323528" y="260648"/>
          <a:ext cx="8640960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6959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29614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i="1" dirty="0">
                <a:solidFill>
                  <a:srgbClr val="0070C0"/>
                </a:solidFill>
                <a:cs typeface="Aharoni" panose="02010803020104030203" pitchFamily="2" charset="-79"/>
              </a:rPr>
              <a:t>საქართველო ყიდის ქვეყნაში </a:t>
            </a:r>
            <a:r>
              <a:rPr lang="ka-GE" i="1" u="sng" dirty="0">
                <a:solidFill>
                  <a:srgbClr val="FF0000"/>
                </a:solidFill>
                <a:cs typeface="Aharoni" panose="02010803020104030203" pitchFamily="2" charset="-79"/>
              </a:rPr>
              <a:t>ყველაზე დაბალი ფასებით</a:t>
            </a:r>
            <a:r>
              <a:rPr lang="uk-UA" i="1" dirty="0">
                <a:solidFill>
                  <a:srgbClr val="0070C0"/>
                </a:solidFill>
                <a:cs typeface="Aharoni" panose="02010803020104030203" pitchFamily="2" charset="-79"/>
              </a:rPr>
              <a:t>!</a:t>
            </a:r>
            <a:endParaRPr lang="ru-RU" i="1" dirty="0">
              <a:solidFill>
                <a:srgbClr val="0070C0"/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596064" cy="4032447"/>
          </a:xfrm>
        </p:spPr>
        <p:txBody>
          <a:bodyPr/>
          <a:lstStyle/>
          <a:p>
            <a:r>
              <a:rPr lang="ka-GE" dirty="0">
                <a:solidFill>
                  <a:schemeClr val="tx1"/>
                </a:solidFill>
              </a:rPr>
              <a:t>საცალო ფასები მწვანილისთვის</a:t>
            </a:r>
            <a:r>
              <a:rPr lang="uk-UA" dirty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ka-GE" dirty="0">
                <a:solidFill>
                  <a:srgbClr val="0070C0"/>
                </a:solidFill>
              </a:rPr>
              <a:t>გერმანიაში </a:t>
            </a:r>
            <a:r>
              <a:rPr lang="ru-RU" dirty="0">
                <a:solidFill>
                  <a:srgbClr val="FF0000"/>
                </a:solidFill>
              </a:rPr>
              <a:t>4,8 </a:t>
            </a:r>
            <a:r>
              <a:rPr lang="ka-GE" dirty="0">
                <a:solidFill>
                  <a:srgbClr val="FF0000"/>
                </a:solidFill>
              </a:rPr>
              <a:t>ჯერ მაღალი </a:t>
            </a:r>
            <a:r>
              <a:rPr lang="ka-GE" dirty="0">
                <a:solidFill>
                  <a:srgbClr val="0070C0"/>
                </a:solidFill>
              </a:rPr>
              <a:t>ვიდრე რუსეთში</a:t>
            </a:r>
            <a:r>
              <a:rPr lang="ru-RU" dirty="0">
                <a:solidFill>
                  <a:srgbClr val="0070C0"/>
                </a:solidFill>
              </a:rPr>
              <a:t>!</a:t>
            </a:r>
          </a:p>
          <a:p>
            <a:pPr lvl="1"/>
            <a:r>
              <a:rPr lang="ka-GE" dirty="0">
                <a:solidFill>
                  <a:srgbClr val="0070C0"/>
                </a:solidFill>
              </a:rPr>
              <a:t>დიდ ბრიტანეთში</a:t>
            </a:r>
            <a:r>
              <a:rPr lang="ru-RU" dirty="0">
                <a:solidFill>
                  <a:srgbClr val="0070C0"/>
                </a:solidFill>
              </a:rPr>
              <a:t>– </a:t>
            </a:r>
            <a:r>
              <a:rPr lang="ru-RU" dirty="0">
                <a:solidFill>
                  <a:srgbClr val="FF0000"/>
                </a:solidFill>
              </a:rPr>
              <a:t> 3,2 </a:t>
            </a:r>
            <a:r>
              <a:rPr lang="ka-GE" dirty="0">
                <a:solidFill>
                  <a:srgbClr val="FF0000"/>
                </a:solidFill>
              </a:rPr>
              <a:t>ჯერ მაღალი </a:t>
            </a:r>
            <a:r>
              <a:rPr lang="ka-GE" dirty="0">
                <a:solidFill>
                  <a:srgbClr val="0070C0"/>
                </a:solidFill>
              </a:rPr>
              <a:t>ვიდრე რუსეთში</a:t>
            </a:r>
            <a:r>
              <a:rPr lang="ru-RU" dirty="0">
                <a:solidFill>
                  <a:srgbClr val="0070C0"/>
                </a:solidFill>
              </a:rPr>
              <a:t>!</a:t>
            </a:r>
          </a:p>
          <a:p>
            <a:pPr lvl="1"/>
            <a:r>
              <a:rPr lang="ka-GE" dirty="0">
                <a:solidFill>
                  <a:srgbClr val="0070C0"/>
                </a:solidFill>
              </a:rPr>
              <a:t>პოლონეთში</a:t>
            </a:r>
            <a:r>
              <a:rPr lang="ru-RU" dirty="0">
                <a:solidFill>
                  <a:srgbClr val="0070C0"/>
                </a:solidFill>
              </a:rPr>
              <a:t>– </a:t>
            </a:r>
            <a:r>
              <a:rPr lang="ka-GE" dirty="0">
                <a:solidFill>
                  <a:srgbClr val="FF0000"/>
                </a:solidFill>
              </a:rPr>
              <a:t>ორ ჯერ </a:t>
            </a:r>
            <a:r>
              <a:rPr lang="ru-RU" dirty="0">
                <a:solidFill>
                  <a:srgbClr val="FF0000"/>
                </a:solidFill>
              </a:rPr>
              <a:t>(95%)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ka-GE" dirty="0">
                <a:solidFill>
                  <a:srgbClr val="0070C0"/>
                </a:solidFill>
              </a:rPr>
              <a:t>მაღალი</a:t>
            </a:r>
            <a:r>
              <a:rPr lang="ru-RU" dirty="0">
                <a:solidFill>
                  <a:srgbClr val="0070C0"/>
                </a:solidFill>
              </a:rPr>
              <a:t>, </a:t>
            </a:r>
            <a:r>
              <a:rPr lang="ka-GE" dirty="0">
                <a:solidFill>
                  <a:srgbClr val="0070C0"/>
                </a:solidFill>
              </a:rPr>
              <a:t>ვიდრე რუსეთში</a:t>
            </a:r>
            <a:r>
              <a:rPr lang="ru-RU" dirty="0">
                <a:solidFill>
                  <a:srgbClr val="0070C0"/>
                </a:solidFill>
              </a:rPr>
              <a:t>!!</a:t>
            </a:r>
          </a:p>
          <a:p>
            <a:pPr lvl="1"/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ka-GE" dirty="0">
                <a:solidFill>
                  <a:srgbClr val="0070C0"/>
                </a:solidFill>
              </a:rPr>
              <a:t>აშშ-ში</a:t>
            </a:r>
            <a:r>
              <a:rPr lang="ru-RU" dirty="0">
                <a:solidFill>
                  <a:srgbClr val="0070C0"/>
                </a:solidFill>
              </a:rPr>
              <a:t>–</a:t>
            </a:r>
            <a:r>
              <a:rPr lang="ru-RU" dirty="0">
                <a:solidFill>
                  <a:srgbClr val="FF0000"/>
                </a:solidFill>
              </a:rPr>
              <a:t>88% </a:t>
            </a:r>
            <a:r>
              <a:rPr lang="ka-GE" dirty="0">
                <a:solidFill>
                  <a:srgbClr val="FF0000"/>
                </a:solidFill>
              </a:rPr>
              <a:t>ჯერ მაღალი</a:t>
            </a:r>
            <a:r>
              <a:rPr lang="ru-RU" dirty="0">
                <a:solidFill>
                  <a:srgbClr val="0070C0"/>
                </a:solidFill>
              </a:rPr>
              <a:t>, </a:t>
            </a:r>
            <a:r>
              <a:rPr lang="ka-GE" dirty="0">
                <a:solidFill>
                  <a:srgbClr val="0070C0"/>
                </a:solidFill>
              </a:rPr>
              <a:t>ვიდრე რუსეთში</a:t>
            </a:r>
            <a:r>
              <a:rPr lang="ru-RU" dirty="0">
                <a:solidFill>
                  <a:srgbClr val="0070C0"/>
                </a:solidFill>
              </a:rPr>
              <a:t>!! </a:t>
            </a:r>
            <a:endParaRPr lang="ka-GE" dirty="0">
              <a:solidFill>
                <a:srgbClr val="0070C0"/>
              </a:solidFill>
            </a:endParaRPr>
          </a:p>
          <a:p>
            <a:pPr lvl="1"/>
            <a:r>
              <a:rPr lang="ka-GE" dirty="0">
                <a:solidFill>
                  <a:srgbClr val="0070C0"/>
                </a:solidFill>
              </a:rPr>
              <a:t>უკრაინაში</a:t>
            </a:r>
            <a:r>
              <a:rPr lang="ru-RU" dirty="0">
                <a:solidFill>
                  <a:srgbClr val="0070C0"/>
                </a:solidFill>
              </a:rPr>
              <a:t>– </a:t>
            </a:r>
            <a:r>
              <a:rPr lang="ka-GE" u="sng" dirty="0">
                <a:solidFill>
                  <a:srgbClr val="0070C0"/>
                </a:solidFill>
              </a:rPr>
              <a:t>შედარებითი</a:t>
            </a:r>
            <a:r>
              <a:rPr lang="ru-RU" u="sng" dirty="0">
                <a:solidFill>
                  <a:srgbClr val="0070C0"/>
                </a:solidFill>
              </a:rPr>
              <a:t> </a:t>
            </a:r>
            <a:r>
              <a:rPr lang="ka-GE" dirty="0">
                <a:solidFill>
                  <a:srgbClr val="0070C0"/>
                </a:solidFill>
              </a:rPr>
              <a:t>რუსეთის ფასებთან</a:t>
            </a:r>
            <a:r>
              <a:rPr lang="ru-RU" dirty="0">
                <a:solidFill>
                  <a:srgbClr val="0070C0"/>
                </a:solidFill>
              </a:rPr>
              <a:t>!</a:t>
            </a:r>
            <a:endParaRPr lang="uk-U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31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88640"/>
            <a:ext cx="8686800" cy="129614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sz="2800" i="1" dirty="0">
                <a:solidFill>
                  <a:srgbClr val="0070C0"/>
                </a:solidFill>
                <a:cs typeface="Aharoni" panose="02010803020104030203" pitchFamily="2" charset="-79"/>
              </a:rPr>
              <a:t>რამდენს მიიღებს ექსპორტიორი საქართველოდან სხვადასხვა ქვეყნებში </a:t>
            </a:r>
            <a:r>
              <a:rPr lang="ka-GE" sz="2800" b="1" i="1" dirty="0">
                <a:solidFill>
                  <a:srgbClr val="0070C0"/>
                </a:solidFill>
                <a:cs typeface="Aharoni" panose="02010803020104030203" pitchFamily="2" charset="-79"/>
              </a:rPr>
              <a:t>ოხრახუშის გაყიდვისას (ლარი/კგ)</a:t>
            </a:r>
            <a:r>
              <a:rPr lang="ru-RU" sz="2800" i="1" dirty="0">
                <a:solidFill>
                  <a:srgbClr val="0070C0"/>
                </a:solidFill>
                <a:cs typeface="Aharoni" panose="02010803020104030203" pitchFamily="2" charset="-79"/>
              </a:rPr>
              <a:t>?</a:t>
            </a:r>
          </a:p>
        </p:txBody>
      </p:sp>
      <p:graphicFrame>
        <p:nvGraphicFramePr>
          <p:cNvPr id="6" name="Діаграма 5">
            <a:extLst>
              <a:ext uri="{FF2B5EF4-FFF2-40B4-BE49-F238E27FC236}">
                <a16:creationId xmlns:a16="http://schemas.microsoft.com/office/drawing/2014/main" id="{D3F5D843-E3C0-47DB-BDF1-C0F4D18CD4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0643823"/>
              </p:ext>
            </p:extLst>
          </p:nvPr>
        </p:nvGraphicFramePr>
        <p:xfrm>
          <a:off x="228600" y="1700808"/>
          <a:ext cx="851986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8B42750-FF00-4D5D-9B49-F03FF6082247}"/>
              </a:ext>
            </a:extLst>
          </p:cNvPr>
          <p:cNvSpPr txBox="1"/>
          <p:nvPr/>
        </p:nvSpPr>
        <p:spPr>
          <a:xfrm>
            <a:off x="2091398" y="1916832"/>
            <a:ext cx="66351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2000" dirty="0">
                <a:solidFill>
                  <a:srgbClr val="FF0000"/>
                </a:solidFill>
              </a:rPr>
              <a:t>ევროკავშირში გაყიდვები </a:t>
            </a:r>
            <a:r>
              <a:rPr lang="uk-UA" sz="2000" dirty="0">
                <a:solidFill>
                  <a:srgbClr val="FF0000"/>
                </a:solidFill>
              </a:rPr>
              <a:t>3-5 </a:t>
            </a:r>
            <a:r>
              <a:rPr lang="ka-GE" sz="2000" dirty="0">
                <a:solidFill>
                  <a:srgbClr val="FF0000"/>
                </a:solidFill>
              </a:rPr>
              <a:t>ჯერ სარფიანია, ვიდრე</a:t>
            </a:r>
          </a:p>
          <a:p>
            <a:r>
              <a:rPr lang="ka-GE" sz="2000" dirty="0">
                <a:solidFill>
                  <a:srgbClr val="FF0000"/>
                </a:solidFill>
              </a:rPr>
              <a:t>რუსეთში და უკრაინაში, მაგრამ უფრო რთულიცაა</a:t>
            </a:r>
            <a:r>
              <a:rPr lang="ru-RU" sz="2000" dirty="0">
                <a:solidFill>
                  <a:srgbClr val="FF0000"/>
                </a:solidFill>
              </a:rPr>
              <a:t>!</a:t>
            </a:r>
            <a:endParaRPr lang="uk-UA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3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29614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a-GE" sz="3200" i="1" dirty="0">
                <a:solidFill>
                  <a:srgbClr val="FF0000"/>
                </a:solidFill>
              </a:rPr>
              <a:t>ვინ შეიძლება იყოს ექსპორტიორი</a:t>
            </a:r>
            <a:r>
              <a:rPr lang="uk-UA" sz="3200" i="1" dirty="0">
                <a:solidFill>
                  <a:srgbClr val="FF0000"/>
                </a:solidFill>
              </a:rPr>
              <a:t>?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596064" cy="4320479"/>
          </a:xfrm>
        </p:spPr>
        <p:txBody>
          <a:bodyPr/>
          <a:lstStyle/>
          <a:p>
            <a:r>
              <a:rPr lang="ka-GE" dirty="0">
                <a:solidFill>
                  <a:srgbClr val="0070C0"/>
                </a:solidFill>
              </a:rPr>
              <a:t>კომერციული კომპანია </a:t>
            </a:r>
            <a:r>
              <a:rPr lang="uk-UA" sz="2400" i="1" dirty="0">
                <a:solidFill>
                  <a:srgbClr val="0070C0"/>
                </a:solidFill>
              </a:rPr>
              <a:t>(</a:t>
            </a:r>
            <a:r>
              <a:rPr lang="ka-GE" sz="2400" i="1" dirty="0">
                <a:solidFill>
                  <a:srgbClr val="0070C0"/>
                </a:solidFill>
              </a:rPr>
              <a:t>არ არის დამატებითი შემოსავალი ფერმერისათვის, კომპანია ვერ ახდენს მიწოდების გარანტიას, მაგრამ ვერ იმუშავებს განვითარებულ ბაზრებზე</a:t>
            </a:r>
            <a:r>
              <a:rPr lang="uk-UA" sz="2400" i="1" dirty="0">
                <a:solidFill>
                  <a:srgbClr val="0070C0"/>
                </a:solidFill>
              </a:rPr>
              <a:t>)</a:t>
            </a:r>
          </a:p>
          <a:p>
            <a:r>
              <a:rPr lang="ka-GE" dirty="0"/>
              <a:t>ფერმერთა კოოპერატივი </a:t>
            </a:r>
            <a:r>
              <a:rPr lang="uk-UA" sz="2400" i="1" dirty="0"/>
              <a:t>(</a:t>
            </a:r>
            <a:r>
              <a:rPr lang="ka-GE" sz="2400" i="1" dirty="0"/>
              <a:t>შემოსავლები იყოფა ფერმერების შორის, იქმნება ტექნოლოგიების ათვისების შესაძლებლობები, ეფექტიანობის გაუმჯობესება და მოცულობების გარანტია, რაც აძლევს ევროკავშირთან კონტრაქტების გაკეთების შესაძლებლობას</a:t>
            </a:r>
            <a:r>
              <a:rPr lang="uk-UA" sz="24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4139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4953</TotalTime>
  <Words>606</Words>
  <Application>Microsoft Office PowerPoint</Application>
  <PresentationFormat>On-screen Show (4:3)</PresentationFormat>
  <Paragraphs>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Aharoni</vt:lpstr>
      <vt:lpstr>Arial</vt:lpstr>
      <vt:lpstr>Calibri</vt:lpstr>
      <vt:lpstr>Franklin Gothic Book</vt:lpstr>
      <vt:lpstr>Franklin Gothic Medium</vt:lpstr>
      <vt:lpstr>Wingdings</vt:lpstr>
      <vt:lpstr>Wingdings 2</vt:lpstr>
      <vt:lpstr>Трек</vt:lpstr>
      <vt:lpstr>PowerPoint Presentation</vt:lpstr>
      <vt:lpstr>უკრაინის ბოლო გამოცდილება</vt:lpstr>
      <vt:lpstr>უკრაინის ბოლო გამოცდილება</vt:lpstr>
      <vt:lpstr>უკრაინის ბოლო გამოცდილება</vt:lpstr>
      <vt:lpstr>PowerPoint Presentation</vt:lpstr>
      <vt:lpstr>PowerPoint Presentation</vt:lpstr>
      <vt:lpstr>საქართველო ყიდის ქვეყნაში ყველაზე დაბალი ფასებით!</vt:lpstr>
      <vt:lpstr>რამდენს მიიღებს ექსპორტიორი საქართველოდან სხვადასხვა ქვეყნებში ოხრახუშის გაყიდვისას (ლარი/კგ)?</vt:lpstr>
      <vt:lpstr>ვინ შეიძლება იყოს ექსპორტიორი?</vt:lpstr>
      <vt:lpstr>მაგრამ არსებობს ბევრი ‘მაგრამ’!</vt:lpstr>
      <vt:lpstr>რა ღირს სისტემური ექსპორტი?</vt:lpstr>
      <vt:lpstr>ექსპორტის ბიუჯეტი (ინვესტიციების გარეშე, წლიური ხარჯები, ათასი ლარი)</vt:lpstr>
      <vt:lpstr>ეს ძვირია თუ იაფია?</vt:lpstr>
      <vt:lpstr>«ეს ყველაფერი თეორიაა-არა რეალურია!!»</vt:lpstr>
      <vt:lpstr>ასორტიმენტი?</vt:lpstr>
      <vt:lpstr>რა უნდა გავაკეთოთ წარმატებული ექსპორტისთვის?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Serhiy</dc:creator>
  <cp:lastModifiedBy>Kateryna Poberezhna</cp:lastModifiedBy>
  <cp:revision>263</cp:revision>
  <dcterms:created xsi:type="dcterms:W3CDTF">2011-03-06T14:04:20Z</dcterms:created>
  <dcterms:modified xsi:type="dcterms:W3CDTF">2018-05-15T08:42:33Z</dcterms:modified>
</cp:coreProperties>
</file>