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63" r:id="rId5"/>
    <p:sldId id="266" r:id="rId6"/>
    <p:sldId id="277" r:id="rId7"/>
    <p:sldId id="267" r:id="rId8"/>
    <p:sldId id="284" r:id="rId9"/>
    <p:sldId id="283" r:id="rId10"/>
    <p:sldId id="282" r:id="rId11"/>
    <p:sldId id="262" r:id="rId12"/>
    <p:sldId id="270" r:id="rId13"/>
    <p:sldId id="259" r:id="rId14"/>
    <p:sldId id="269" r:id="rId15"/>
    <p:sldId id="272" r:id="rId16"/>
    <p:sldId id="273" r:id="rId17"/>
    <p:sldId id="258" r:id="rId18"/>
    <p:sldId id="274" r:id="rId19"/>
    <p:sldId id="275" r:id="rId20"/>
    <p:sldId id="276" r:id="rId21"/>
    <p:sldId id="260" r:id="rId22"/>
    <p:sldId id="264" r:id="rId23"/>
    <p:sldId id="265" r:id="rId24"/>
    <p:sldId id="279" r:id="rId25"/>
    <p:sldId id="280" r:id="rId26"/>
    <p:sldId id="278" r:id="rId27"/>
    <p:sldId id="268"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343"/>
    <a:srgbClr val="FF0000"/>
    <a:srgbClr val="2C45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015" autoAdjust="0"/>
    <p:restoredTop sz="94660"/>
  </p:normalViewPr>
  <p:slideViewPr>
    <p:cSldViewPr snapToGrid="0">
      <p:cViewPr varScale="1">
        <p:scale>
          <a:sx n="84" d="100"/>
          <a:sy n="84" d="100"/>
        </p:scale>
        <p:origin x="126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eo\Desktop\&#4336;&#4308;&#4320;&#4305;&#4308;&#4305;&#4312;\&#4321;&#4304;&#4325;&#4304;&#4320;&#4311;&#4309;&#4308;&#4314;&#4317;&#4321;%20&#4305;&#4304;&#4310;&#4304;&#4320;&#4312;\&#4321;&#4304;&#4325;&#4321;&#4322;&#4304;&#4322;&#4312;\imp%202000-2018_geo.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eo\Desktop\&#4336;&#4308;&#4320;&#4305;&#4308;&#4305;&#4312;\&#4321;&#4304;&#4325;&#4304;&#4320;&#4311;&#4309;&#4308;&#4314;&#4317;&#4321;%20&#4305;&#4304;&#4310;&#4304;&#4320;&#4312;\&#4321;&#4304;&#4325;&#4321;&#4322;&#4304;&#4322;&#4312;\exp%202000-2018_geo.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eo\Desktop\&#4336;&#4308;&#4320;&#4305;&#4308;&#4305;&#4312;\&#4321;&#4304;&#4325;&#4304;&#4320;&#4311;&#4309;&#4308;&#4314;&#4317;&#4321;%20&#4305;&#4304;&#4310;&#4304;&#4320;&#4312;\&#4321;&#4304;&#4325;&#4321;&#4322;&#4304;&#4322;&#4312;\imp%202000-2018_geo.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eo\Desktop\&#4336;&#4308;&#4320;&#4305;&#4308;&#4305;&#4312;\&#4304;&#4314;&#4314;\herbs%20prices%20in%20GEL.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r">
              <a:defRPr sz="1100" b="0" i="1" u="none" strike="noStrike" kern="1200" spc="0" baseline="0">
                <a:solidFill>
                  <a:schemeClr val="tx1">
                    <a:lumMod val="65000"/>
                    <a:lumOff val="35000"/>
                  </a:schemeClr>
                </a:solidFill>
                <a:latin typeface="+mn-lt"/>
                <a:ea typeface="+mn-ea"/>
                <a:cs typeface="+mn-cs"/>
              </a:defRPr>
            </a:pPr>
            <a:r>
              <a:rPr lang="en-US" sz="1100" i="1"/>
              <a:t>Annual crops production Georgia in holdings of all categories </a:t>
            </a:r>
          </a:p>
          <a:p>
            <a:pPr algn="r">
              <a:defRPr sz="1100" b="0" i="1" spc="0">
                <a:solidFill>
                  <a:schemeClr val="tx1">
                    <a:lumMod val="65000"/>
                    <a:lumOff val="35000"/>
                  </a:schemeClr>
                </a:solidFill>
              </a:defRPr>
            </a:pPr>
            <a:r>
              <a:rPr lang="en-US" sz="1100" i="1"/>
              <a:t> (ths. tons)</a:t>
            </a:r>
            <a:endParaRPr lang="he-IL" sz="1100" i="1"/>
          </a:p>
        </c:rich>
      </c:tx>
      <c:layout>
        <c:manualLayout>
          <c:xMode val="edge"/>
          <c:yMode val="edge"/>
          <c:x val="0.40810905848307422"/>
          <c:y val="3.2957208176169844E-2"/>
        </c:manualLayout>
      </c:layout>
      <c:overlay val="0"/>
      <c:spPr>
        <a:noFill/>
        <a:ln>
          <a:noFill/>
        </a:ln>
        <a:effectLst/>
      </c:spPr>
      <c:txPr>
        <a:bodyPr rot="0" spcFirstLastPara="1" vertOverflow="ellipsis" vert="horz" wrap="square" anchor="ctr" anchorCtr="1"/>
        <a:lstStyle/>
        <a:p>
          <a:pPr algn="r">
            <a:defRPr sz="11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1"/>
          <c:order val="1"/>
          <c:tx>
            <c:strRef>
              <c:f>'ירוקים מתוך סך הכל'!$A$4</c:f>
              <c:strCache>
                <c:ptCount val="1"/>
                <c:pt idx="0">
                  <c:v>Production of vegetables by regions
(ths. tons)</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numRef>
              <c:f>'ירוקים מתוך סך הכל'!$B$2:$M$2</c:f>
              <c:numCache>
                <c:formatCode>0</c:formatCode>
                <c:ptCount val="12"/>
                <c:pt idx="0">
                  <c:v>2006</c:v>
                </c:pt>
                <c:pt idx="1">
                  <c:v>2007</c:v>
                </c:pt>
                <c:pt idx="2">
                  <c:v>2008</c:v>
                </c:pt>
                <c:pt idx="3">
                  <c:v>2009</c:v>
                </c:pt>
                <c:pt idx="4">
                  <c:v>2010</c:v>
                </c:pt>
                <c:pt idx="5">
                  <c:v>2011</c:v>
                </c:pt>
                <c:pt idx="6">
                  <c:v>2012</c:v>
                </c:pt>
                <c:pt idx="7">
                  <c:v>2013</c:v>
                </c:pt>
                <c:pt idx="8">
                  <c:v>2014</c:v>
                </c:pt>
                <c:pt idx="9">
                  <c:v>2015</c:v>
                </c:pt>
                <c:pt idx="10">
                  <c:v>2016</c:v>
                </c:pt>
              </c:numCache>
            </c:numRef>
          </c:cat>
          <c:val>
            <c:numRef>
              <c:f>'ירוקים מתוך סך הכל'!$B$4:$M$4</c:f>
              <c:numCache>
                <c:formatCode>0</c:formatCode>
                <c:ptCount val="12"/>
                <c:pt idx="0">
                  <c:v>179.7</c:v>
                </c:pt>
                <c:pt idx="1">
                  <c:v>190.3</c:v>
                </c:pt>
                <c:pt idx="2">
                  <c:v>165</c:v>
                </c:pt>
                <c:pt idx="3">
                  <c:v>170.3</c:v>
                </c:pt>
                <c:pt idx="4">
                  <c:v>175.7</c:v>
                </c:pt>
                <c:pt idx="5">
                  <c:v>185.8</c:v>
                </c:pt>
                <c:pt idx="6">
                  <c:v>198.5</c:v>
                </c:pt>
                <c:pt idx="7">
                  <c:v>204.8</c:v>
                </c:pt>
                <c:pt idx="8">
                  <c:v>153.6</c:v>
                </c:pt>
                <c:pt idx="9">
                  <c:v>152.30000000000001</c:v>
                </c:pt>
                <c:pt idx="10">
                  <c:v>141.69999999999999</c:v>
                </c:pt>
              </c:numCache>
            </c:numRef>
          </c:val>
          <c:extLst>
            <c:ext xmlns:c16="http://schemas.microsoft.com/office/drawing/2014/chart" uri="{C3380CC4-5D6E-409C-BE32-E72D297353CC}">
              <c16:uniqueId val="{00000000-92D4-4C87-850B-49DC1E9100A7}"/>
            </c:ext>
          </c:extLst>
        </c:ser>
        <c:dLbls>
          <c:showLegendKey val="0"/>
          <c:showVal val="0"/>
          <c:showCatName val="0"/>
          <c:showSerName val="0"/>
          <c:showPercent val="0"/>
          <c:showBubbleSize val="0"/>
        </c:dLbls>
        <c:gapWidth val="59"/>
        <c:overlap val="-27"/>
        <c:axId val="201948544"/>
        <c:axId val="157290496"/>
      </c:barChart>
      <c:lineChart>
        <c:grouping val="standard"/>
        <c:varyColors val="0"/>
        <c:ser>
          <c:idx val="0"/>
          <c:order val="0"/>
          <c:tx>
            <c:strRef>
              <c:f>'ירוקים מתוך סך הכל'!$A$3</c:f>
              <c:strCache>
                <c:ptCount val="1"/>
                <c:pt idx="0">
                  <c:v>Greens</c:v>
                </c:pt>
              </c:strCache>
            </c:strRef>
          </c:tx>
          <c:spPr>
            <a:ln w="19050" cap="rnd" cmpd="sng" algn="ctr">
              <a:solidFill>
                <a:schemeClr val="accent6"/>
              </a:solidFill>
              <a:prstDash val="solid"/>
              <a:round/>
            </a:ln>
            <a:effectLst/>
          </c:spPr>
          <c:marker>
            <c:symbol val="circle"/>
            <c:size val="5"/>
            <c:spPr>
              <a:solidFill>
                <a:schemeClr val="accent6"/>
              </a:solidFill>
              <a:ln w="6350" cap="flat" cmpd="sng" algn="ctr">
                <a:solidFill>
                  <a:schemeClr val="accent6"/>
                </a:solidFill>
                <a:prstDash val="solid"/>
                <a:round/>
              </a:ln>
              <a:effectLst/>
            </c:spPr>
          </c:marker>
          <c:dLbls>
            <c:dLbl>
              <c:idx val="9"/>
              <c:layout>
                <c:manualLayout>
                  <c:x val="-3.2933611934190532E-2"/>
                  <c:y val="-4.995236660309308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2D4-4C87-850B-49DC1E9100A7}"/>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trendline>
            <c:spPr>
              <a:ln w="38100" cap="rnd" cmpd="sng" algn="ctr">
                <a:solidFill>
                  <a:schemeClr val="accent4"/>
                </a:solidFill>
                <a:prstDash val="sysDot"/>
                <a:round/>
              </a:ln>
              <a:effectLst/>
            </c:spPr>
            <c:trendlineType val="exp"/>
            <c:dispRSqr val="0"/>
            <c:dispEq val="0"/>
          </c:trendline>
          <c:cat>
            <c:numRef>
              <c:f>'ירוקים מתוך סך הכל'!$B$2:$M$2</c:f>
              <c:numCache>
                <c:formatCode>0</c:formatCode>
                <c:ptCount val="12"/>
                <c:pt idx="0">
                  <c:v>2006</c:v>
                </c:pt>
                <c:pt idx="1">
                  <c:v>2007</c:v>
                </c:pt>
                <c:pt idx="2">
                  <c:v>2008</c:v>
                </c:pt>
                <c:pt idx="3">
                  <c:v>2009</c:v>
                </c:pt>
                <c:pt idx="4">
                  <c:v>2010</c:v>
                </c:pt>
                <c:pt idx="5">
                  <c:v>2011</c:v>
                </c:pt>
                <c:pt idx="6">
                  <c:v>2012</c:v>
                </c:pt>
                <c:pt idx="7">
                  <c:v>2013</c:v>
                </c:pt>
                <c:pt idx="8">
                  <c:v>2014</c:v>
                </c:pt>
                <c:pt idx="9">
                  <c:v>2015</c:v>
                </c:pt>
                <c:pt idx="10">
                  <c:v>2016</c:v>
                </c:pt>
              </c:numCache>
            </c:numRef>
          </c:cat>
          <c:val>
            <c:numRef>
              <c:f>'ירוקים מתוך סך הכל'!$B$3:$M$3</c:f>
              <c:numCache>
                <c:formatCode>#,##0.0</c:formatCode>
                <c:ptCount val="12"/>
                <c:pt idx="0">
                  <c:v>8</c:v>
                </c:pt>
                <c:pt idx="1">
                  <c:v>7.4</c:v>
                </c:pt>
                <c:pt idx="2">
                  <c:v>5.2</c:v>
                </c:pt>
                <c:pt idx="3">
                  <c:v>8.3000000000000007</c:v>
                </c:pt>
                <c:pt idx="4">
                  <c:v>9.1</c:v>
                </c:pt>
                <c:pt idx="5">
                  <c:v>11.4</c:v>
                </c:pt>
                <c:pt idx="6">
                  <c:v>10.1</c:v>
                </c:pt>
                <c:pt idx="7">
                  <c:v>12.7</c:v>
                </c:pt>
                <c:pt idx="8">
                  <c:v>7.9</c:v>
                </c:pt>
                <c:pt idx="9">
                  <c:v>13.4</c:v>
                </c:pt>
                <c:pt idx="10">
                  <c:v>7.7</c:v>
                </c:pt>
              </c:numCache>
            </c:numRef>
          </c:val>
          <c:smooth val="0"/>
          <c:extLst>
            <c:ext xmlns:c16="http://schemas.microsoft.com/office/drawing/2014/chart" uri="{C3380CC4-5D6E-409C-BE32-E72D297353CC}">
              <c16:uniqueId val="{00000003-92D4-4C87-850B-49DC1E9100A7}"/>
            </c:ext>
          </c:extLst>
        </c:ser>
        <c:dLbls>
          <c:showLegendKey val="0"/>
          <c:showVal val="0"/>
          <c:showCatName val="0"/>
          <c:showSerName val="0"/>
          <c:showPercent val="0"/>
          <c:showBubbleSize val="0"/>
        </c:dLbls>
        <c:marker val="1"/>
        <c:smooth val="0"/>
        <c:axId val="157293568"/>
        <c:axId val="157292032"/>
      </c:lineChart>
      <c:catAx>
        <c:axId val="201948544"/>
        <c:scaling>
          <c:orientation val="minMax"/>
        </c:scaling>
        <c:delete val="0"/>
        <c:axPos val="b"/>
        <c:numFmt formatCode="0"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290496"/>
        <c:crosses val="autoZero"/>
        <c:auto val="1"/>
        <c:lblAlgn val="ctr"/>
        <c:lblOffset val="100"/>
        <c:noMultiLvlLbl val="0"/>
      </c:catAx>
      <c:valAx>
        <c:axId val="157290496"/>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0"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1948544"/>
        <c:crosses val="autoZero"/>
        <c:crossBetween val="between"/>
      </c:valAx>
      <c:valAx>
        <c:axId val="157292032"/>
        <c:scaling>
          <c:orientation val="minMax"/>
        </c:scaling>
        <c:delete val="0"/>
        <c:axPos val="r"/>
        <c:numFmt formatCode="#,##0.0" sourceLinked="1"/>
        <c:majorTickMark val="out"/>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7293568"/>
        <c:crosses val="max"/>
        <c:crossBetween val="between"/>
      </c:valAx>
      <c:catAx>
        <c:axId val="157293568"/>
        <c:scaling>
          <c:orientation val="minMax"/>
        </c:scaling>
        <c:delete val="1"/>
        <c:axPos val="b"/>
        <c:numFmt formatCode="0" sourceLinked="1"/>
        <c:majorTickMark val="out"/>
        <c:minorTickMark val="none"/>
        <c:tickLblPos val="nextTo"/>
        <c:crossAx val="157292032"/>
        <c:crosses val="autoZero"/>
        <c:auto val="1"/>
        <c:lblAlgn val="ctr"/>
        <c:lblOffset val="100"/>
        <c:noMultiLvlLbl val="0"/>
      </c:catAx>
      <c:spPr>
        <a:noFill/>
        <a:ln>
          <a:noFill/>
        </a:ln>
        <a:effectLst/>
      </c:spPr>
    </c:plotArea>
    <c:legend>
      <c:legendPos val="b"/>
      <c:layout>
        <c:manualLayout>
          <c:xMode val="edge"/>
          <c:yMode val="edge"/>
          <c:x val="2.2509926643784913E-3"/>
          <c:y val="0.88194553311224999"/>
          <c:w val="0.99336109428629116"/>
          <c:h val="0.11805446688774998"/>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prstDash val="solid"/>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50" b="0" i="0" u="none" strike="noStrike" kern="1200" spc="0" baseline="0">
                <a:solidFill>
                  <a:schemeClr val="tx1">
                    <a:lumMod val="65000"/>
                    <a:lumOff val="35000"/>
                  </a:schemeClr>
                </a:solidFill>
                <a:latin typeface="+mn-lt"/>
                <a:ea typeface="+mn-ea"/>
                <a:cs typeface="+mn-cs"/>
              </a:defRPr>
            </a:pPr>
            <a:r>
              <a:rPr lang="en-US" sz="1050" b="0" i="0" u="none" strike="noStrike" baseline="0"/>
              <a:t>Main products cultivated by greenhouse farmers in Imereti, </a:t>
            </a:r>
            <a:r>
              <a:rPr lang="en-US" sz="1050"/>
              <a:t>in tons</a:t>
            </a:r>
          </a:p>
        </c:rich>
      </c:tx>
      <c:layout>
        <c:manualLayout>
          <c:xMode val="edge"/>
          <c:yMode val="edge"/>
          <c:x val="0.87546735750413696"/>
          <c:y val="3.495630461922597E-2"/>
        </c:manualLayout>
      </c:layout>
      <c:overlay val="0"/>
      <c:spPr>
        <a:noFill/>
        <a:ln>
          <a:noFill/>
        </a:ln>
        <a:effectLst/>
      </c:spPr>
      <c:txPr>
        <a:bodyPr rot="0" spcFirstLastPara="1" vertOverflow="ellipsis" vert="horz" wrap="square" anchor="ctr" anchorCtr="1"/>
        <a:lstStyle/>
        <a:p>
          <a:pPr>
            <a:defRPr sz="105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Sheet1!$B$7</c:f>
              <c:strCache>
                <c:ptCount val="1"/>
                <c:pt idx="0">
                  <c:v>tons</c:v>
                </c:pt>
              </c:strCache>
            </c:strRef>
          </c:tx>
          <c:spPr>
            <a:solidFill>
              <a:schemeClr val="accent4">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Sheet1!$A$8:$A$11</c:f>
              <c:strCache>
                <c:ptCount val="4"/>
                <c:pt idx="0">
                  <c:v>Dill</c:v>
                </c:pt>
                <c:pt idx="1">
                  <c:v>Coriander</c:v>
                </c:pt>
                <c:pt idx="2">
                  <c:v>Parsley</c:v>
                </c:pt>
                <c:pt idx="3">
                  <c:v>Pepper</c:v>
                </c:pt>
              </c:strCache>
            </c:strRef>
          </c:cat>
          <c:val>
            <c:numRef>
              <c:f>Sheet1!$B$8:$B$11</c:f>
              <c:numCache>
                <c:formatCode>General</c:formatCode>
                <c:ptCount val="4"/>
                <c:pt idx="0">
                  <c:v>3000</c:v>
                </c:pt>
                <c:pt idx="1">
                  <c:v>500</c:v>
                </c:pt>
                <c:pt idx="2">
                  <c:v>1500</c:v>
                </c:pt>
                <c:pt idx="3">
                  <c:v>250</c:v>
                </c:pt>
              </c:numCache>
            </c:numRef>
          </c:val>
          <c:extLst>
            <c:ext xmlns:c16="http://schemas.microsoft.com/office/drawing/2014/chart" uri="{C3380CC4-5D6E-409C-BE32-E72D297353CC}">
              <c16:uniqueId val="{00000000-E974-4287-B046-D7C42DAAC358}"/>
            </c:ext>
          </c:extLst>
        </c:ser>
        <c:dLbls>
          <c:dLblPos val="outEnd"/>
          <c:showLegendKey val="0"/>
          <c:showVal val="1"/>
          <c:showCatName val="0"/>
          <c:showSerName val="0"/>
          <c:showPercent val="0"/>
          <c:showBubbleSize val="0"/>
        </c:dLbls>
        <c:gapWidth val="186"/>
        <c:overlap val="-27"/>
        <c:axId val="708484447"/>
        <c:axId val="669387967"/>
      </c:barChart>
      <c:catAx>
        <c:axId val="7084844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69387967"/>
        <c:crosses val="autoZero"/>
        <c:auto val="1"/>
        <c:lblAlgn val="ctr"/>
        <c:lblOffset val="100"/>
        <c:noMultiLvlLbl val="0"/>
      </c:catAx>
      <c:valAx>
        <c:axId val="669387967"/>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70848444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1" u="none" strike="noStrike" kern="1200" spc="0" baseline="0">
                <a:solidFill>
                  <a:schemeClr val="tx1">
                    <a:lumMod val="65000"/>
                    <a:lumOff val="35000"/>
                  </a:schemeClr>
                </a:solidFill>
                <a:latin typeface="+mn-lt"/>
                <a:ea typeface="+mn-ea"/>
                <a:cs typeface="+mn-cs"/>
              </a:defRPr>
            </a:pPr>
            <a:r>
              <a:rPr lang="en-US" sz="1100" b="0" i="1" u="none" strike="noStrike" baseline="0" dirty="0">
                <a:effectLst/>
              </a:rPr>
              <a:t>Export volume of fresh vegetables of Georgia, </a:t>
            </a:r>
            <a:r>
              <a:rPr lang="en-US" sz="1100" i="1" dirty="0"/>
              <a:t>Thousand USD</a:t>
            </a:r>
          </a:p>
        </c:rich>
      </c:tx>
      <c:layout>
        <c:manualLayout>
          <c:xMode val="edge"/>
          <c:yMode val="edge"/>
          <c:x val="0.82417869817969036"/>
          <c:y val="2.4330900243309004E-2"/>
        </c:manualLayout>
      </c:layout>
      <c:overlay val="0"/>
      <c:spPr>
        <a:noFill/>
        <a:ln>
          <a:noFill/>
        </a:ln>
        <a:effectLst/>
      </c:spPr>
      <c:txPr>
        <a:bodyPr rot="0" spcFirstLastPara="1" vertOverflow="ellipsis" vert="horz" wrap="square" anchor="ctr" anchorCtr="1"/>
        <a:lstStyle/>
        <a:p>
          <a:pPr>
            <a:defRPr sz="11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Sheet1!$A$2</c:f>
              <c:strCache>
                <c:ptCount val="1"/>
                <c:pt idx="0">
                  <c:v>Fresh vegetables</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Sheet1!$B$2:$F$2</c:f>
              <c:numCache>
                <c:formatCode>_(* #,##0_);_(* \(#,##0\);_(* "-"??_);_(@_)</c:formatCode>
                <c:ptCount val="5"/>
                <c:pt idx="0">
                  <c:v>7567.149885210416</c:v>
                </c:pt>
                <c:pt idx="1">
                  <c:v>7280.4954725200496</c:v>
                </c:pt>
                <c:pt idx="2">
                  <c:v>6266.6972395147113</c:v>
                </c:pt>
                <c:pt idx="3">
                  <c:v>5784.2074030249451</c:v>
                </c:pt>
                <c:pt idx="4">
                  <c:v>5942.9674414991068</c:v>
                </c:pt>
              </c:numCache>
            </c:numRef>
          </c:val>
          <c:smooth val="0"/>
          <c:extLst>
            <c:ext xmlns:c16="http://schemas.microsoft.com/office/drawing/2014/chart" uri="{C3380CC4-5D6E-409C-BE32-E72D297353CC}">
              <c16:uniqueId val="{00000000-E4D4-4BED-AB8A-FAF51FCAECC3}"/>
            </c:ext>
          </c:extLst>
        </c:ser>
        <c:ser>
          <c:idx val="1"/>
          <c:order val="1"/>
          <c:tx>
            <c:strRef>
              <c:f>Sheet1!$A$3</c:f>
              <c:strCache>
                <c:ptCount val="1"/>
                <c:pt idx="0">
                  <c:v>Frozen vegetables</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Sheet1!$B$3:$F$3</c:f>
              <c:numCache>
                <c:formatCode>_(* #,##0_);_(* \(#,##0\);_(* "-"??_);_(@_)</c:formatCode>
                <c:ptCount val="5"/>
                <c:pt idx="0">
                  <c:v>23.384911038667273</c:v>
                </c:pt>
                <c:pt idx="1">
                  <c:v>127.1356014338301</c:v>
                </c:pt>
                <c:pt idx="2">
                  <c:v>85.364674858418311</c:v>
                </c:pt>
                <c:pt idx="3">
                  <c:v>30.792650239064304</c:v>
                </c:pt>
                <c:pt idx="4">
                  <c:v>617.11849999999936</c:v>
                </c:pt>
              </c:numCache>
            </c:numRef>
          </c:val>
          <c:smooth val="0"/>
          <c:extLst>
            <c:ext xmlns:c16="http://schemas.microsoft.com/office/drawing/2014/chart" uri="{C3380CC4-5D6E-409C-BE32-E72D297353CC}">
              <c16:uniqueId val="{00000001-E4D4-4BED-AB8A-FAF51FCAECC3}"/>
            </c:ext>
          </c:extLst>
        </c:ser>
        <c:ser>
          <c:idx val="2"/>
          <c:order val="2"/>
          <c:tx>
            <c:strRef>
              <c:f>Sheet1!$A$4</c:f>
              <c:strCache>
                <c:ptCount val="1"/>
                <c:pt idx="0">
                  <c:v>Canned vegetables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Sheet1!$B$4:$F$4</c:f>
              <c:numCache>
                <c:formatCode>_(* #,##0_);_(* \(#,##0\);_(* "-"??_);_(@_)</c:formatCode>
                <c:ptCount val="5"/>
                <c:pt idx="0">
                  <c:v>0</c:v>
                </c:pt>
                <c:pt idx="1">
                  <c:v>20.591999999999999</c:v>
                </c:pt>
                <c:pt idx="2">
                  <c:v>0</c:v>
                </c:pt>
                <c:pt idx="3">
                  <c:v>0</c:v>
                </c:pt>
                <c:pt idx="4">
                  <c:v>0</c:v>
                </c:pt>
              </c:numCache>
            </c:numRef>
          </c:val>
          <c:smooth val="0"/>
          <c:extLst>
            <c:ext xmlns:c16="http://schemas.microsoft.com/office/drawing/2014/chart" uri="{C3380CC4-5D6E-409C-BE32-E72D297353CC}">
              <c16:uniqueId val="{00000002-E4D4-4BED-AB8A-FAF51FCAECC3}"/>
            </c:ext>
          </c:extLst>
        </c:ser>
        <c:dLbls>
          <c:dLblPos val="t"/>
          <c:showLegendKey val="0"/>
          <c:showVal val="1"/>
          <c:showCatName val="0"/>
          <c:showSerName val="0"/>
          <c:showPercent val="0"/>
          <c:showBubbleSize val="0"/>
        </c:dLbls>
        <c:marker val="1"/>
        <c:smooth val="0"/>
        <c:axId val="912276208"/>
        <c:axId val="912444528"/>
      </c:lineChart>
      <c:catAx>
        <c:axId val="912276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12444528"/>
        <c:crosses val="autoZero"/>
        <c:auto val="1"/>
        <c:lblAlgn val="ctr"/>
        <c:lblOffset val="100"/>
        <c:noMultiLvlLbl val="0"/>
      </c:catAx>
      <c:valAx>
        <c:axId val="912444528"/>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122762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1" u="none" strike="noStrike" kern="1200" spc="0" baseline="0">
                <a:solidFill>
                  <a:schemeClr val="tx1">
                    <a:lumMod val="65000"/>
                    <a:lumOff val="35000"/>
                  </a:schemeClr>
                </a:solidFill>
                <a:latin typeface="+mn-lt"/>
                <a:ea typeface="+mn-ea"/>
                <a:cs typeface="+mn-cs"/>
              </a:defRPr>
            </a:pPr>
            <a:r>
              <a:rPr lang="en-US" sz="1100" b="0" i="1" u="none" strike="noStrike" baseline="0" dirty="0">
                <a:effectLst/>
              </a:rPr>
              <a:t>Import volume of fresh vegetables of Georgia, </a:t>
            </a:r>
            <a:r>
              <a:rPr lang="en-US" sz="1100" i="1" dirty="0"/>
              <a:t>thousand USD</a:t>
            </a:r>
          </a:p>
        </c:rich>
      </c:tx>
      <c:layout>
        <c:manualLayout>
          <c:xMode val="edge"/>
          <c:yMode val="edge"/>
          <c:x val="0.82216478190630049"/>
          <c:y val="3.1007751937984496E-2"/>
        </c:manualLayout>
      </c:layout>
      <c:overlay val="0"/>
      <c:spPr>
        <a:noFill/>
        <a:ln>
          <a:noFill/>
        </a:ln>
        <a:effectLst/>
      </c:spPr>
      <c:txPr>
        <a:bodyPr rot="0" spcFirstLastPara="1" vertOverflow="ellipsis" vert="horz" wrap="square" anchor="ctr" anchorCtr="1"/>
        <a:lstStyle/>
        <a:p>
          <a:pPr>
            <a:defRPr sz="11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Sheet1!$A$2</c:f>
              <c:strCache>
                <c:ptCount val="1"/>
                <c:pt idx="0">
                  <c:v>Fresh vegetables</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Sheet1!$B$2:$F$2</c:f>
              <c:numCache>
                <c:formatCode>_(* #,##0_);_(* \(#,##0\);_(* "-"??_);_(@_)</c:formatCode>
                <c:ptCount val="5"/>
                <c:pt idx="0">
                  <c:v>25066.055809069851</c:v>
                </c:pt>
                <c:pt idx="1">
                  <c:v>27955.469759484575</c:v>
                </c:pt>
                <c:pt idx="2">
                  <c:v>22821.032763194733</c:v>
                </c:pt>
                <c:pt idx="3">
                  <c:v>20897.093819283447</c:v>
                </c:pt>
                <c:pt idx="4">
                  <c:v>20312.322638060239</c:v>
                </c:pt>
              </c:numCache>
            </c:numRef>
          </c:val>
          <c:smooth val="0"/>
          <c:extLst>
            <c:ext xmlns:c16="http://schemas.microsoft.com/office/drawing/2014/chart" uri="{C3380CC4-5D6E-409C-BE32-E72D297353CC}">
              <c16:uniqueId val="{00000000-4862-4F1F-959B-3D6E35D14159}"/>
            </c:ext>
          </c:extLst>
        </c:ser>
        <c:ser>
          <c:idx val="1"/>
          <c:order val="1"/>
          <c:tx>
            <c:strRef>
              <c:f>Sheet1!$A$3</c:f>
              <c:strCache>
                <c:ptCount val="1"/>
                <c:pt idx="0">
                  <c:v>Frozen vegetables</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Sheet1!$B$3:$F$3</c:f>
              <c:numCache>
                <c:formatCode>_(* #,##0_);_(* \(#,##0\);_(* "-"??_);_(@_)</c:formatCode>
                <c:ptCount val="5"/>
                <c:pt idx="0">
                  <c:v>182.65169381378263</c:v>
                </c:pt>
                <c:pt idx="1">
                  <c:v>317.35942638134355</c:v>
                </c:pt>
                <c:pt idx="2">
                  <c:v>222.5441122250223</c:v>
                </c:pt>
                <c:pt idx="3">
                  <c:v>321.85600909988085</c:v>
                </c:pt>
                <c:pt idx="4">
                  <c:v>340.50351020310814</c:v>
                </c:pt>
              </c:numCache>
            </c:numRef>
          </c:val>
          <c:smooth val="0"/>
          <c:extLst>
            <c:ext xmlns:c16="http://schemas.microsoft.com/office/drawing/2014/chart" uri="{C3380CC4-5D6E-409C-BE32-E72D297353CC}">
              <c16:uniqueId val="{00000001-4862-4F1F-959B-3D6E35D14159}"/>
            </c:ext>
          </c:extLst>
        </c:ser>
        <c:ser>
          <c:idx val="2"/>
          <c:order val="2"/>
          <c:tx>
            <c:strRef>
              <c:f>Sheet1!$A$4</c:f>
              <c:strCache>
                <c:ptCount val="1"/>
                <c:pt idx="0">
                  <c:v>Canned vegetables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2013</c:v>
                </c:pt>
                <c:pt idx="1">
                  <c:v>2014</c:v>
                </c:pt>
                <c:pt idx="2">
                  <c:v>2015</c:v>
                </c:pt>
                <c:pt idx="3">
                  <c:v>2016</c:v>
                </c:pt>
                <c:pt idx="4">
                  <c:v>2017*</c:v>
                </c:pt>
              </c:strCache>
            </c:strRef>
          </c:cat>
          <c:val>
            <c:numRef>
              <c:f>Sheet1!$B$4:$F$4</c:f>
              <c:numCache>
                <c:formatCode>_(* #,##0_);_(* \(#,##0\);_(* "-"??_);_(@_)</c:formatCode>
                <c:ptCount val="5"/>
                <c:pt idx="0">
                  <c:v>14.808460902647239</c:v>
                </c:pt>
                <c:pt idx="1">
                  <c:v>50.701190373661426</c:v>
                </c:pt>
                <c:pt idx="2">
                  <c:v>13.281658261733449</c:v>
                </c:pt>
                <c:pt idx="3">
                  <c:v>0.48724030848832084</c:v>
                </c:pt>
                <c:pt idx="4">
                  <c:v>0.70688837688847506</c:v>
                </c:pt>
              </c:numCache>
            </c:numRef>
          </c:val>
          <c:smooth val="0"/>
          <c:extLst>
            <c:ext xmlns:c16="http://schemas.microsoft.com/office/drawing/2014/chart" uri="{C3380CC4-5D6E-409C-BE32-E72D297353CC}">
              <c16:uniqueId val="{00000002-4862-4F1F-959B-3D6E35D14159}"/>
            </c:ext>
          </c:extLst>
        </c:ser>
        <c:dLbls>
          <c:dLblPos val="t"/>
          <c:showLegendKey val="0"/>
          <c:showVal val="1"/>
          <c:showCatName val="0"/>
          <c:showSerName val="0"/>
          <c:showPercent val="0"/>
          <c:showBubbleSize val="0"/>
        </c:dLbls>
        <c:marker val="1"/>
        <c:smooth val="0"/>
        <c:axId val="720053615"/>
        <c:axId val="711890111"/>
      </c:lineChart>
      <c:catAx>
        <c:axId val="7200536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11890111"/>
        <c:crosses val="autoZero"/>
        <c:auto val="1"/>
        <c:lblAlgn val="ctr"/>
        <c:lblOffset val="100"/>
        <c:noMultiLvlLbl val="0"/>
      </c:catAx>
      <c:valAx>
        <c:axId val="711890111"/>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200536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n-US" sz="1200" b="0" i="0" baseline="0">
                <a:effectLst/>
              </a:rPr>
              <a:t>Average retail price of Herbs (GEL/kg)</a:t>
            </a:r>
            <a:endParaRPr lang="en-US" sz="1200">
              <a:effectLst/>
            </a:endParaRPr>
          </a:p>
        </c:rich>
      </c:tx>
      <c:layout>
        <c:manualLayout>
          <c:xMode val="edge"/>
          <c:yMode val="edge"/>
          <c:x val="0.54809959800266073"/>
          <c:y val="6.0185196467388659E-2"/>
        </c:manualLayout>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'[herbs prices in GEL.xlsx]კვარტლები'!$D$17</c:f>
              <c:strCache>
                <c:ptCount val="1"/>
                <c:pt idx="0">
                  <c:v>Corriander</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'[herbs prices in GEL.xlsx]კვარტლები'!$C$18:$C$21</c:f>
              <c:strCache>
                <c:ptCount val="4"/>
                <c:pt idx="0">
                  <c:v>I Quarter</c:v>
                </c:pt>
                <c:pt idx="1">
                  <c:v>II Quarter</c:v>
                </c:pt>
                <c:pt idx="2">
                  <c:v>III Quarter</c:v>
                </c:pt>
                <c:pt idx="3">
                  <c:v>IV Quarter</c:v>
                </c:pt>
              </c:strCache>
            </c:strRef>
          </c:cat>
          <c:val>
            <c:numRef>
              <c:f>'[herbs prices in GEL.xlsx]კვარტლები'!$D$18:$D$21</c:f>
              <c:numCache>
                <c:formatCode>_(* #,##0.00_);_(* \(#,##0.00\);_(* "-"??_);_(@_)</c:formatCode>
                <c:ptCount val="4"/>
                <c:pt idx="0">
                  <c:v>9.0830375180375178</c:v>
                </c:pt>
                <c:pt idx="1">
                  <c:v>4.2211722382555719</c:v>
                </c:pt>
                <c:pt idx="2">
                  <c:v>5.4374563091229753</c:v>
                </c:pt>
                <c:pt idx="3">
                  <c:v>5.1625677409010731</c:v>
                </c:pt>
              </c:numCache>
            </c:numRef>
          </c:val>
          <c:smooth val="0"/>
          <c:extLst>
            <c:ext xmlns:c16="http://schemas.microsoft.com/office/drawing/2014/chart" uri="{C3380CC4-5D6E-409C-BE32-E72D297353CC}">
              <c16:uniqueId val="{00000000-A798-425F-968A-69A6C635F8F3}"/>
            </c:ext>
          </c:extLst>
        </c:ser>
        <c:ser>
          <c:idx val="1"/>
          <c:order val="1"/>
          <c:tx>
            <c:strRef>
              <c:f>'[herbs prices in GEL.xlsx]კვარტლები'!$E$17</c:f>
              <c:strCache>
                <c:ptCount val="1"/>
                <c:pt idx="0">
                  <c:v>Fennel</c:v>
                </c:pt>
              </c:strCache>
            </c:strRef>
          </c:tx>
          <c:spPr>
            <a:ln w="28575" cap="rnd">
              <a:solidFill>
                <a:schemeClr val="accent2">
                  <a:lumMod val="75000"/>
                </a:schemeClr>
              </a:solidFill>
              <a:round/>
            </a:ln>
            <a:effectLst/>
          </c:spPr>
          <c:marker>
            <c:symbol val="circle"/>
            <c:size val="5"/>
            <c:spPr>
              <a:noFill/>
              <a:ln w="9525">
                <a:solidFill>
                  <a:schemeClr val="accent2">
                    <a:lumMod val="75000"/>
                  </a:schemeClr>
                </a:solidFill>
              </a:ln>
              <a:effectLst/>
            </c:spPr>
          </c:marker>
          <c:cat>
            <c:strRef>
              <c:f>'[herbs prices in GEL.xlsx]კვარტლები'!$C$18:$C$21</c:f>
              <c:strCache>
                <c:ptCount val="4"/>
                <c:pt idx="0">
                  <c:v>I Quarter</c:v>
                </c:pt>
                <c:pt idx="1">
                  <c:v>II Quarter</c:v>
                </c:pt>
                <c:pt idx="2">
                  <c:v>III Quarter</c:v>
                </c:pt>
                <c:pt idx="3">
                  <c:v>IV Quarter</c:v>
                </c:pt>
              </c:strCache>
            </c:strRef>
          </c:cat>
          <c:val>
            <c:numRef>
              <c:f>'[herbs prices in GEL.xlsx]კვარტლები'!$E$18:$E$21</c:f>
              <c:numCache>
                <c:formatCode>_(* #,##0.00_);_(* \(#,##0.00\);_(* "-"??_);_(@_)</c:formatCode>
                <c:ptCount val="4"/>
                <c:pt idx="0" formatCode="0.0">
                  <c:v>5.8579135802469136</c:v>
                </c:pt>
                <c:pt idx="1">
                  <c:v>3.4526481481481484</c:v>
                </c:pt>
                <c:pt idx="2">
                  <c:v>3.8884074074074073</c:v>
                </c:pt>
                <c:pt idx="3">
                  <c:v>3.8600740740740744</c:v>
                </c:pt>
              </c:numCache>
            </c:numRef>
          </c:val>
          <c:smooth val="0"/>
          <c:extLst>
            <c:ext xmlns:c16="http://schemas.microsoft.com/office/drawing/2014/chart" uri="{C3380CC4-5D6E-409C-BE32-E72D297353CC}">
              <c16:uniqueId val="{00000001-A798-425F-968A-69A6C635F8F3}"/>
            </c:ext>
          </c:extLst>
        </c:ser>
        <c:ser>
          <c:idx val="2"/>
          <c:order val="2"/>
          <c:tx>
            <c:strRef>
              <c:f>'[herbs prices in GEL.xlsx]კვარტლები'!$F$17</c:f>
              <c:strCache>
                <c:ptCount val="1"/>
                <c:pt idx="0">
                  <c:v>Parsley</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'[herbs prices in GEL.xlsx]კვარტლები'!$C$18:$C$21</c:f>
              <c:strCache>
                <c:ptCount val="4"/>
                <c:pt idx="0">
                  <c:v>I Quarter</c:v>
                </c:pt>
                <c:pt idx="1">
                  <c:v>II Quarter</c:v>
                </c:pt>
                <c:pt idx="2">
                  <c:v>III Quarter</c:v>
                </c:pt>
                <c:pt idx="3">
                  <c:v>IV Quarter</c:v>
                </c:pt>
              </c:strCache>
            </c:strRef>
          </c:cat>
          <c:val>
            <c:numRef>
              <c:f>'[herbs prices in GEL.xlsx]კვარტლები'!$F$18:$F$21</c:f>
              <c:numCache>
                <c:formatCode>_(* #,##0.00_);_(* \(#,##0.00\);_(* "-"??_);_(@_)</c:formatCode>
                <c:ptCount val="4"/>
                <c:pt idx="0" formatCode="0.0">
                  <c:v>9.0614155443322115</c:v>
                </c:pt>
                <c:pt idx="1">
                  <c:v>4.3649114157447491</c:v>
                </c:pt>
                <c:pt idx="2">
                  <c:v>6.0896893538560199</c:v>
                </c:pt>
                <c:pt idx="3">
                  <c:v>5.0858289241622581</c:v>
                </c:pt>
              </c:numCache>
            </c:numRef>
          </c:val>
          <c:smooth val="0"/>
          <c:extLst>
            <c:ext xmlns:c16="http://schemas.microsoft.com/office/drawing/2014/chart" uri="{C3380CC4-5D6E-409C-BE32-E72D297353CC}">
              <c16:uniqueId val="{00000002-A798-425F-968A-69A6C635F8F3}"/>
            </c:ext>
          </c:extLst>
        </c:ser>
        <c:ser>
          <c:idx val="3"/>
          <c:order val="3"/>
          <c:tx>
            <c:strRef>
              <c:f>'[herbs prices in GEL.xlsx]კვარტლები'!$G$17</c:f>
              <c:strCache>
                <c:ptCount val="1"/>
                <c:pt idx="0">
                  <c:v>Dill</c:v>
                </c:pt>
              </c:strCache>
            </c:strRef>
          </c:tx>
          <c:spPr>
            <a:ln w="28575" cap="rnd">
              <a:solidFill>
                <a:schemeClr val="tx2"/>
              </a:solidFill>
              <a:round/>
            </a:ln>
            <a:effectLst/>
          </c:spPr>
          <c:marker>
            <c:symbol val="circle"/>
            <c:size val="5"/>
            <c:spPr>
              <a:solidFill>
                <a:schemeClr val="accent6">
                  <a:lumMod val="60000"/>
                </a:schemeClr>
              </a:solidFill>
              <a:ln w="9525">
                <a:solidFill>
                  <a:schemeClr val="tx2"/>
                </a:solidFill>
              </a:ln>
              <a:effectLst/>
            </c:spPr>
          </c:marker>
          <c:cat>
            <c:strRef>
              <c:f>'[herbs prices in GEL.xlsx]კვარტლები'!$C$18:$C$21</c:f>
              <c:strCache>
                <c:ptCount val="4"/>
                <c:pt idx="0">
                  <c:v>I Quarter</c:v>
                </c:pt>
                <c:pt idx="1">
                  <c:v>II Quarter</c:v>
                </c:pt>
                <c:pt idx="2">
                  <c:v>III Quarter</c:v>
                </c:pt>
                <c:pt idx="3">
                  <c:v>IV Quarter</c:v>
                </c:pt>
              </c:strCache>
            </c:strRef>
          </c:cat>
          <c:val>
            <c:numRef>
              <c:f>'[herbs prices in GEL.xlsx]კვარტლები'!$G$18:$G$21</c:f>
              <c:numCache>
                <c:formatCode>_(* #,##0.00_);_(* \(#,##0.00\);_(* "-"??_);_(@_)</c:formatCode>
                <c:ptCount val="4"/>
                <c:pt idx="0" formatCode="0.0">
                  <c:v>8.4719444444444445</c:v>
                </c:pt>
                <c:pt idx="1">
                  <c:v>4.4826388888888893</c:v>
                </c:pt>
                <c:pt idx="2">
                  <c:v>4.9395432098765433</c:v>
                </c:pt>
                <c:pt idx="3">
                  <c:v>4.5916049382716047</c:v>
                </c:pt>
              </c:numCache>
            </c:numRef>
          </c:val>
          <c:smooth val="0"/>
          <c:extLst>
            <c:ext xmlns:c16="http://schemas.microsoft.com/office/drawing/2014/chart" uri="{C3380CC4-5D6E-409C-BE32-E72D297353CC}">
              <c16:uniqueId val="{00000003-A798-425F-968A-69A6C635F8F3}"/>
            </c:ext>
          </c:extLst>
        </c:ser>
        <c:dLbls>
          <c:showLegendKey val="0"/>
          <c:showVal val="0"/>
          <c:showCatName val="0"/>
          <c:showSerName val="0"/>
          <c:showPercent val="0"/>
          <c:showBubbleSize val="0"/>
        </c:dLbls>
        <c:marker val="1"/>
        <c:smooth val="0"/>
        <c:axId val="787010944"/>
        <c:axId val="783031056"/>
      </c:lineChart>
      <c:catAx>
        <c:axId val="787010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3031056"/>
        <c:crosses val="autoZero"/>
        <c:auto val="1"/>
        <c:lblAlgn val="ctr"/>
        <c:lblOffset val="100"/>
        <c:noMultiLvlLbl val="0"/>
      </c:catAx>
      <c:valAx>
        <c:axId val="783031056"/>
        <c:scaling>
          <c:orientation val="minMax"/>
        </c:scaling>
        <c:delete val="0"/>
        <c:axPos val="l"/>
        <c:majorGridlines>
          <c:spPr>
            <a:ln w="9525" cap="flat" cmpd="sng" algn="ctr">
              <a:solidFill>
                <a:schemeClr val="tx1">
                  <a:lumMod val="15000"/>
                  <a:lumOff val="85000"/>
                </a:schemeClr>
              </a:solidFill>
              <a:round/>
            </a:ln>
            <a:effectLst/>
          </c:spPr>
        </c:majorGridlines>
        <c:numFmt formatCode="_(* #,##0.00_);_(* \(#,##0.0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7010944"/>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n-US"/>
          </a:p>
        </c:txPr>
      </c:dTable>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l">
              <a:defRPr sz="1100" b="0" i="1" u="none" strike="noStrike" kern="1200" spc="0" baseline="0">
                <a:solidFill>
                  <a:schemeClr val="tx1">
                    <a:lumMod val="65000"/>
                    <a:lumOff val="35000"/>
                  </a:schemeClr>
                </a:solidFill>
                <a:latin typeface="+mn-lt"/>
                <a:ea typeface="+mn-ea"/>
                <a:cs typeface="+mn-cs"/>
              </a:defRPr>
            </a:pPr>
            <a:r>
              <a:rPr lang="en-US" sz="1100" b="0" i="1" u="none" strike="noStrike" baseline="0">
                <a:effectLst/>
              </a:rPr>
              <a:t>Consumption by EU countries of herbs and spices, in tons</a:t>
            </a:r>
            <a:endParaRPr lang="en-US" sz="1100" i="1"/>
          </a:p>
        </c:rich>
      </c:tx>
      <c:layout>
        <c:manualLayout>
          <c:xMode val="edge"/>
          <c:yMode val="edge"/>
          <c:x val="0.52627656360157105"/>
          <c:y val="2.8109627547434995E-2"/>
        </c:manualLayout>
      </c:layout>
      <c:overlay val="0"/>
      <c:spPr>
        <a:noFill/>
        <a:ln>
          <a:noFill/>
        </a:ln>
        <a:effectLst/>
      </c:spPr>
      <c:txPr>
        <a:bodyPr rot="0" spcFirstLastPara="1" vertOverflow="ellipsis" vert="horz" wrap="square" anchor="ctr" anchorCtr="1"/>
        <a:lstStyle/>
        <a:p>
          <a:pPr algn="l">
            <a:defRPr sz="11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tx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38100" cap="rnd">
                <a:solidFill>
                  <a:schemeClr val="accent4"/>
                </a:solidFill>
                <a:prstDash val="sysDot"/>
              </a:ln>
              <a:effectLst/>
            </c:spPr>
            <c:trendlineType val="linear"/>
            <c:dispRSqr val="0"/>
            <c:dispEq val="0"/>
          </c:trendline>
          <c:cat>
            <c:numRef>
              <c:f>Sheet1!$A$2:$A$5</c:f>
              <c:numCache>
                <c:formatCode>General</c:formatCode>
                <c:ptCount val="4"/>
                <c:pt idx="0">
                  <c:v>2009</c:v>
                </c:pt>
                <c:pt idx="1">
                  <c:v>2010</c:v>
                </c:pt>
                <c:pt idx="2">
                  <c:v>2011</c:v>
                </c:pt>
                <c:pt idx="3">
                  <c:v>2012</c:v>
                </c:pt>
              </c:numCache>
            </c:numRef>
          </c:cat>
          <c:val>
            <c:numRef>
              <c:f>Sheet1!$B$2:$B$5</c:f>
              <c:numCache>
                <c:formatCode>General</c:formatCode>
                <c:ptCount val="4"/>
                <c:pt idx="0">
                  <c:v>320389</c:v>
                </c:pt>
                <c:pt idx="1">
                  <c:v>326797</c:v>
                </c:pt>
                <c:pt idx="2">
                  <c:v>333333</c:v>
                </c:pt>
                <c:pt idx="3">
                  <c:v>340000</c:v>
                </c:pt>
              </c:numCache>
            </c:numRef>
          </c:val>
          <c:extLst>
            <c:ext xmlns:c16="http://schemas.microsoft.com/office/drawing/2014/chart" uri="{C3380CC4-5D6E-409C-BE32-E72D297353CC}">
              <c16:uniqueId val="{00000001-E68D-496D-AEB9-307B213CB460}"/>
            </c:ext>
          </c:extLst>
        </c:ser>
        <c:dLbls>
          <c:dLblPos val="outEnd"/>
          <c:showLegendKey val="0"/>
          <c:showVal val="1"/>
          <c:showCatName val="0"/>
          <c:showSerName val="0"/>
          <c:showPercent val="0"/>
          <c:showBubbleSize val="0"/>
        </c:dLbls>
        <c:gapWidth val="219"/>
        <c:overlap val="-27"/>
        <c:axId val="1173995535"/>
        <c:axId val="973728095"/>
      </c:barChart>
      <c:catAx>
        <c:axId val="1173995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3728095"/>
        <c:crosses val="autoZero"/>
        <c:auto val="1"/>
        <c:lblAlgn val="ctr"/>
        <c:lblOffset val="100"/>
        <c:noMultiLvlLbl val="0"/>
      </c:catAx>
      <c:valAx>
        <c:axId val="9737280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73995535"/>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1" u="none" strike="noStrike" kern="1200" spc="0" baseline="0">
                <a:solidFill>
                  <a:schemeClr val="tx1">
                    <a:lumMod val="65000"/>
                    <a:lumOff val="35000"/>
                  </a:schemeClr>
                </a:solidFill>
                <a:latin typeface="+mn-lt"/>
                <a:ea typeface="+mn-ea"/>
                <a:cs typeface="+mn-cs"/>
              </a:defRPr>
            </a:pPr>
            <a:r>
              <a:rPr lang="en-US" sz="1000" i="1"/>
              <a:t>European union</a:t>
            </a:r>
            <a:r>
              <a:rPr lang="en-US" sz="1000" i="1" baseline="0"/>
              <a:t> imports of spices and herbs from developing countries 2012-2016</a:t>
            </a:r>
            <a:endParaRPr lang="en-US" sz="1000" i="1"/>
          </a:p>
        </c:rich>
      </c:tx>
      <c:layout>
        <c:manualLayout>
          <c:xMode val="edge"/>
          <c:yMode val="edge"/>
          <c:x val="0.29996980652463617"/>
          <c:y val="3.4325645240087257E-2"/>
        </c:manualLayout>
      </c:layout>
      <c:overlay val="0"/>
      <c:spPr>
        <a:noFill/>
        <a:ln>
          <a:noFill/>
        </a:ln>
        <a:effectLst/>
      </c:spPr>
      <c:txPr>
        <a:bodyPr rot="0" spcFirstLastPara="1" vertOverflow="ellipsis" vert="horz" wrap="square" anchor="ctr" anchorCtr="1"/>
        <a:lstStyle/>
        <a:p>
          <a:pPr>
            <a:defRPr sz="1000" b="0" i="1"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in 1 000 tonnes</c:v>
                </c:pt>
              </c:strCache>
            </c:strRef>
          </c:tx>
          <c:spPr>
            <a:solidFill>
              <a:schemeClr val="accent4">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257</c:v>
                </c:pt>
                <c:pt idx="1">
                  <c:v>270</c:v>
                </c:pt>
                <c:pt idx="2">
                  <c:v>274</c:v>
                </c:pt>
                <c:pt idx="3">
                  <c:v>302</c:v>
                </c:pt>
                <c:pt idx="4">
                  <c:v>326</c:v>
                </c:pt>
              </c:numCache>
            </c:numRef>
          </c:val>
          <c:extLst>
            <c:ext xmlns:c16="http://schemas.microsoft.com/office/drawing/2014/chart" uri="{C3380CC4-5D6E-409C-BE32-E72D297353CC}">
              <c16:uniqueId val="{00000000-1FCE-4FD5-99AB-A66785461133}"/>
            </c:ext>
          </c:extLst>
        </c:ser>
        <c:dLbls>
          <c:dLblPos val="outEnd"/>
          <c:showLegendKey val="0"/>
          <c:showVal val="1"/>
          <c:showCatName val="0"/>
          <c:showSerName val="0"/>
          <c:showPercent val="0"/>
          <c:showBubbleSize val="0"/>
        </c:dLbls>
        <c:gapWidth val="219"/>
        <c:overlap val="-27"/>
        <c:axId val="853158911"/>
        <c:axId val="868879135"/>
      </c:barChart>
      <c:catAx>
        <c:axId val="8531589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68879135"/>
        <c:crosses val="autoZero"/>
        <c:auto val="1"/>
        <c:lblAlgn val="ctr"/>
        <c:lblOffset val="100"/>
        <c:noMultiLvlLbl val="0"/>
      </c:catAx>
      <c:valAx>
        <c:axId val="86887913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31589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image" Target="../media/image6.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diagrams/_rels/drawing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image" Target="../media/image6.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D38E64-885F-4232-823C-FC33FB5E7DA2}" type="doc">
      <dgm:prSet loTypeId="urn:microsoft.com/office/officeart/2005/8/layout/vList3" loCatId="list" qsTypeId="urn:microsoft.com/office/officeart/2005/8/quickstyle/simple2" qsCatId="simple" csTypeId="urn:microsoft.com/office/officeart/2005/8/colors/accent0_1" csCatId="mainScheme" phldr="1"/>
      <dgm:spPr/>
    </dgm:pt>
    <dgm:pt modelId="{BF533CB3-387C-4D21-B80E-56E7DCAF22F7}">
      <dgm:prSet phldrT="[Text]"/>
      <dgm:spPr/>
      <dgm:t>
        <a:bodyPr/>
        <a:lstStyle/>
        <a:p>
          <a:pPr>
            <a:buClrTx/>
            <a:buSzTx/>
            <a:buFontTx/>
            <a:buNone/>
          </a:pPr>
          <a:r>
            <a:rPr lang="en-US" dirty="0">
              <a:latin typeface="BPG Nino Mtavruli" panose="02000506000000020004" pitchFamily="2" charset="0"/>
            </a:rPr>
            <a:t>Goals and Objectives</a:t>
          </a:r>
        </a:p>
      </dgm:t>
    </dgm:pt>
    <dgm:pt modelId="{86116EE8-E3A8-4B3A-9075-98A7AE2804ED}" type="parTrans" cxnId="{0D09B57F-9262-4290-852F-ACAE85851F35}">
      <dgm:prSet/>
      <dgm:spPr/>
      <dgm:t>
        <a:bodyPr/>
        <a:lstStyle/>
        <a:p>
          <a:endParaRPr lang="en-US">
            <a:latin typeface="BPG Nino Mtavruli" panose="02000506000000020004" pitchFamily="2" charset="0"/>
          </a:endParaRPr>
        </a:p>
      </dgm:t>
    </dgm:pt>
    <dgm:pt modelId="{1B53FDB3-4237-4B7B-A02F-BDF37FC6719E}" type="sibTrans" cxnId="{0D09B57F-9262-4290-852F-ACAE85851F35}">
      <dgm:prSet/>
      <dgm:spPr/>
      <dgm:t>
        <a:bodyPr/>
        <a:lstStyle/>
        <a:p>
          <a:endParaRPr lang="en-US">
            <a:latin typeface="BPG Nino Mtavruli" panose="02000506000000020004" pitchFamily="2" charset="0"/>
          </a:endParaRPr>
        </a:p>
      </dgm:t>
    </dgm:pt>
    <dgm:pt modelId="{61ED5806-497C-4BC8-BE99-06D4E68CF39C}">
      <dgm:prSet phldrT="[Text]"/>
      <dgm:spPr/>
      <dgm:t>
        <a:bodyPr/>
        <a:lstStyle/>
        <a:p>
          <a:r>
            <a:rPr lang="en-US" dirty="0">
              <a:latin typeface="BPG Nino Mtavruli" panose="02000506000000020004" pitchFamily="2" charset="0"/>
            </a:rPr>
            <a:t>Current Situation </a:t>
          </a:r>
        </a:p>
      </dgm:t>
    </dgm:pt>
    <dgm:pt modelId="{21AC8462-3D5D-42FD-B56A-60A7799EC4DD}" type="parTrans" cxnId="{E3F5A891-EADA-4397-8A89-5DDAAA2741B8}">
      <dgm:prSet/>
      <dgm:spPr/>
      <dgm:t>
        <a:bodyPr/>
        <a:lstStyle/>
        <a:p>
          <a:endParaRPr lang="en-US">
            <a:latin typeface="BPG Nino Mtavruli" panose="02000506000000020004" pitchFamily="2" charset="0"/>
          </a:endParaRPr>
        </a:p>
      </dgm:t>
    </dgm:pt>
    <dgm:pt modelId="{DB233438-6162-4AF5-A77C-2A26536E27B2}" type="sibTrans" cxnId="{E3F5A891-EADA-4397-8A89-5DDAAA2741B8}">
      <dgm:prSet/>
      <dgm:spPr/>
      <dgm:t>
        <a:bodyPr/>
        <a:lstStyle/>
        <a:p>
          <a:endParaRPr lang="en-US">
            <a:latin typeface="BPG Nino Mtavruli" panose="02000506000000020004" pitchFamily="2" charset="0"/>
          </a:endParaRPr>
        </a:p>
      </dgm:t>
    </dgm:pt>
    <dgm:pt modelId="{80892EDC-BDE4-4FFF-831A-4A2E5BA7043A}">
      <dgm:prSet phldrT="[Text]"/>
      <dgm:spPr/>
      <dgm:t>
        <a:bodyPr/>
        <a:lstStyle/>
        <a:p>
          <a:r>
            <a:rPr lang="en-US" dirty="0">
              <a:latin typeface="BPG Nino Mtavruli" panose="02000506000000020004" pitchFamily="2" charset="0"/>
            </a:rPr>
            <a:t>Georgian Market Overview</a:t>
          </a:r>
        </a:p>
      </dgm:t>
    </dgm:pt>
    <dgm:pt modelId="{6D633F20-6805-444E-971C-AE2E5675DBB6}" type="parTrans" cxnId="{BCCE11E5-ADC5-4461-B0FA-04198BCE719B}">
      <dgm:prSet/>
      <dgm:spPr/>
      <dgm:t>
        <a:bodyPr/>
        <a:lstStyle/>
        <a:p>
          <a:endParaRPr lang="en-US">
            <a:latin typeface="BPG Nino Mtavruli" panose="02000506000000020004" pitchFamily="2" charset="0"/>
          </a:endParaRPr>
        </a:p>
      </dgm:t>
    </dgm:pt>
    <dgm:pt modelId="{9525733C-7409-4064-8DDE-A4C530533659}" type="sibTrans" cxnId="{BCCE11E5-ADC5-4461-B0FA-04198BCE719B}">
      <dgm:prSet/>
      <dgm:spPr/>
      <dgm:t>
        <a:bodyPr/>
        <a:lstStyle/>
        <a:p>
          <a:endParaRPr lang="en-US">
            <a:latin typeface="BPG Nino Mtavruli" panose="02000506000000020004" pitchFamily="2" charset="0"/>
          </a:endParaRPr>
        </a:p>
      </dgm:t>
    </dgm:pt>
    <dgm:pt modelId="{87487D88-5EBD-465D-B7F4-2CF2D47C69D4}">
      <dgm:prSet phldrT="[Text]"/>
      <dgm:spPr/>
      <dgm:t>
        <a:bodyPr/>
        <a:lstStyle/>
        <a:p>
          <a:pPr>
            <a:buClrTx/>
            <a:buSzTx/>
            <a:buFontTx/>
            <a:buNone/>
          </a:pPr>
          <a:r>
            <a:rPr lang="en-US" dirty="0">
              <a:latin typeface="BPG Nino Mtavruli" panose="02000506000000020004" pitchFamily="2" charset="0"/>
            </a:rPr>
            <a:t>Global Market Overview</a:t>
          </a:r>
        </a:p>
      </dgm:t>
    </dgm:pt>
    <dgm:pt modelId="{5B57DC3A-0069-40AD-B61E-A4B116F431A9}" type="parTrans" cxnId="{3AE0E984-630B-4CF2-A03B-C04DA39F31CE}">
      <dgm:prSet/>
      <dgm:spPr/>
      <dgm:t>
        <a:bodyPr/>
        <a:lstStyle/>
        <a:p>
          <a:endParaRPr lang="en-US">
            <a:latin typeface="BPG Nino Mtavruli" panose="02000506000000020004" pitchFamily="2" charset="0"/>
          </a:endParaRPr>
        </a:p>
      </dgm:t>
    </dgm:pt>
    <dgm:pt modelId="{14302F81-0C4C-4EB2-8A65-4CF55087A90E}" type="sibTrans" cxnId="{3AE0E984-630B-4CF2-A03B-C04DA39F31CE}">
      <dgm:prSet/>
      <dgm:spPr/>
      <dgm:t>
        <a:bodyPr/>
        <a:lstStyle/>
        <a:p>
          <a:endParaRPr lang="en-US">
            <a:latin typeface="BPG Nino Mtavruli" panose="02000506000000020004" pitchFamily="2" charset="0"/>
          </a:endParaRPr>
        </a:p>
      </dgm:t>
    </dgm:pt>
    <dgm:pt modelId="{A562A462-6502-456E-B997-F4A00696E02A}">
      <dgm:prSet phldrT="[Text]"/>
      <dgm:spPr/>
      <dgm:t>
        <a:bodyPr/>
        <a:lstStyle/>
        <a:p>
          <a:r>
            <a:rPr lang="en-US" dirty="0" err="1">
              <a:latin typeface="BPG Nino Mtavruli" panose="02000506000000020004" pitchFamily="2" charset="0"/>
            </a:rPr>
            <a:t>Agropark</a:t>
          </a:r>
          <a:endParaRPr lang="en-US" dirty="0">
            <a:latin typeface="BPG Nino Mtavruli" panose="02000506000000020004" pitchFamily="2" charset="0"/>
          </a:endParaRPr>
        </a:p>
      </dgm:t>
    </dgm:pt>
    <dgm:pt modelId="{6EECA51E-BBE4-4FE8-8EE3-E87EAB60B341}" type="parTrans" cxnId="{FEFDB165-DB06-4230-8901-39AE13FD0DF0}">
      <dgm:prSet/>
      <dgm:spPr/>
      <dgm:t>
        <a:bodyPr/>
        <a:lstStyle/>
        <a:p>
          <a:endParaRPr lang="en-US"/>
        </a:p>
      </dgm:t>
    </dgm:pt>
    <dgm:pt modelId="{43006685-6265-4375-AC0B-A2B72B24D1B4}" type="sibTrans" cxnId="{FEFDB165-DB06-4230-8901-39AE13FD0DF0}">
      <dgm:prSet/>
      <dgm:spPr/>
      <dgm:t>
        <a:bodyPr/>
        <a:lstStyle/>
        <a:p>
          <a:endParaRPr lang="en-US"/>
        </a:p>
      </dgm:t>
    </dgm:pt>
    <dgm:pt modelId="{5459F9C8-FB45-473F-9F06-185337E01498}">
      <dgm:prSet phldrT="[Text]"/>
      <dgm:spPr/>
      <dgm:t>
        <a:bodyPr/>
        <a:lstStyle/>
        <a:p>
          <a:r>
            <a:rPr lang="en-US" dirty="0">
              <a:latin typeface="BPG Nino Mtavruli" panose="02000506000000020004" pitchFamily="2" charset="0"/>
            </a:rPr>
            <a:t>Model Overview</a:t>
          </a:r>
        </a:p>
      </dgm:t>
    </dgm:pt>
    <dgm:pt modelId="{171ECCF9-F029-403F-8832-C5EABFB1384F}" type="parTrans" cxnId="{E00A3871-70C9-4B0C-9900-74D0C7377FDF}">
      <dgm:prSet/>
      <dgm:spPr/>
      <dgm:t>
        <a:bodyPr/>
        <a:lstStyle/>
        <a:p>
          <a:endParaRPr lang="en-US"/>
        </a:p>
      </dgm:t>
    </dgm:pt>
    <dgm:pt modelId="{7AF7A71E-69C8-4544-8E69-26C9EF3DED35}" type="sibTrans" cxnId="{E00A3871-70C9-4B0C-9900-74D0C7377FDF}">
      <dgm:prSet/>
      <dgm:spPr/>
      <dgm:t>
        <a:bodyPr/>
        <a:lstStyle/>
        <a:p>
          <a:endParaRPr lang="en-US"/>
        </a:p>
      </dgm:t>
    </dgm:pt>
    <dgm:pt modelId="{148CD38C-C914-4831-A41D-E7D43477526E}">
      <dgm:prSet phldrT="[Text]"/>
      <dgm:spPr/>
      <dgm:t>
        <a:bodyPr/>
        <a:lstStyle/>
        <a:p>
          <a:r>
            <a:rPr lang="en-US" b="0" dirty="0">
              <a:latin typeface="BPG Nino Mtavruli" panose="02000506000000020004" pitchFamily="2" charset="0"/>
            </a:rPr>
            <a:t>Advantages</a:t>
          </a:r>
          <a:r>
            <a:rPr lang="ka-GE" b="0" dirty="0">
              <a:latin typeface="BPG Nino Mtavruli" panose="02000506000000020004" pitchFamily="2" charset="0"/>
            </a:rPr>
            <a:t> </a:t>
          </a:r>
          <a:r>
            <a:rPr lang="en-US" b="0" dirty="0">
              <a:latin typeface="BPG Nino Mtavruli" panose="02000506000000020004" pitchFamily="2" charset="0"/>
            </a:rPr>
            <a:t>and Challenges</a:t>
          </a:r>
        </a:p>
      </dgm:t>
    </dgm:pt>
    <dgm:pt modelId="{AA789398-D7FC-4710-A381-FE52A7771003}" type="parTrans" cxnId="{56DC3BA6-9A6F-47DE-B23B-FE417AA332AB}">
      <dgm:prSet/>
      <dgm:spPr/>
      <dgm:t>
        <a:bodyPr/>
        <a:lstStyle/>
        <a:p>
          <a:endParaRPr lang="en-US"/>
        </a:p>
      </dgm:t>
    </dgm:pt>
    <dgm:pt modelId="{E0F00F32-C791-457E-A06B-BE7CF4A8BBB2}" type="sibTrans" cxnId="{56DC3BA6-9A6F-47DE-B23B-FE417AA332AB}">
      <dgm:prSet/>
      <dgm:spPr/>
      <dgm:t>
        <a:bodyPr/>
        <a:lstStyle/>
        <a:p>
          <a:endParaRPr lang="en-US"/>
        </a:p>
      </dgm:t>
    </dgm:pt>
    <dgm:pt modelId="{834BD5E2-57AF-43EE-8353-D42D96E6E676}" type="pres">
      <dgm:prSet presAssocID="{DAD38E64-885F-4232-823C-FC33FB5E7DA2}" presName="linearFlow" presStyleCnt="0">
        <dgm:presLayoutVars>
          <dgm:dir/>
          <dgm:resizeHandles val="exact"/>
        </dgm:presLayoutVars>
      </dgm:prSet>
      <dgm:spPr/>
    </dgm:pt>
    <dgm:pt modelId="{EB5B4D0B-0173-4421-A3FD-99D1A975C424}" type="pres">
      <dgm:prSet presAssocID="{BF533CB3-387C-4D21-B80E-56E7DCAF22F7}" presName="composite" presStyleCnt="0"/>
      <dgm:spPr/>
    </dgm:pt>
    <dgm:pt modelId="{14EEF600-0187-4607-B40A-E078B27B0963}" type="pres">
      <dgm:prSet presAssocID="{BF533CB3-387C-4D21-B80E-56E7DCAF22F7}" presName="imgShp" presStyleLbl="fgImgPlace1" presStyleIdx="0"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DE7F7393-BB84-4DEC-ACD1-08C112E83DF2}" type="pres">
      <dgm:prSet presAssocID="{BF533CB3-387C-4D21-B80E-56E7DCAF22F7}" presName="txShp" presStyleLbl="node1" presStyleIdx="0" presStyleCnt="7">
        <dgm:presLayoutVars>
          <dgm:bulletEnabled val="1"/>
        </dgm:presLayoutVars>
      </dgm:prSet>
      <dgm:spPr/>
    </dgm:pt>
    <dgm:pt modelId="{E4A32E8B-BEA1-4810-8064-BCBB223D7D0B}" type="pres">
      <dgm:prSet presAssocID="{1B53FDB3-4237-4B7B-A02F-BDF37FC6719E}" presName="spacing" presStyleCnt="0"/>
      <dgm:spPr/>
    </dgm:pt>
    <dgm:pt modelId="{824AFBE8-DE40-42C3-BAA4-666EFFC18BE7}" type="pres">
      <dgm:prSet presAssocID="{A562A462-6502-456E-B997-F4A00696E02A}" presName="composite" presStyleCnt="0"/>
      <dgm:spPr/>
    </dgm:pt>
    <dgm:pt modelId="{0604F976-9508-447F-82B2-A6B102DB39F1}" type="pres">
      <dgm:prSet presAssocID="{A562A462-6502-456E-B997-F4A00696E02A}" presName="imgShp" presStyleLbl="fgImgPlace1" presStyleIdx="1" presStyleCnt="7"/>
      <dgm:spPr>
        <a:blipFill>
          <a:blip xmlns:r="http://schemas.openxmlformats.org/officeDocument/2006/relationships" r:embed="rId2"/>
          <a:srcRect/>
          <a:stretch>
            <a:fillRect/>
          </a:stretch>
        </a:blipFill>
      </dgm:spPr>
    </dgm:pt>
    <dgm:pt modelId="{DE49975E-BD46-4CED-BEEF-484BF2C76864}" type="pres">
      <dgm:prSet presAssocID="{A562A462-6502-456E-B997-F4A00696E02A}" presName="txShp" presStyleLbl="node1" presStyleIdx="1" presStyleCnt="7">
        <dgm:presLayoutVars>
          <dgm:bulletEnabled val="1"/>
        </dgm:presLayoutVars>
      </dgm:prSet>
      <dgm:spPr/>
    </dgm:pt>
    <dgm:pt modelId="{BF05D150-C760-42E3-B991-490C91709131}" type="pres">
      <dgm:prSet presAssocID="{43006685-6265-4375-AC0B-A2B72B24D1B4}" presName="spacing" presStyleCnt="0"/>
      <dgm:spPr/>
    </dgm:pt>
    <dgm:pt modelId="{2F488218-6EE7-4BAC-B3E3-6EC4F7903828}" type="pres">
      <dgm:prSet presAssocID="{5459F9C8-FB45-473F-9F06-185337E01498}" presName="composite" presStyleCnt="0"/>
      <dgm:spPr/>
    </dgm:pt>
    <dgm:pt modelId="{AC7F5326-5832-4587-9244-59E2B3C860AF}" type="pres">
      <dgm:prSet presAssocID="{5459F9C8-FB45-473F-9F06-185337E01498}" presName="imgShp" presStyleLbl="fgImgPlace1" presStyleIdx="2" presStyleCnt="7"/>
      <dgm:spPr>
        <a:blipFill>
          <a:blip xmlns:r="http://schemas.openxmlformats.org/officeDocument/2006/relationships" r:embed="rId3"/>
          <a:srcRect/>
          <a:stretch>
            <a:fillRect/>
          </a:stretch>
        </a:blipFill>
      </dgm:spPr>
    </dgm:pt>
    <dgm:pt modelId="{045F094D-0525-410C-96C1-507E547DAB48}" type="pres">
      <dgm:prSet presAssocID="{5459F9C8-FB45-473F-9F06-185337E01498}" presName="txShp" presStyleLbl="node1" presStyleIdx="2" presStyleCnt="7">
        <dgm:presLayoutVars>
          <dgm:bulletEnabled val="1"/>
        </dgm:presLayoutVars>
      </dgm:prSet>
      <dgm:spPr/>
    </dgm:pt>
    <dgm:pt modelId="{AD455D05-99A6-4F0F-A55E-96F499B4D5E4}" type="pres">
      <dgm:prSet presAssocID="{7AF7A71E-69C8-4544-8E69-26C9EF3DED35}" presName="spacing" presStyleCnt="0"/>
      <dgm:spPr/>
    </dgm:pt>
    <dgm:pt modelId="{AEBBF43C-4478-4EAB-8365-2DFBD36993AE}" type="pres">
      <dgm:prSet presAssocID="{61ED5806-497C-4BC8-BE99-06D4E68CF39C}" presName="composite" presStyleCnt="0"/>
      <dgm:spPr/>
    </dgm:pt>
    <dgm:pt modelId="{165F586B-80F7-44F0-95A9-789F47D605B7}" type="pres">
      <dgm:prSet presAssocID="{61ED5806-497C-4BC8-BE99-06D4E68CF39C}" presName="imgShp" presStyleLbl="fgImgPlace1" presStyleIdx="3" presStyleCnt="7"/>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1E829E5F-4AE1-48C7-B9C5-81BB2976060E}" type="pres">
      <dgm:prSet presAssocID="{61ED5806-497C-4BC8-BE99-06D4E68CF39C}" presName="txShp" presStyleLbl="node1" presStyleIdx="3" presStyleCnt="7">
        <dgm:presLayoutVars>
          <dgm:bulletEnabled val="1"/>
        </dgm:presLayoutVars>
      </dgm:prSet>
      <dgm:spPr/>
    </dgm:pt>
    <dgm:pt modelId="{4709DE9B-6004-4AC8-B0EA-09738E1ACEE9}" type="pres">
      <dgm:prSet presAssocID="{DB233438-6162-4AF5-A77C-2A26536E27B2}" presName="spacing" presStyleCnt="0"/>
      <dgm:spPr/>
    </dgm:pt>
    <dgm:pt modelId="{22EC2905-3E5D-4702-94FA-B46A32A20D32}" type="pres">
      <dgm:prSet presAssocID="{80892EDC-BDE4-4FFF-831A-4A2E5BA7043A}" presName="composite" presStyleCnt="0"/>
      <dgm:spPr/>
    </dgm:pt>
    <dgm:pt modelId="{317B234E-4B3A-423B-83F8-A1684AD509F7}" type="pres">
      <dgm:prSet presAssocID="{80892EDC-BDE4-4FFF-831A-4A2E5BA7043A}" presName="imgShp" presStyleLbl="fgImgPlace1" presStyleIdx="4" presStyleCnt="7"/>
      <dgm:spPr>
        <a:blipFill>
          <a:blip xmlns:r="http://schemas.openxmlformats.org/officeDocument/2006/relationships" r:embed="rId5">
            <a:extLst>
              <a:ext uri="{28A0092B-C50C-407E-A947-70E740481C1C}">
                <a14:useLocalDpi xmlns:a14="http://schemas.microsoft.com/office/drawing/2010/main" val="0"/>
              </a:ext>
            </a:extLst>
          </a:blip>
          <a:srcRect/>
          <a:stretch>
            <a:fillRect l="-15000" r="-15000"/>
          </a:stretch>
        </a:blipFill>
      </dgm:spPr>
    </dgm:pt>
    <dgm:pt modelId="{C2CE50B4-A489-4112-963F-406B1177343D}" type="pres">
      <dgm:prSet presAssocID="{80892EDC-BDE4-4FFF-831A-4A2E5BA7043A}" presName="txShp" presStyleLbl="node1" presStyleIdx="4" presStyleCnt="7">
        <dgm:presLayoutVars>
          <dgm:bulletEnabled val="1"/>
        </dgm:presLayoutVars>
      </dgm:prSet>
      <dgm:spPr/>
    </dgm:pt>
    <dgm:pt modelId="{3D00DCF6-CDA3-406D-8AD9-844916C3BDA1}" type="pres">
      <dgm:prSet presAssocID="{9525733C-7409-4064-8DDE-A4C530533659}" presName="spacing" presStyleCnt="0"/>
      <dgm:spPr/>
    </dgm:pt>
    <dgm:pt modelId="{4D43A524-EDFF-45AA-80A7-7517C17D44C0}" type="pres">
      <dgm:prSet presAssocID="{87487D88-5EBD-465D-B7F4-2CF2D47C69D4}" presName="composite" presStyleCnt="0"/>
      <dgm:spPr/>
    </dgm:pt>
    <dgm:pt modelId="{D5951F4B-3542-4335-90A9-55F8CD78A7E2}" type="pres">
      <dgm:prSet presAssocID="{87487D88-5EBD-465D-B7F4-2CF2D47C69D4}" presName="imgShp" presStyleLbl="fgImgPlace1" presStyleIdx="5" presStyleCnt="7"/>
      <dgm:spPr>
        <a:blipFill>
          <a:blip xmlns:r="http://schemas.openxmlformats.org/officeDocument/2006/relationships" r:embed="rId6"/>
          <a:srcRect/>
          <a:stretch>
            <a:fillRect/>
          </a:stretch>
        </a:blipFill>
      </dgm:spPr>
    </dgm:pt>
    <dgm:pt modelId="{7A561E19-C72E-440E-BA80-8BA208BDB9DE}" type="pres">
      <dgm:prSet presAssocID="{87487D88-5EBD-465D-B7F4-2CF2D47C69D4}" presName="txShp" presStyleLbl="node1" presStyleIdx="5" presStyleCnt="7">
        <dgm:presLayoutVars>
          <dgm:bulletEnabled val="1"/>
        </dgm:presLayoutVars>
      </dgm:prSet>
      <dgm:spPr/>
    </dgm:pt>
    <dgm:pt modelId="{76DCB6AA-F68E-45CA-BEDD-996459FCBA51}" type="pres">
      <dgm:prSet presAssocID="{14302F81-0C4C-4EB2-8A65-4CF55087A90E}" presName="spacing" presStyleCnt="0"/>
      <dgm:spPr/>
    </dgm:pt>
    <dgm:pt modelId="{8C24614B-DBF8-4525-9E58-155B0CF48A6C}" type="pres">
      <dgm:prSet presAssocID="{148CD38C-C914-4831-A41D-E7D43477526E}" presName="composite" presStyleCnt="0"/>
      <dgm:spPr/>
    </dgm:pt>
    <dgm:pt modelId="{3FEF7229-C378-494C-A4D6-3209643FE999}" type="pres">
      <dgm:prSet presAssocID="{148CD38C-C914-4831-A41D-E7D43477526E}" presName="imgShp" presStyleLbl="fgImgPlace1" presStyleIdx="6" presStyleCnt="7"/>
      <dgm:spPr>
        <a:blipFill>
          <a:blip xmlns:r="http://schemas.openxmlformats.org/officeDocument/2006/relationships" r:embed="rId7"/>
          <a:srcRect/>
          <a:stretch>
            <a:fillRect l="-1000" r="-1000"/>
          </a:stretch>
        </a:blipFill>
      </dgm:spPr>
    </dgm:pt>
    <dgm:pt modelId="{635C2778-F6B3-49CC-9FDA-734BEC4B0298}" type="pres">
      <dgm:prSet presAssocID="{148CD38C-C914-4831-A41D-E7D43477526E}" presName="txShp" presStyleLbl="node1" presStyleIdx="6" presStyleCnt="7">
        <dgm:presLayoutVars>
          <dgm:bulletEnabled val="1"/>
        </dgm:presLayoutVars>
      </dgm:prSet>
      <dgm:spPr/>
    </dgm:pt>
  </dgm:ptLst>
  <dgm:cxnLst>
    <dgm:cxn modelId="{587A121E-63B4-4FD9-8818-DA4410622958}" type="presOf" srcId="{148CD38C-C914-4831-A41D-E7D43477526E}" destId="{635C2778-F6B3-49CC-9FDA-734BEC4B0298}" srcOrd="0" destOrd="0" presId="urn:microsoft.com/office/officeart/2005/8/layout/vList3"/>
    <dgm:cxn modelId="{A140D623-2018-4394-BB7A-2554300CFFF7}" type="presOf" srcId="{87487D88-5EBD-465D-B7F4-2CF2D47C69D4}" destId="{7A561E19-C72E-440E-BA80-8BA208BDB9DE}" srcOrd="0" destOrd="0" presId="urn:microsoft.com/office/officeart/2005/8/layout/vList3"/>
    <dgm:cxn modelId="{FEFDB165-DB06-4230-8901-39AE13FD0DF0}" srcId="{DAD38E64-885F-4232-823C-FC33FB5E7DA2}" destId="{A562A462-6502-456E-B997-F4A00696E02A}" srcOrd="1" destOrd="0" parTransId="{6EECA51E-BBE4-4FE8-8EE3-E87EAB60B341}" sibTransId="{43006685-6265-4375-AC0B-A2B72B24D1B4}"/>
    <dgm:cxn modelId="{E00A3871-70C9-4B0C-9900-74D0C7377FDF}" srcId="{DAD38E64-885F-4232-823C-FC33FB5E7DA2}" destId="{5459F9C8-FB45-473F-9F06-185337E01498}" srcOrd="2" destOrd="0" parTransId="{171ECCF9-F029-403F-8832-C5EABFB1384F}" sibTransId="{7AF7A71E-69C8-4544-8E69-26C9EF3DED35}"/>
    <dgm:cxn modelId="{516F5576-2599-46FA-8B38-5F4C28DE1C13}" type="presOf" srcId="{80892EDC-BDE4-4FFF-831A-4A2E5BA7043A}" destId="{C2CE50B4-A489-4112-963F-406B1177343D}" srcOrd="0" destOrd="0" presId="urn:microsoft.com/office/officeart/2005/8/layout/vList3"/>
    <dgm:cxn modelId="{0D09B57F-9262-4290-852F-ACAE85851F35}" srcId="{DAD38E64-885F-4232-823C-FC33FB5E7DA2}" destId="{BF533CB3-387C-4D21-B80E-56E7DCAF22F7}" srcOrd="0" destOrd="0" parTransId="{86116EE8-E3A8-4B3A-9075-98A7AE2804ED}" sibTransId="{1B53FDB3-4237-4B7B-A02F-BDF37FC6719E}"/>
    <dgm:cxn modelId="{3AE0E984-630B-4CF2-A03B-C04DA39F31CE}" srcId="{DAD38E64-885F-4232-823C-FC33FB5E7DA2}" destId="{87487D88-5EBD-465D-B7F4-2CF2D47C69D4}" srcOrd="5" destOrd="0" parTransId="{5B57DC3A-0069-40AD-B61E-A4B116F431A9}" sibTransId="{14302F81-0C4C-4EB2-8A65-4CF55087A90E}"/>
    <dgm:cxn modelId="{E3F5A891-EADA-4397-8A89-5DDAAA2741B8}" srcId="{DAD38E64-885F-4232-823C-FC33FB5E7DA2}" destId="{61ED5806-497C-4BC8-BE99-06D4E68CF39C}" srcOrd="3" destOrd="0" parTransId="{21AC8462-3D5D-42FD-B56A-60A7799EC4DD}" sibTransId="{DB233438-6162-4AF5-A77C-2A26536E27B2}"/>
    <dgm:cxn modelId="{8F02DC97-BB6B-449C-98AE-1671A667E136}" type="presOf" srcId="{BF533CB3-387C-4D21-B80E-56E7DCAF22F7}" destId="{DE7F7393-BB84-4DEC-ACD1-08C112E83DF2}" srcOrd="0" destOrd="0" presId="urn:microsoft.com/office/officeart/2005/8/layout/vList3"/>
    <dgm:cxn modelId="{56DC3BA6-9A6F-47DE-B23B-FE417AA332AB}" srcId="{DAD38E64-885F-4232-823C-FC33FB5E7DA2}" destId="{148CD38C-C914-4831-A41D-E7D43477526E}" srcOrd="6" destOrd="0" parTransId="{AA789398-D7FC-4710-A381-FE52A7771003}" sibTransId="{E0F00F32-C791-457E-A06B-BE7CF4A8BBB2}"/>
    <dgm:cxn modelId="{018C93A8-1672-4CAB-8596-D2B9A1F747A8}" type="presOf" srcId="{A562A462-6502-456E-B997-F4A00696E02A}" destId="{DE49975E-BD46-4CED-BEEF-484BF2C76864}" srcOrd="0" destOrd="0" presId="urn:microsoft.com/office/officeart/2005/8/layout/vList3"/>
    <dgm:cxn modelId="{029230D9-19C0-4437-9B61-625DCE7D2D3D}" type="presOf" srcId="{5459F9C8-FB45-473F-9F06-185337E01498}" destId="{045F094D-0525-410C-96C1-507E547DAB48}" srcOrd="0" destOrd="0" presId="urn:microsoft.com/office/officeart/2005/8/layout/vList3"/>
    <dgm:cxn modelId="{12D365E1-C5D6-4CAF-9024-08E72F1C33A3}" type="presOf" srcId="{61ED5806-497C-4BC8-BE99-06D4E68CF39C}" destId="{1E829E5F-4AE1-48C7-B9C5-81BB2976060E}" srcOrd="0" destOrd="0" presId="urn:microsoft.com/office/officeart/2005/8/layout/vList3"/>
    <dgm:cxn modelId="{A0D5BDE4-5E40-48FF-8933-88FB5BB84C4D}" type="presOf" srcId="{DAD38E64-885F-4232-823C-FC33FB5E7DA2}" destId="{834BD5E2-57AF-43EE-8353-D42D96E6E676}" srcOrd="0" destOrd="0" presId="urn:microsoft.com/office/officeart/2005/8/layout/vList3"/>
    <dgm:cxn modelId="{BCCE11E5-ADC5-4461-B0FA-04198BCE719B}" srcId="{DAD38E64-885F-4232-823C-FC33FB5E7DA2}" destId="{80892EDC-BDE4-4FFF-831A-4A2E5BA7043A}" srcOrd="4" destOrd="0" parTransId="{6D633F20-6805-444E-971C-AE2E5675DBB6}" sibTransId="{9525733C-7409-4064-8DDE-A4C530533659}"/>
    <dgm:cxn modelId="{4F8884B8-B727-4409-B9B9-7A92D2775CFB}" type="presParOf" srcId="{834BD5E2-57AF-43EE-8353-D42D96E6E676}" destId="{EB5B4D0B-0173-4421-A3FD-99D1A975C424}" srcOrd="0" destOrd="0" presId="urn:microsoft.com/office/officeart/2005/8/layout/vList3"/>
    <dgm:cxn modelId="{C473D4A7-565B-4673-8E84-95310D923606}" type="presParOf" srcId="{EB5B4D0B-0173-4421-A3FD-99D1A975C424}" destId="{14EEF600-0187-4607-B40A-E078B27B0963}" srcOrd="0" destOrd="0" presId="urn:microsoft.com/office/officeart/2005/8/layout/vList3"/>
    <dgm:cxn modelId="{7120F0A2-C4A5-4EB3-A27E-9436125CFD1C}" type="presParOf" srcId="{EB5B4D0B-0173-4421-A3FD-99D1A975C424}" destId="{DE7F7393-BB84-4DEC-ACD1-08C112E83DF2}" srcOrd="1" destOrd="0" presId="urn:microsoft.com/office/officeart/2005/8/layout/vList3"/>
    <dgm:cxn modelId="{2B83BF46-648C-43BC-9320-33EA640CBC16}" type="presParOf" srcId="{834BD5E2-57AF-43EE-8353-D42D96E6E676}" destId="{E4A32E8B-BEA1-4810-8064-BCBB223D7D0B}" srcOrd="1" destOrd="0" presId="urn:microsoft.com/office/officeart/2005/8/layout/vList3"/>
    <dgm:cxn modelId="{39B72EFD-D2FC-4BC7-B64F-512F43F46D3D}" type="presParOf" srcId="{834BD5E2-57AF-43EE-8353-D42D96E6E676}" destId="{824AFBE8-DE40-42C3-BAA4-666EFFC18BE7}" srcOrd="2" destOrd="0" presId="urn:microsoft.com/office/officeart/2005/8/layout/vList3"/>
    <dgm:cxn modelId="{739BF7F7-B4B3-45F0-866C-05B32FA5AC2E}" type="presParOf" srcId="{824AFBE8-DE40-42C3-BAA4-666EFFC18BE7}" destId="{0604F976-9508-447F-82B2-A6B102DB39F1}" srcOrd="0" destOrd="0" presId="urn:microsoft.com/office/officeart/2005/8/layout/vList3"/>
    <dgm:cxn modelId="{03CA5EB3-3AF1-4232-90D3-5C61F88E0D1F}" type="presParOf" srcId="{824AFBE8-DE40-42C3-BAA4-666EFFC18BE7}" destId="{DE49975E-BD46-4CED-BEEF-484BF2C76864}" srcOrd="1" destOrd="0" presId="urn:microsoft.com/office/officeart/2005/8/layout/vList3"/>
    <dgm:cxn modelId="{F9713927-687A-49E3-9671-C058785C230A}" type="presParOf" srcId="{834BD5E2-57AF-43EE-8353-D42D96E6E676}" destId="{BF05D150-C760-42E3-B991-490C91709131}" srcOrd="3" destOrd="0" presId="urn:microsoft.com/office/officeart/2005/8/layout/vList3"/>
    <dgm:cxn modelId="{BE392B89-2C30-469D-80CF-39607AED129C}" type="presParOf" srcId="{834BD5E2-57AF-43EE-8353-D42D96E6E676}" destId="{2F488218-6EE7-4BAC-B3E3-6EC4F7903828}" srcOrd="4" destOrd="0" presId="urn:microsoft.com/office/officeart/2005/8/layout/vList3"/>
    <dgm:cxn modelId="{4CFFF7DD-C7A7-4BAE-98F2-339A1EE1CB9B}" type="presParOf" srcId="{2F488218-6EE7-4BAC-B3E3-6EC4F7903828}" destId="{AC7F5326-5832-4587-9244-59E2B3C860AF}" srcOrd="0" destOrd="0" presId="urn:microsoft.com/office/officeart/2005/8/layout/vList3"/>
    <dgm:cxn modelId="{EFC1D277-B0BF-4ED7-96A6-57C9C959B0FD}" type="presParOf" srcId="{2F488218-6EE7-4BAC-B3E3-6EC4F7903828}" destId="{045F094D-0525-410C-96C1-507E547DAB48}" srcOrd="1" destOrd="0" presId="urn:microsoft.com/office/officeart/2005/8/layout/vList3"/>
    <dgm:cxn modelId="{1DD8004C-3C1F-4CBD-BE9D-71CC832BDEFF}" type="presParOf" srcId="{834BD5E2-57AF-43EE-8353-D42D96E6E676}" destId="{AD455D05-99A6-4F0F-A55E-96F499B4D5E4}" srcOrd="5" destOrd="0" presId="urn:microsoft.com/office/officeart/2005/8/layout/vList3"/>
    <dgm:cxn modelId="{C51337FA-BD56-49DE-9E24-55BE1C13193C}" type="presParOf" srcId="{834BD5E2-57AF-43EE-8353-D42D96E6E676}" destId="{AEBBF43C-4478-4EAB-8365-2DFBD36993AE}" srcOrd="6" destOrd="0" presId="urn:microsoft.com/office/officeart/2005/8/layout/vList3"/>
    <dgm:cxn modelId="{388BBB11-2513-4E7C-BE25-D42D22FD82D1}" type="presParOf" srcId="{AEBBF43C-4478-4EAB-8365-2DFBD36993AE}" destId="{165F586B-80F7-44F0-95A9-789F47D605B7}" srcOrd="0" destOrd="0" presId="urn:microsoft.com/office/officeart/2005/8/layout/vList3"/>
    <dgm:cxn modelId="{7B133D4F-4619-4043-9767-D3CDA9EE8D8A}" type="presParOf" srcId="{AEBBF43C-4478-4EAB-8365-2DFBD36993AE}" destId="{1E829E5F-4AE1-48C7-B9C5-81BB2976060E}" srcOrd="1" destOrd="0" presId="urn:microsoft.com/office/officeart/2005/8/layout/vList3"/>
    <dgm:cxn modelId="{60D9BE99-1F65-495F-8993-3AF0F8987D50}" type="presParOf" srcId="{834BD5E2-57AF-43EE-8353-D42D96E6E676}" destId="{4709DE9B-6004-4AC8-B0EA-09738E1ACEE9}" srcOrd="7" destOrd="0" presId="urn:microsoft.com/office/officeart/2005/8/layout/vList3"/>
    <dgm:cxn modelId="{B5B5854E-5B1E-49E6-A713-CE2555F1C251}" type="presParOf" srcId="{834BD5E2-57AF-43EE-8353-D42D96E6E676}" destId="{22EC2905-3E5D-4702-94FA-B46A32A20D32}" srcOrd="8" destOrd="0" presId="urn:microsoft.com/office/officeart/2005/8/layout/vList3"/>
    <dgm:cxn modelId="{42187A78-F377-4FC6-8276-79FBD9F8AB15}" type="presParOf" srcId="{22EC2905-3E5D-4702-94FA-B46A32A20D32}" destId="{317B234E-4B3A-423B-83F8-A1684AD509F7}" srcOrd="0" destOrd="0" presId="urn:microsoft.com/office/officeart/2005/8/layout/vList3"/>
    <dgm:cxn modelId="{EB9BF7FC-A8D2-48E7-93D3-7F8B4EFBC654}" type="presParOf" srcId="{22EC2905-3E5D-4702-94FA-B46A32A20D32}" destId="{C2CE50B4-A489-4112-963F-406B1177343D}" srcOrd="1" destOrd="0" presId="urn:microsoft.com/office/officeart/2005/8/layout/vList3"/>
    <dgm:cxn modelId="{A78EEACE-A0E1-4E23-AF10-4DFB3AA32EC5}" type="presParOf" srcId="{834BD5E2-57AF-43EE-8353-D42D96E6E676}" destId="{3D00DCF6-CDA3-406D-8AD9-844916C3BDA1}" srcOrd="9" destOrd="0" presId="urn:microsoft.com/office/officeart/2005/8/layout/vList3"/>
    <dgm:cxn modelId="{06829A30-07F1-42F9-9DAC-053D4D7AA892}" type="presParOf" srcId="{834BD5E2-57AF-43EE-8353-D42D96E6E676}" destId="{4D43A524-EDFF-45AA-80A7-7517C17D44C0}" srcOrd="10" destOrd="0" presId="urn:microsoft.com/office/officeart/2005/8/layout/vList3"/>
    <dgm:cxn modelId="{26A5F300-BB8C-4497-8ADC-345397491D31}" type="presParOf" srcId="{4D43A524-EDFF-45AA-80A7-7517C17D44C0}" destId="{D5951F4B-3542-4335-90A9-55F8CD78A7E2}" srcOrd="0" destOrd="0" presId="urn:microsoft.com/office/officeart/2005/8/layout/vList3"/>
    <dgm:cxn modelId="{A21D79BC-A8EE-415B-A9D2-EB25A89C9754}" type="presParOf" srcId="{4D43A524-EDFF-45AA-80A7-7517C17D44C0}" destId="{7A561E19-C72E-440E-BA80-8BA208BDB9DE}" srcOrd="1" destOrd="0" presId="urn:microsoft.com/office/officeart/2005/8/layout/vList3"/>
    <dgm:cxn modelId="{FF9C04FA-A515-4927-8EB9-76DB1B67F7D2}" type="presParOf" srcId="{834BD5E2-57AF-43EE-8353-D42D96E6E676}" destId="{76DCB6AA-F68E-45CA-BEDD-996459FCBA51}" srcOrd="11" destOrd="0" presId="urn:microsoft.com/office/officeart/2005/8/layout/vList3"/>
    <dgm:cxn modelId="{9F3DA386-9929-48B5-90A9-C144613E4A3A}" type="presParOf" srcId="{834BD5E2-57AF-43EE-8353-D42D96E6E676}" destId="{8C24614B-DBF8-4525-9E58-155B0CF48A6C}" srcOrd="12" destOrd="0" presId="urn:microsoft.com/office/officeart/2005/8/layout/vList3"/>
    <dgm:cxn modelId="{590E0433-10D9-4013-A7CB-4E0EDA366C52}" type="presParOf" srcId="{8C24614B-DBF8-4525-9E58-155B0CF48A6C}" destId="{3FEF7229-C378-494C-A4D6-3209643FE999}" srcOrd="0" destOrd="0" presId="urn:microsoft.com/office/officeart/2005/8/layout/vList3"/>
    <dgm:cxn modelId="{AE64D043-3A86-4DFA-A2A3-DE2D7881C82D}" type="presParOf" srcId="{8C24614B-DBF8-4525-9E58-155B0CF48A6C}" destId="{635C2778-F6B3-49CC-9FDA-734BEC4B0298}"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EA6D48-F6B5-49E8-8957-5240D37DDD19}" type="doc">
      <dgm:prSet loTypeId="urn:microsoft.com/office/officeart/2005/8/layout/chevron2" loCatId="list" qsTypeId="urn:microsoft.com/office/officeart/2005/8/quickstyle/simple1" qsCatId="simple" csTypeId="urn:microsoft.com/office/officeart/2005/8/colors/colorful5" csCatId="colorful" phldr="1"/>
      <dgm:spPr/>
      <dgm:t>
        <a:bodyPr/>
        <a:lstStyle/>
        <a:p>
          <a:endParaRPr lang="en-US"/>
        </a:p>
      </dgm:t>
    </dgm:pt>
    <dgm:pt modelId="{E9E67CB4-A74E-4CDE-9801-075CF48B547A}">
      <dgm:prSet phldrT="[Text]" custT="1"/>
      <dgm:spPr/>
      <dgm:t>
        <a:bodyPr/>
        <a:lstStyle/>
        <a:p>
          <a:r>
            <a:rPr lang="en-US" sz="1000" u="sng">
              <a:latin typeface="BPG Nino Mtavruli" panose="02000506000000020004" pitchFamily="2" charset="0"/>
            </a:rPr>
            <a:t>Investors</a:t>
          </a:r>
          <a:endParaRPr lang="en-US" sz="1000">
            <a:latin typeface="BPG Nino Mtavruli" panose="02000506000000020004" pitchFamily="2" charset="0"/>
          </a:endParaRPr>
        </a:p>
      </dgm:t>
    </dgm:pt>
    <dgm:pt modelId="{054CA960-1D36-48A6-8DE3-248239EB14B1}" type="parTrans" cxnId="{8478ACD5-507E-4421-90D1-7326BFA1836C}">
      <dgm:prSet/>
      <dgm:spPr/>
      <dgm:t>
        <a:bodyPr/>
        <a:lstStyle/>
        <a:p>
          <a:endParaRPr lang="en-US" sz="2400">
            <a:latin typeface="BPG Nino Mtavruli" panose="02000506000000020004" pitchFamily="2" charset="0"/>
          </a:endParaRPr>
        </a:p>
      </dgm:t>
    </dgm:pt>
    <dgm:pt modelId="{2606D675-6E4B-407A-8DB2-0F621BDF8FE8}" type="sibTrans" cxnId="{8478ACD5-507E-4421-90D1-7326BFA1836C}">
      <dgm:prSet/>
      <dgm:spPr/>
      <dgm:t>
        <a:bodyPr/>
        <a:lstStyle/>
        <a:p>
          <a:endParaRPr lang="en-US" sz="2400">
            <a:latin typeface="BPG Nino Mtavruli" panose="02000506000000020004" pitchFamily="2" charset="0"/>
          </a:endParaRPr>
        </a:p>
      </dgm:t>
    </dgm:pt>
    <dgm:pt modelId="{5973F62B-259E-4268-BF4F-99EE2E415BF7}">
      <dgm:prSet phldrT="[Text]" custT="1"/>
      <dgm:spPr/>
      <dgm:t>
        <a:bodyPr/>
        <a:lstStyle/>
        <a:p>
          <a:r>
            <a:rPr lang="en-US" sz="1000" dirty="0">
              <a:latin typeface="BPG Nino Mtavruli" panose="02000506000000020004" pitchFamily="2" charset="0"/>
            </a:rPr>
            <a:t>have a profit interest, invest in building the site and profit from seasonal rental fees paid by the various stakeholders.</a:t>
          </a:r>
        </a:p>
      </dgm:t>
    </dgm:pt>
    <dgm:pt modelId="{7944E245-C657-4E2E-9925-65064D927ACF}" type="parTrans" cxnId="{84DF5A93-AC40-4AF4-80DE-184B4DAB53CC}">
      <dgm:prSet/>
      <dgm:spPr/>
      <dgm:t>
        <a:bodyPr/>
        <a:lstStyle/>
        <a:p>
          <a:endParaRPr lang="en-US" sz="2400">
            <a:latin typeface="BPG Nino Mtavruli" panose="02000506000000020004" pitchFamily="2" charset="0"/>
          </a:endParaRPr>
        </a:p>
      </dgm:t>
    </dgm:pt>
    <dgm:pt modelId="{DD4072B0-118F-46C6-9D5D-8814C7CCD426}" type="sibTrans" cxnId="{84DF5A93-AC40-4AF4-80DE-184B4DAB53CC}">
      <dgm:prSet/>
      <dgm:spPr/>
      <dgm:t>
        <a:bodyPr/>
        <a:lstStyle/>
        <a:p>
          <a:endParaRPr lang="en-US" sz="2400">
            <a:latin typeface="BPG Nino Mtavruli" panose="02000506000000020004" pitchFamily="2" charset="0"/>
          </a:endParaRPr>
        </a:p>
      </dgm:t>
    </dgm:pt>
    <dgm:pt modelId="{74707469-D1B2-43B1-A49C-A86AA332054B}">
      <dgm:prSet phldrT="[Text]" custT="1"/>
      <dgm:spPr/>
      <dgm:t>
        <a:bodyPr/>
        <a:lstStyle/>
        <a:p>
          <a:r>
            <a:rPr lang="en-US" sz="1000" u="sng">
              <a:latin typeface="BPG Nino Mtavruli" panose="02000506000000020004" pitchFamily="2" charset="0"/>
            </a:rPr>
            <a:t>Growers</a:t>
          </a:r>
          <a:endParaRPr lang="en-US" sz="1000">
            <a:latin typeface="BPG Nino Mtavruli" panose="02000506000000020004" pitchFamily="2" charset="0"/>
          </a:endParaRPr>
        </a:p>
      </dgm:t>
    </dgm:pt>
    <dgm:pt modelId="{47275876-64DC-4B9D-AA45-B940DC7360FD}" type="parTrans" cxnId="{95BAF5B0-4CB8-42D8-BB39-2AF01135509C}">
      <dgm:prSet/>
      <dgm:spPr/>
      <dgm:t>
        <a:bodyPr/>
        <a:lstStyle/>
        <a:p>
          <a:endParaRPr lang="en-US" sz="2400">
            <a:latin typeface="BPG Nino Mtavruli" panose="02000506000000020004" pitchFamily="2" charset="0"/>
          </a:endParaRPr>
        </a:p>
      </dgm:t>
    </dgm:pt>
    <dgm:pt modelId="{59E2F100-4829-420D-BFFC-87441C62B44D}" type="sibTrans" cxnId="{95BAF5B0-4CB8-42D8-BB39-2AF01135509C}">
      <dgm:prSet/>
      <dgm:spPr/>
      <dgm:t>
        <a:bodyPr/>
        <a:lstStyle/>
        <a:p>
          <a:endParaRPr lang="en-US" sz="2400">
            <a:latin typeface="BPG Nino Mtavruli" panose="02000506000000020004" pitchFamily="2" charset="0"/>
          </a:endParaRPr>
        </a:p>
      </dgm:t>
    </dgm:pt>
    <dgm:pt modelId="{31731516-C8A0-44A5-AA31-2E64DDF77F9E}">
      <dgm:prSet phldrT="[Text]" custT="1"/>
      <dgm:spPr/>
      <dgm:t>
        <a:bodyPr/>
        <a:lstStyle/>
        <a:p>
          <a:r>
            <a:rPr lang="en-US" sz="1000" dirty="0">
              <a:latin typeface="BPG Nino Mtavruli" panose="02000506000000020004" pitchFamily="2" charset="0"/>
            </a:rPr>
            <a:t>rent a plot which is fully suitable and equipped for their requirements. They purchase the services provided and sell high quality fresh produce for higher prices than local market prices.</a:t>
          </a:r>
        </a:p>
      </dgm:t>
    </dgm:pt>
    <dgm:pt modelId="{0EDAAAEE-4FEA-47A5-B6B3-4F3F2E0675BE}" type="parTrans" cxnId="{17D55A24-4641-4EA9-9C65-0E3A68BDC31D}">
      <dgm:prSet/>
      <dgm:spPr/>
      <dgm:t>
        <a:bodyPr/>
        <a:lstStyle/>
        <a:p>
          <a:endParaRPr lang="en-US" sz="2400">
            <a:latin typeface="BPG Nino Mtavruli" panose="02000506000000020004" pitchFamily="2" charset="0"/>
          </a:endParaRPr>
        </a:p>
      </dgm:t>
    </dgm:pt>
    <dgm:pt modelId="{BBFEE548-2106-4486-B3DE-14F4A6B783D2}" type="sibTrans" cxnId="{17D55A24-4641-4EA9-9C65-0E3A68BDC31D}">
      <dgm:prSet/>
      <dgm:spPr/>
      <dgm:t>
        <a:bodyPr/>
        <a:lstStyle/>
        <a:p>
          <a:endParaRPr lang="en-US" sz="2400">
            <a:latin typeface="BPG Nino Mtavruli" panose="02000506000000020004" pitchFamily="2" charset="0"/>
          </a:endParaRPr>
        </a:p>
      </dgm:t>
    </dgm:pt>
    <dgm:pt modelId="{0999D0A3-801B-4A78-9A14-00AE2517ECA7}">
      <dgm:prSet phldrT="[Text]" custT="1"/>
      <dgm:spPr/>
      <dgm:t>
        <a:bodyPr/>
        <a:lstStyle/>
        <a:p>
          <a:r>
            <a:rPr lang="en-US" sz="1000" u="sng" dirty="0">
              <a:latin typeface="BPG Nino Mtavruli" panose="02000506000000020004" pitchFamily="2" charset="0"/>
            </a:rPr>
            <a:t>Management entity</a:t>
          </a:r>
          <a:endParaRPr lang="en-US" sz="1000" dirty="0">
            <a:latin typeface="BPG Nino Mtavruli" panose="02000506000000020004" pitchFamily="2" charset="0"/>
          </a:endParaRPr>
        </a:p>
      </dgm:t>
    </dgm:pt>
    <dgm:pt modelId="{9D6E8797-E194-4E4D-A919-CE74F2799728}" type="parTrans" cxnId="{3C01493F-D606-46D3-A38D-47672B499CCF}">
      <dgm:prSet/>
      <dgm:spPr/>
      <dgm:t>
        <a:bodyPr/>
        <a:lstStyle/>
        <a:p>
          <a:endParaRPr lang="en-US" sz="2400">
            <a:latin typeface="BPG Nino Mtavruli" panose="02000506000000020004" pitchFamily="2" charset="0"/>
          </a:endParaRPr>
        </a:p>
      </dgm:t>
    </dgm:pt>
    <dgm:pt modelId="{E8225DBA-4AE6-421F-82C4-ED7C99884F2E}" type="sibTrans" cxnId="{3C01493F-D606-46D3-A38D-47672B499CCF}">
      <dgm:prSet/>
      <dgm:spPr/>
      <dgm:t>
        <a:bodyPr/>
        <a:lstStyle/>
        <a:p>
          <a:endParaRPr lang="en-US" sz="2400">
            <a:latin typeface="BPG Nino Mtavruli" panose="02000506000000020004" pitchFamily="2" charset="0"/>
          </a:endParaRPr>
        </a:p>
      </dgm:t>
    </dgm:pt>
    <dgm:pt modelId="{0AABE428-4A03-4FBD-97B9-C5ED5EBD0E41}">
      <dgm:prSet phldrT="[Text]" custT="1"/>
      <dgm:spPr/>
      <dgm:t>
        <a:bodyPr/>
        <a:lstStyle/>
        <a:p>
          <a:r>
            <a:rPr lang="en-US" sz="1000" dirty="0">
              <a:latin typeface="BPG Nino Mtavruli" panose="02000506000000020004" pitchFamily="2" charset="0"/>
            </a:rPr>
            <a:t>responsible for ensuring efficient operation of the park, maintaining high level of services provided to the growers (water, electricity, security etc.), as well as training the growers.</a:t>
          </a:r>
        </a:p>
      </dgm:t>
    </dgm:pt>
    <dgm:pt modelId="{C2DA0413-3BC5-4DF8-AA99-6A383AE6F823}" type="parTrans" cxnId="{3E9E6B7D-B28D-4819-B7DC-9931E1ABF231}">
      <dgm:prSet/>
      <dgm:spPr/>
      <dgm:t>
        <a:bodyPr/>
        <a:lstStyle/>
        <a:p>
          <a:endParaRPr lang="en-US" sz="2400">
            <a:latin typeface="BPG Nino Mtavruli" panose="02000506000000020004" pitchFamily="2" charset="0"/>
          </a:endParaRPr>
        </a:p>
      </dgm:t>
    </dgm:pt>
    <dgm:pt modelId="{7E503322-ECCD-4874-87C0-0A523A3AEFEA}" type="sibTrans" cxnId="{3E9E6B7D-B28D-4819-B7DC-9931E1ABF231}">
      <dgm:prSet/>
      <dgm:spPr/>
      <dgm:t>
        <a:bodyPr/>
        <a:lstStyle/>
        <a:p>
          <a:endParaRPr lang="en-US" sz="2400">
            <a:latin typeface="BPG Nino Mtavruli" panose="02000506000000020004" pitchFamily="2" charset="0"/>
          </a:endParaRPr>
        </a:p>
      </dgm:t>
    </dgm:pt>
    <dgm:pt modelId="{8AE73421-8603-4A97-8584-B0AD93D42993}">
      <dgm:prSet custT="1"/>
      <dgm:spPr/>
      <dgm:t>
        <a:bodyPr/>
        <a:lstStyle/>
        <a:p>
          <a:r>
            <a:rPr lang="en-US" sz="1000" u="sng" dirty="0">
              <a:latin typeface="BPG Nino Mtavruli" panose="02000506000000020004" pitchFamily="2" charset="0"/>
            </a:rPr>
            <a:t>Marketing entity</a:t>
          </a:r>
          <a:endParaRPr lang="en-US" sz="1000" dirty="0">
            <a:latin typeface="BPG Nino Mtavruli" panose="02000506000000020004" pitchFamily="2" charset="0"/>
          </a:endParaRPr>
        </a:p>
      </dgm:t>
    </dgm:pt>
    <dgm:pt modelId="{BD160F5A-C242-45F8-A911-A0A5E8E7B3E3}" type="parTrans" cxnId="{DDB7669E-9777-4CAD-B6D7-0C278BF80F39}">
      <dgm:prSet/>
      <dgm:spPr/>
      <dgm:t>
        <a:bodyPr/>
        <a:lstStyle/>
        <a:p>
          <a:endParaRPr lang="en-US" sz="2400">
            <a:latin typeface="BPG Nino Mtavruli" panose="02000506000000020004" pitchFamily="2" charset="0"/>
          </a:endParaRPr>
        </a:p>
      </dgm:t>
    </dgm:pt>
    <dgm:pt modelId="{F33E56B0-09BD-4DD7-B056-46C26ECBBF9D}" type="sibTrans" cxnId="{DDB7669E-9777-4CAD-B6D7-0C278BF80F39}">
      <dgm:prSet/>
      <dgm:spPr/>
      <dgm:t>
        <a:bodyPr/>
        <a:lstStyle/>
        <a:p>
          <a:endParaRPr lang="en-US" sz="2400">
            <a:latin typeface="BPG Nino Mtavruli" panose="02000506000000020004" pitchFamily="2" charset="0"/>
          </a:endParaRPr>
        </a:p>
      </dgm:t>
    </dgm:pt>
    <dgm:pt modelId="{F4403C77-F200-4768-B7BC-6C5552B6D73C}">
      <dgm:prSet custT="1"/>
      <dgm:spPr/>
      <dgm:t>
        <a:bodyPr/>
        <a:lstStyle/>
        <a:p>
          <a:r>
            <a:rPr lang="en-US" sz="1000" dirty="0">
              <a:latin typeface="BPG Nino Mtavruli" panose="02000506000000020004" pitchFamily="2" charset="0"/>
            </a:rPr>
            <a:t>responsible for marketing strategy and logistics</a:t>
          </a:r>
          <a:r>
            <a:rPr lang="en-US" sz="1000" u="sng" dirty="0">
              <a:latin typeface="BPG Nino Mtavruli" panose="02000506000000020004" pitchFamily="2" charset="0"/>
            </a:rPr>
            <a:t>,</a:t>
          </a:r>
          <a:r>
            <a:rPr lang="en-US" sz="1000" dirty="0">
              <a:latin typeface="BPG Nino Mtavruli" panose="02000506000000020004" pitchFamily="2" charset="0"/>
            </a:rPr>
            <a:t> marketing, business transactions, receiving production forecast from growers and creating market forecasts for growers. Its income is based on a commission.</a:t>
          </a:r>
        </a:p>
      </dgm:t>
    </dgm:pt>
    <dgm:pt modelId="{8EB6B601-D743-4CE3-8780-A5BF511FF147}" type="parTrans" cxnId="{ECAC03C7-096E-483B-BA8F-99CDD8106CB4}">
      <dgm:prSet/>
      <dgm:spPr/>
      <dgm:t>
        <a:bodyPr/>
        <a:lstStyle/>
        <a:p>
          <a:endParaRPr lang="en-US" sz="2400">
            <a:latin typeface="BPG Nino Mtavruli" panose="02000506000000020004" pitchFamily="2" charset="0"/>
          </a:endParaRPr>
        </a:p>
      </dgm:t>
    </dgm:pt>
    <dgm:pt modelId="{5381E9DB-ACE9-4C49-858E-767977D6D396}" type="sibTrans" cxnId="{ECAC03C7-096E-483B-BA8F-99CDD8106CB4}">
      <dgm:prSet/>
      <dgm:spPr/>
      <dgm:t>
        <a:bodyPr/>
        <a:lstStyle/>
        <a:p>
          <a:endParaRPr lang="en-US" sz="2400">
            <a:latin typeface="BPG Nino Mtavruli" panose="02000506000000020004" pitchFamily="2" charset="0"/>
          </a:endParaRPr>
        </a:p>
      </dgm:t>
    </dgm:pt>
    <dgm:pt modelId="{1190E9F8-FA72-4FCB-A5DF-5201CD836271}">
      <dgm:prSet custT="1"/>
      <dgm:spPr/>
      <dgm:t>
        <a:bodyPr/>
        <a:lstStyle/>
        <a:p>
          <a:r>
            <a:rPr lang="en-US" sz="1000" u="sng" dirty="0">
              <a:latin typeface="BPG Nino Mtavruli" panose="02000506000000020004" pitchFamily="2" charset="0"/>
            </a:rPr>
            <a:t>Packhouse entity</a:t>
          </a:r>
          <a:endParaRPr lang="en-US" sz="1000" dirty="0">
            <a:latin typeface="BPG Nino Mtavruli" panose="02000506000000020004" pitchFamily="2" charset="0"/>
          </a:endParaRPr>
        </a:p>
      </dgm:t>
    </dgm:pt>
    <dgm:pt modelId="{D5276D4B-7FAA-4E04-A0F9-07F184435B29}" type="parTrans" cxnId="{1DFC4D72-0AFE-40F4-9D64-A6B8C1001E2E}">
      <dgm:prSet/>
      <dgm:spPr/>
      <dgm:t>
        <a:bodyPr/>
        <a:lstStyle/>
        <a:p>
          <a:endParaRPr lang="en-US" sz="2400">
            <a:latin typeface="BPG Nino Mtavruli" panose="02000506000000020004" pitchFamily="2" charset="0"/>
          </a:endParaRPr>
        </a:p>
      </dgm:t>
    </dgm:pt>
    <dgm:pt modelId="{DBB9C4E9-C6DF-478A-8BFF-231D29552051}" type="sibTrans" cxnId="{1DFC4D72-0AFE-40F4-9D64-A6B8C1001E2E}">
      <dgm:prSet/>
      <dgm:spPr/>
      <dgm:t>
        <a:bodyPr/>
        <a:lstStyle/>
        <a:p>
          <a:endParaRPr lang="en-US" sz="2400">
            <a:latin typeface="BPG Nino Mtavruli" panose="02000506000000020004" pitchFamily="2" charset="0"/>
          </a:endParaRPr>
        </a:p>
      </dgm:t>
    </dgm:pt>
    <dgm:pt modelId="{39AD99B9-EFD1-4929-BB5F-BF067C2C4B39}">
      <dgm:prSet custT="1"/>
      <dgm:spPr/>
      <dgm:t>
        <a:bodyPr/>
        <a:lstStyle/>
        <a:p>
          <a:r>
            <a:rPr lang="en-US" sz="1000" dirty="0">
              <a:latin typeface="BPG Nino Mtavruli" panose="02000506000000020004" pitchFamily="2" charset="0"/>
            </a:rPr>
            <a:t>responsible for receiving the fresh produce as soon as it has been picked, sorting and packing, including special packaging requirements. In addition, it is responsible for customer relations.</a:t>
          </a:r>
        </a:p>
      </dgm:t>
    </dgm:pt>
    <dgm:pt modelId="{C723925F-A293-4515-A56D-D80BA80760DF}" type="parTrans" cxnId="{0A573D62-E2DA-4E34-B925-7204E7B05727}">
      <dgm:prSet/>
      <dgm:spPr/>
      <dgm:t>
        <a:bodyPr/>
        <a:lstStyle/>
        <a:p>
          <a:endParaRPr lang="en-US" sz="2400">
            <a:latin typeface="BPG Nino Mtavruli" panose="02000506000000020004" pitchFamily="2" charset="0"/>
          </a:endParaRPr>
        </a:p>
      </dgm:t>
    </dgm:pt>
    <dgm:pt modelId="{8E2E9F89-BED9-4217-927A-D13412532257}" type="sibTrans" cxnId="{0A573D62-E2DA-4E34-B925-7204E7B05727}">
      <dgm:prSet/>
      <dgm:spPr/>
      <dgm:t>
        <a:bodyPr/>
        <a:lstStyle/>
        <a:p>
          <a:endParaRPr lang="en-US" sz="2400">
            <a:latin typeface="BPG Nino Mtavruli" panose="02000506000000020004" pitchFamily="2" charset="0"/>
          </a:endParaRPr>
        </a:p>
      </dgm:t>
    </dgm:pt>
    <dgm:pt modelId="{AFB2B978-201B-49C4-A6A0-6C87B13FFECD}" type="pres">
      <dgm:prSet presAssocID="{BAEA6D48-F6B5-49E8-8957-5240D37DDD19}" presName="linearFlow" presStyleCnt="0">
        <dgm:presLayoutVars>
          <dgm:dir/>
          <dgm:animLvl val="lvl"/>
          <dgm:resizeHandles val="exact"/>
        </dgm:presLayoutVars>
      </dgm:prSet>
      <dgm:spPr/>
    </dgm:pt>
    <dgm:pt modelId="{DB486FB5-7D76-4B20-A8DE-C53F8FE7D695}" type="pres">
      <dgm:prSet presAssocID="{E9E67CB4-A74E-4CDE-9801-075CF48B547A}" presName="composite" presStyleCnt="0"/>
      <dgm:spPr/>
    </dgm:pt>
    <dgm:pt modelId="{003AB55D-4165-49A5-ACE2-0D7A587BADAE}" type="pres">
      <dgm:prSet presAssocID="{E9E67CB4-A74E-4CDE-9801-075CF48B547A}" presName="parentText" presStyleLbl="alignNode1" presStyleIdx="0" presStyleCnt="5">
        <dgm:presLayoutVars>
          <dgm:chMax val="1"/>
          <dgm:bulletEnabled val="1"/>
        </dgm:presLayoutVars>
      </dgm:prSet>
      <dgm:spPr/>
    </dgm:pt>
    <dgm:pt modelId="{8B1D8ADC-FC12-4BFA-BFDD-98E8D03B71C9}" type="pres">
      <dgm:prSet presAssocID="{E9E67CB4-A74E-4CDE-9801-075CF48B547A}" presName="descendantText" presStyleLbl="alignAcc1" presStyleIdx="0" presStyleCnt="5">
        <dgm:presLayoutVars>
          <dgm:bulletEnabled val="1"/>
        </dgm:presLayoutVars>
      </dgm:prSet>
      <dgm:spPr/>
    </dgm:pt>
    <dgm:pt modelId="{D8F01707-416F-433A-BA3B-2F275C3218FF}" type="pres">
      <dgm:prSet presAssocID="{2606D675-6E4B-407A-8DB2-0F621BDF8FE8}" presName="sp" presStyleCnt="0"/>
      <dgm:spPr/>
    </dgm:pt>
    <dgm:pt modelId="{74C1EC08-BC58-4D30-A2D1-ABE3015D5AE5}" type="pres">
      <dgm:prSet presAssocID="{74707469-D1B2-43B1-A49C-A86AA332054B}" presName="composite" presStyleCnt="0"/>
      <dgm:spPr/>
    </dgm:pt>
    <dgm:pt modelId="{58C7889B-F83F-4805-B883-5C9BA64CD43E}" type="pres">
      <dgm:prSet presAssocID="{74707469-D1B2-43B1-A49C-A86AA332054B}" presName="parentText" presStyleLbl="alignNode1" presStyleIdx="1" presStyleCnt="5">
        <dgm:presLayoutVars>
          <dgm:chMax val="1"/>
          <dgm:bulletEnabled val="1"/>
        </dgm:presLayoutVars>
      </dgm:prSet>
      <dgm:spPr/>
    </dgm:pt>
    <dgm:pt modelId="{708F4C73-FB39-4B43-AB46-DE0BA4A78CCA}" type="pres">
      <dgm:prSet presAssocID="{74707469-D1B2-43B1-A49C-A86AA332054B}" presName="descendantText" presStyleLbl="alignAcc1" presStyleIdx="1" presStyleCnt="5">
        <dgm:presLayoutVars>
          <dgm:bulletEnabled val="1"/>
        </dgm:presLayoutVars>
      </dgm:prSet>
      <dgm:spPr/>
    </dgm:pt>
    <dgm:pt modelId="{6F91E310-E7D4-4B5F-95FE-0391C663E459}" type="pres">
      <dgm:prSet presAssocID="{59E2F100-4829-420D-BFFC-87441C62B44D}" presName="sp" presStyleCnt="0"/>
      <dgm:spPr/>
    </dgm:pt>
    <dgm:pt modelId="{F9893193-08B9-4C67-8EDF-693260882980}" type="pres">
      <dgm:prSet presAssocID="{1190E9F8-FA72-4FCB-A5DF-5201CD836271}" presName="composite" presStyleCnt="0"/>
      <dgm:spPr/>
    </dgm:pt>
    <dgm:pt modelId="{4F064D3D-1A5C-40B3-8A43-D86CCFC20D33}" type="pres">
      <dgm:prSet presAssocID="{1190E9F8-FA72-4FCB-A5DF-5201CD836271}" presName="parentText" presStyleLbl="alignNode1" presStyleIdx="2" presStyleCnt="5">
        <dgm:presLayoutVars>
          <dgm:chMax val="1"/>
          <dgm:bulletEnabled val="1"/>
        </dgm:presLayoutVars>
      </dgm:prSet>
      <dgm:spPr/>
    </dgm:pt>
    <dgm:pt modelId="{D8B60319-4AA8-4548-B538-4A5DD899ACFD}" type="pres">
      <dgm:prSet presAssocID="{1190E9F8-FA72-4FCB-A5DF-5201CD836271}" presName="descendantText" presStyleLbl="alignAcc1" presStyleIdx="2" presStyleCnt="5">
        <dgm:presLayoutVars>
          <dgm:bulletEnabled val="1"/>
        </dgm:presLayoutVars>
      </dgm:prSet>
      <dgm:spPr/>
    </dgm:pt>
    <dgm:pt modelId="{61E30847-2DBC-4C1F-88B5-29408640E76B}" type="pres">
      <dgm:prSet presAssocID="{DBB9C4E9-C6DF-478A-8BFF-231D29552051}" presName="sp" presStyleCnt="0"/>
      <dgm:spPr/>
    </dgm:pt>
    <dgm:pt modelId="{1FF729C6-AEBA-4491-B8C3-3189A32F0705}" type="pres">
      <dgm:prSet presAssocID="{0999D0A3-801B-4A78-9A14-00AE2517ECA7}" presName="composite" presStyleCnt="0"/>
      <dgm:spPr/>
    </dgm:pt>
    <dgm:pt modelId="{B0E532AC-3A0E-4847-B709-8EEB71A3083B}" type="pres">
      <dgm:prSet presAssocID="{0999D0A3-801B-4A78-9A14-00AE2517ECA7}" presName="parentText" presStyleLbl="alignNode1" presStyleIdx="3" presStyleCnt="5">
        <dgm:presLayoutVars>
          <dgm:chMax val="1"/>
          <dgm:bulletEnabled val="1"/>
        </dgm:presLayoutVars>
      </dgm:prSet>
      <dgm:spPr/>
    </dgm:pt>
    <dgm:pt modelId="{83118596-8B15-4010-AC80-662A65B6327F}" type="pres">
      <dgm:prSet presAssocID="{0999D0A3-801B-4A78-9A14-00AE2517ECA7}" presName="descendantText" presStyleLbl="alignAcc1" presStyleIdx="3" presStyleCnt="5">
        <dgm:presLayoutVars>
          <dgm:bulletEnabled val="1"/>
        </dgm:presLayoutVars>
      </dgm:prSet>
      <dgm:spPr/>
    </dgm:pt>
    <dgm:pt modelId="{4771E061-CE78-4832-B1B5-B38EE79B45DB}" type="pres">
      <dgm:prSet presAssocID="{E8225DBA-4AE6-421F-82C4-ED7C99884F2E}" presName="sp" presStyleCnt="0"/>
      <dgm:spPr/>
    </dgm:pt>
    <dgm:pt modelId="{8AFCC24B-2732-4B2B-B9D8-8884C99B6304}" type="pres">
      <dgm:prSet presAssocID="{8AE73421-8603-4A97-8584-B0AD93D42993}" presName="composite" presStyleCnt="0"/>
      <dgm:spPr/>
    </dgm:pt>
    <dgm:pt modelId="{C59C0A9B-89C2-49C9-9D52-946A73B2458F}" type="pres">
      <dgm:prSet presAssocID="{8AE73421-8603-4A97-8584-B0AD93D42993}" presName="parentText" presStyleLbl="alignNode1" presStyleIdx="4" presStyleCnt="5">
        <dgm:presLayoutVars>
          <dgm:chMax val="1"/>
          <dgm:bulletEnabled val="1"/>
        </dgm:presLayoutVars>
      </dgm:prSet>
      <dgm:spPr/>
    </dgm:pt>
    <dgm:pt modelId="{3A53E8DD-B39C-4756-8CAD-500D9B6886C0}" type="pres">
      <dgm:prSet presAssocID="{8AE73421-8603-4A97-8584-B0AD93D42993}" presName="descendantText" presStyleLbl="alignAcc1" presStyleIdx="4" presStyleCnt="5">
        <dgm:presLayoutVars>
          <dgm:bulletEnabled val="1"/>
        </dgm:presLayoutVars>
      </dgm:prSet>
      <dgm:spPr/>
    </dgm:pt>
  </dgm:ptLst>
  <dgm:cxnLst>
    <dgm:cxn modelId="{52536909-928C-48E1-82D6-54BFA476F29B}" type="presOf" srcId="{BAEA6D48-F6B5-49E8-8957-5240D37DDD19}" destId="{AFB2B978-201B-49C4-A6A0-6C87B13FFECD}" srcOrd="0" destOrd="0" presId="urn:microsoft.com/office/officeart/2005/8/layout/chevron2"/>
    <dgm:cxn modelId="{2E8F1022-938F-4678-A2A2-0C4A7209422E}" type="presOf" srcId="{F4403C77-F200-4768-B7BC-6C5552B6D73C}" destId="{3A53E8DD-B39C-4756-8CAD-500D9B6886C0}" srcOrd="0" destOrd="0" presId="urn:microsoft.com/office/officeart/2005/8/layout/chevron2"/>
    <dgm:cxn modelId="{17D55A24-4641-4EA9-9C65-0E3A68BDC31D}" srcId="{74707469-D1B2-43B1-A49C-A86AA332054B}" destId="{31731516-C8A0-44A5-AA31-2E64DDF77F9E}" srcOrd="0" destOrd="0" parTransId="{0EDAAAEE-4FEA-47A5-B6B3-4F3F2E0675BE}" sibTransId="{BBFEE548-2106-4486-B3DE-14F4A6B783D2}"/>
    <dgm:cxn modelId="{16435C35-E13B-4CE4-B9E7-E0BA3416405E}" type="presOf" srcId="{31731516-C8A0-44A5-AA31-2E64DDF77F9E}" destId="{708F4C73-FB39-4B43-AB46-DE0BA4A78CCA}" srcOrd="0" destOrd="0" presId="urn:microsoft.com/office/officeart/2005/8/layout/chevron2"/>
    <dgm:cxn modelId="{3C01493F-D606-46D3-A38D-47672B499CCF}" srcId="{BAEA6D48-F6B5-49E8-8957-5240D37DDD19}" destId="{0999D0A3-801B-4A78-9A14-00AE2517ECA7}" srcOrd="3" destOrd="0" parTransId="{9D6E8797-E194-4E4D-A919-CE74F2799728}" sibTransId="{E8225DBA-4AE6-421F-82C4-ED7C99884F2E}"/>
    <dgm:cxn modelId="{0A573D62-E2DA-4E34-B925-7204E7B05727}" srcId="{1190E9F8-FA72-4FCB-A5DF-5201CD836271}" destId="{39AD99B9-EFD1-4929-BB5F-BF067C2C4B39}" srcOrd="0" destOrd="0" parTransId="{C723925F-A293-4515-A56D-D80BA80760DF}" sibTransId="{8E2E9F89-BED9-4217-927A-D13412532257}"/>
    <dgm:cxn modelId="{9AE86843-524C-40EE-861F-C1BE72ADBA7D}" type="presOf" srcId="{E9E67CB4-A74E-4CDE-9801-075CF48B547A}" destId="{003AB55D-4165-49A5-ACE2-0D7A587BADAE}" srcOrd="0" destOrd="0" presId="urn:microsoft.com/office/officeart/2005/8/layout/chevron2"/>
    <dgm:cxn modelId="{1230304A-9910-4A4E-AC73-ADCB6C6350A2}" type="presOf" srcId="{5973F62B-259E-4268-BF4F-99EE2E415BF7}" destId="{8B1D8ADC-FC12-4BFA-BFDD-98E8D03B71C9}" srcOrd="0" destOrd="0" presId="urn:microsoft.com/office/officeart/2005/8/layout/chevron2"/>
    <dgm:cxn modelId="{EBE21F6D-3AAC-4FDE-8080-A08D64438273}" type="presOf" srcId="{74707469-D1B2-43B1-A49C-A86AA332054B}" destId="{58C7889B-F83F-4805-B883-5C9BA64CD43E}" srcOrd="0" destOrd="0" presId="urn:microsoft.com/office/officeart/2005/8/layout/chevron2"/>
    <dgm:cxn modelId="{1DFC4D72-0AFE-40F4-9D64-A6B8C1001E2E}" srcId="{BAEA6D48-F6B5-49E8-8957-5240D37DDD19}" destId="{1190E9F8-FA72-4FCB-A5DF-5201CD836271}" srcOrd="2" destOrd="0" parTransId="{D5276D4B-7FAA-4E04-A0F9-07F184435B29}" sibTransId="{DBB9C4E9-C6DF-478A-8BFF-231D29552051}"/>
    <dgm:cxn modelId="{52E56679-3B2D-4378-986C-543645801151}" type="presOf" srcId="{8AE73421-8603-4A97-8584-B0AD93D42993}" destId="{C59C0A9B-89C2-49C9-9D52-946A73B2458F}" srcOrd="0" destOrd="0" presId="urn:microsoft.com/office/officeart/2005/8/layout/chevron2"/>
    <dgm:cxn modelId="{3E9E6B7D-B28D-4819-B7DC-9931E1ABF231}" srcId="{0999D0A3-801B-4A78-9A14-00AE2517ECA7}" destId="{0AABE428-4A03-4FBD-97B9-C5ED5EBD0E41}" srcOrd="0" destOrd="0" parTransId="{C2DA0413-3BC5-4DF8-AA99-6A383AE6F823}" sibTransId="{7E503322-ECCD-4874-87C0-0A523A3AEFEA}"/>
    <dgm:cxn modelId="{9CEB1387-D664-4289-B839-98F5B2B1A4DD}" type="presOf" srcId="{0AABE428-4A03-4FBD-97B9-C5ED5EBD0E41}" destId="{83118596-8B15-4010-AC80-662A65B6327F}" srcOrd="0" destOrd="0" presId="urn:microsoft.com/office/officeart/2005/8/layout/chevron2"/>
    <dgm:cxn modelId="{52B2AD8C-F730-4D1A-801C-68EAEB87EDE9}" type="presOf" srcId="{0999D0A3-801B-4A78-9A14-00AE2517ECA7}" destId="{B0E532AC-3A0E-4847-B709-8EEB71A3083B}" srcOrd="0" destOrd="0" presId="urn:microsoft.com/office/officeart/2005/8/layout/chevron2"/>
    <dgm:cxn modelId="{84DF5A93-AC40-4AF4-80DE-184B4DAB53CC}" srcId="{E9E67CB4-A74E-4CDE-9801-075CF48B547A}" destId="{5973F62B-259E-4268-BF4F-99EE2E415BF7}" srcOrd="0" destOrd="0" parTransId="{7944E245-C657-4E2E-9925-65064D927ACF}" sibTransId="{DD4072B0-118F-46C6-9D5D-8814C7CCD426}"/>
    <dgm:cxn modelId="{DDB7669E-9777-4CAD-B6D7-0C278BF80F39}" srcId="{BAEA6D48-F6B5-49E8-8957-5240D37DDD19}" destId="{8AE73421-8603-4A97-8584-B0AD93D42993}" srcOrd="4" destOrd="0" parTransId="{BD160F5A-C242-45F8-A911-A0A5E8E7B3E3}" sibTransId="{F33E56B0-09BD-4DD7-B056-46C26ECBBF9D}"/>
    <dgm:cxn modelId="{02918AA6-CF91-4570-B06C-A1D1075ECF28}" type="presOf" srcId="{39AD99B9-EFD1-4929-BB5F-BF067C2C4B39}" destId="{D8B60319-4AA8-4548-B538-4A5DD899ACFD}" srcOrd="0" destOrd="0" presId="urn:microsoft.com/office/officeart/2005/8/layout/chevron2"/>
    <dgm:cxn modelId="{95BAF5B0-4CB8-42D8-BB39-2AF01135509C}" srcId="{BAEA6D48-F6B5-49E8-8957-5240D37DDD19}" destId="{74707469-D1B2-43B1-A49C-A86AA332054B}" srcOrd="1" destOrd="0" parTransId="{47275876-64DC-4B9D-AA45-B940DC7360FD}" sibTransId="{59E2F100-4829-420D-BFFC-87441C62B44D}"/>
    <dgm:cxn modelId="{ECAC03C7-096E-483B-BA8F-99CDD8106CB4}" srcId="{8AE73421-8603-4A97-8584-B0AD93D42993}" destId="{F4403C77-F200-4768-B7BC-6C5552B6D73C}" srcOrd="0" destOrd="0" parTransId="{8EB6B601-D743-4CE3-8780-A5BF511FF147}" sibTransId="{5381E9DB-ACE9-4C49-858E-767977D6D396}"/>
    <dgm:cxn modelId="{8478ACD5-507E-4421-90D1-7326BFA1836C}" srcId="{BAEA6D48-F6B5-49E8-8957-5240D37DDD19}" destId="{E9E67CB4-A74E-4CDE-9801-075CF48B547A}" srcOrd="0" destOrd="0" parTransId="{054CA960-1D36-48A6-8DE3-248239EB14B1}" sibTransId="{2606D675-6E4B-407A-8DB2-0F621BDF8FE8}"/>
    <dgm:cxn modelId="{BA227CFF-E84A-4DB3-B0D6-1D6A4B37D0D2}" type="presOf" srcId="{1190E9F8-FA72-4FCB-A5DF-5201CD836271}" destId="{4F064D3D-1A5C-40B3-8A43-D86CCFC20D33}" srcOrd="0" destOrd="0" presId="urn:microsoft.com/office/officeart/2005/8/layout/chevron2"/>
    <dgm:cxn modelId="{D2403AD5-D094-4FE9-876E-EA8F222D9964}" type="presParOf" srcId="{AFB2B978-201B-49C4-A6A0-6C87B13FFECD}" destId="{DB486FB5-7D76-4B20-A8DE-C53F8FE7D695}" srcOrd="0" destOrd="0" presId="urn:microsoft.com/office/officeart/2005/8/layout/chevron2"/>
    <dgm:cxn modelId="{85A65B19-4064-4472-B111-9126DEFBCB55}" type="presParOf" srcId="{DB486FB5-7D76-4B20-A8DE-C53F8FE7D695}" destId="{003AB55D-4165-49A5-ACE2-0D7A587BADAE}" srcOrd="0" destOrd="0" presId="urn:microsoft.com/office/officeart/2005/8/layout/chevron2"/>
    <dgm:cxn modelId="{26F2A545-16D0-4B09-921C-60F8D1B8D9C6}" type="presParOf" srcId="{DB486FB5-7D76-4B20-A8DE-C53F8FE7D695}" destId="{8B1D8ADC-FC12-4BFA-BFDD-98E8D03B71C9}" srcOrd="1" destOrd="0" presId="urn:microsoft.com/office/officeart/2005/8/layout/chevron2"/>
    <dgm:cxn modelId="{B1426FC4-8214-40A3-9207-313FB8210484}" type="presParOf" srcId="{AFB2B978-201B-49C4-A6A0-6C87B13FFECD}" destId="{D8F01707-416F-433A-BA3B-2F275C3218FF}" srcOrd="1" destOrd="0" presId="urn:microsoft.com/office/officeart/2005/8/layout/chevron2"/>
    <dgm:cxn modelId="{29C9FB2D-7DA4-4C5B-ACE5-0B05B581DB5F}" type="presParOf" srcId="{AFB2B978-201B-49C4-A6A0-6C87B13FFECD}" destId="{74C1EC08-BC58-4D30-A2D1-ABE3015D5AE5}" srcOrd="2" destOrd="0" presId="urn:microsoft.com/office/officeart/2005/8/layout/chevron2"/>
    <dgm:cxn modelId="{846696CB-D76E-4899-87D2-E7FE766ADEFD}" type="presParOf" srcId="{74C1EC08-BC58-4D30-A2D1-ABE3015D5AE5}" destId="{58C7889B-F83F-4805-B883-5C9BA64CD43E}" srcOrd="0" destOrd="0" presId="urn:microsoft.com/office/officeart/2005/8/layout/chevron2"/>
    <dgm:cxn modelId="{7F57B3D0-EA63-4B8B-8E27-D5B2F434BFFE}" type="presParOf" srcId="{74C1EC08-BC58-4D30-A2D1-ABE3015D5AE5}" destId="{708F4C73-FB39-4B43-AB46-DE0BA4A78CCA}" srcOrd="1" destOrd="0" presId="urn:microsoft.com/office/officeart/2005/8/layout/chevron2"/>
    <dgm:cxn modelId="{BC77BBC7-C969-45AA-AADC-3789C774BCD0}" type="presParOf" srcId="{AFB2B978-201B-49C4-A6A0-6C87B13FFECD}" destId="{6F91E310-E7D4-4B5F-95FE-0391C663E459}" srcOrd="3" destOrd="0" presId="urn:microsoft.com/office/officeart/2005/8/layout/chevron2"/>
    <dgm:cxn modelId="{0A87BC39-687E-435A-B1AC-77DB8E524A32}" type="presParOf" srcId="{AFB2B978-201B-49C4-A6A0-6C87B13FFECD}" destId="{F9893193-08B9-4C67-8EDF-693260882980}" srcOrd="4" destOrd="0" presId="urn:microsoft.com/office/officeart/2005/8/layout/chevron2"/>
    <dgm:cxn modelId="{AC203D1C-3C3E-46B8-B509-B37F234FEE59}" type="presParOf" srcId="{F9893193-08B9-4C67-8EDF-693260882980}" destId="{4F064D3D-1A5C-40B3-8A43-D86CCFC20D33}" srcOrd="0" destOrd="0" presId="urn:microsoft.com/office/officeart/2005/8/layout/chevron2"/>
    <dgm:cxn modelId="{578825B4-8458-4904-AF21-F747BA9B1042}" type="presParOf" srcId="{F9893193-08B9-4C67-8EDF-693260882980}" destId="{D8B60319-4AA8-4548-B538-4A5DD899ACFD}" srcOrd="1" destOrd="0" presId="urn:microsoft.com/office/officeart/2005/8/layout/chevron2"/>
    <dgm:cxn modelId="{11849C85-1533-4839-A1EC-81970C2062DB}" type="presParOf" srcId="{AFB2B978-201B-49C4-A6A0-6C87B13FFECD}" destId="{61E30847-2DBC-4C1F-88B5-29408640E76B}" srcOrd="5" destOrd="0" presId="urn:microsoft.com/office/officeart/2005/8/layout/chevron2"/>
    <dgm:cxn modelId="{025C1E9C-A530-4A0D-B3AF-35F711442B50}" type="presParOf" srcId="{AFB2B978-201B-49C4-A6A0-6C87B13FFECD}" destId="{1FF729C6-AEBA-4491-B8C3-3189A32F0705}" srcOrd="6" destOrd="0" presId="urn:microsoft.com/office/officeart/2005/8/layout/chevron2"/>
    <dgm:cxn modelId="{6C9EF998-BC04-4BC1-BB59-E5E8EF8A8D7D}" type="presParOf" srcId="{1FF729C6-AEBA-4491-B8C3-3189A32F0705}" destId="{B0E532AC-3A0E-4847-B709-8EEB71A3083B}" srcOrd="0" destOrd="0" presId="urn:microsoft.com/office/officeart/2005/8/layout/chevron2"/>
    <dgm:cxn modelId="{6A474A01-59E0-41E6-8F56-B7C4DC71B400}" type="presParOf" srcId="{1FF729C6-AEBA-4491-B8C3-3189A32F0705}" destId="{83118596-8B15-4010-AC80-662A65B6327F}" srcOrd="1" destOrd="0" presId="urn:microsoft.com/office/officeart/2005/8/layout/chevron2"/>
    <dgm:cxn modelId="{61B582C7-7777-4B80-9851-6C7534054596}" type="presParOf" srcId="{AFB2B978-201B-49C4-A6A0-6C87B13FFECD}" destId="{4771E061-CE78-4832-B1B5-B38EE79B45DB}" srcOrd="7" destOrd="0" presId="urn:microsoft.com/office/officeart/2005/8/layout/chevron2"/>
    <dgm:cxn modelId="{86661897-0851-4940-A1F0-2E00ACF85645}" type="presParOf" srcId="{AFB2B978-201B-49C4-A6A0-6C87B13FFECD}" destId="{8AFCC24B-2732-4B2B-B9D8-8884C99B6304}" srcOrd="8" destOrd="0" presId="urn:microsoft.com/office/officeart/2005/8/layout/chevron2"/>
    <dgm:cxn modelId="{F1646DEE-6192-4275-9CF5-9F87A8B99660}" type="presParOf" srcId="{8AFCC24B-2732-4B2B-B9D8-8884C99B6304}" destId="{C59C0A9B-89C2-49C9-9D52-946A73B2458F}" srcOrd="0" destOrd="0" presId="urn:microsoft.com/office/officeart/2005/8/layout/chevron2"/>
    <dgm:cxn modelId="{12999E80-4C43-4557-A6D0-963EAABF8054}" type="presParOf" srcId="{8AFCC24B-2732-4B2B-B9D8-8884C99B6304}" destId="{3A53E8DD-B39C-4756-8CAD-500D9B6886C0}"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FC5EFF-90A5-4A9F-8C2D-762C772197BD}"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US"/>
        </a:p>
      </dgm:t>
    </dgm:pt>
    <dgm:pt modelId="{55C68AAC-1276-4251-8780-90911E36E8C9}">
      <dgm:prSet phldrT="[Text]"/>
      <dgm:spPr/>
      <dgm:t>
        <a:bodyPr/>
        <a:lstStyle/>
        <a:p>
          <a:r>
            <a:rPr lang="en-US"/>
            <a:t>Agropark</a:t>
          </a:r>
        </a:p>
      </dgm:t>
    </dgm:pt>
    <dgm:pt modelId="{EA8DF4A0-5B49-4B23-9071-5BE4E6C93DBA}" type="parTrans" cxnId="{98A909CC-7EE8-43D9-8C7A-B21348168DFE}">
      <dgm:prSet/>
      <dgm:spPr/>
      <dgm:t>
        <a:bodyPr/>
        <a:lstStyle/>
        <a:p>
          <a:endParaRPr lang="en-US"/>
        </a:p>
      </dgm:t>
    </dgm:pt>
    <dgm:pt modelId="{D87C22E3-A6D1-42FC-842A-ADD0F67BE96D}" type="sibTrans" cxnId="{98A909CC-7EE8-43D9-8C7A-B21348168DFE}">
      <dgm:prSet/>
      <dgm:spPr/>
      <dgm:t>
        <a:bodyPr/>
        <a:lstStyle/>
        <a:p>
          <a:endParaRPr lang="en-US"/>
        </a:p>
      </dgm:t>
    </dgm:pt>
    <dgm:pt modelId="{91C076BC-CFD3-4B2A-A2B1-BD3F60183AB4}">
      <dgm:prSet phldrT="[Text]"/>
      <dgm:spPr/>
      <dgm:t>
        <a:bodyPr/>
        <a:lstStyle/>
        <a:p>
          <a:r>
            <a:rPr lang="en-US"/>
            <a:t>Growing</a:t>
          </a:r>
        </a:p>
      </dgm:t>
    </dgm:pt>
    <dgm:pt modelId="{B4EEFB00-12BE-4B9B-B3A3-713DE606D253}" type="parTrans" cxnId="{926F3853-5B39-4DD1-BABE-7B9825C0FAEB}">
      <dgm:prSet/>
      <dgm:spPr/>
      <dgm:t>
        <a:bodyPr/>
        <a:lstStyle/>
        <a:p>
          <a:endParaRPr lang="en-US"/>
        </a:p>
      </dgm:t>
    </dgm:pt>
    <dgm:pt modelId="{96A23E46-5D4F-4FFA-A65A-A148D05755B5}" type="sibTrans" cxnId="{926F3853-5B39-4DD1-BABE-7B9825C0FAEB}">
      <dgm:prSet/>
      <dgm:spPr/>
      <dgm:t>
        <a:bodyPr/>
        <a:lstStyle/>
        <a:p>
          <a:endParaRPr lang="en-US"/>
        </a:p>
      </dgm:t>
    </dgm:pt>
    <dgm:pt modelId="{604DA303-C2E2-42BE-8CEA-31B757B2E736}">
      <dgm:prSet phldrT="[Text]"/>
      <dgm:spPr/>
      <dgm:t>
        <a:bodyPr/>
        <a:lstStyle/>
        <a:p>
          <a:r>
            <a:rPr lang="en-US"/>
            <a:t>Greenhouse Renting</a:t>
          </a:r>
        </a:p>
      </dgm:t>
    </dgm:pt>
    <dgm:pt modelId="{7E4FD8AA-679D-4822-BD3A-133914DE1A56}" type="parTrans" cxnId="{BCDC096D-9726-460F-85DA-7F1A3C10BB99}">
      <dgm:prSet/>
      <dgm:spPr/>
      <dgm:t>
        <a:bodyPr/>
        <a:lstStyle/>
        <a:p>
          <a:endParaRPr lang="en-US"/>
        </a:p>
      </dgm:t>
    </dgm:pt>
    <dgm:pt modelId="{0F57C17D-FABC-4BB5-A235-C0ADA702D0AC}" type="sibTrans" cxnId="{BCDC096D-9726-460F-85DA-7F1A3C10BB99}">
      <dgm:prSet/>
      <dgm:spPr/>
      <dgm:t>
        <a:bodyPr/>
        <a:lstStyle/>
        <a:p>
          <a:endParaRPr lang="en-US"/>
        </a:p>
      </dgm:t>
    </dgm:pt>
    <dgm:pt modelId="{22D8081D-65D3-40AE-83C8-04719EE566A3}">
      <dgm:prSet phldrT="[Text]"/>
      <dgm:spPr/>
      <dgm:t>
        <a:bodyPr/>
        <a:lstStyle/>
        <a:p>
          <a:r>
            <a:rPr lang="en-US"/>
            <a:t>Packing</a:t>
          </a:r>
        </a:p>
      </dgm:t>
    </dgm:pt>
    <dgm:pt modelId="{2ECC328A-45FB-4388-8268-BE05E70AD66F}" type="parTrans" cxnId="{7F459104-1577-41A8-8E2F-C59CCFD71684}">
      <dgm:prSet/>
      <dgm:spPr/>
      <dgm:t>
        <a:bodyPr/>
        <a:lstStyle/>
        <a:p>
          <a:endParaRPr lang="en-US"/>
        </a:p>
      </dgm:t>
    </dgm:pt>
    <dgm:pt modelId="{F1C73A9A-64AB-414F-AABE-360A73F8E620}" type="sibTrans" cxnId="{7F459104-1577-41A8-8E2F-C59CCFD71684}">
      <dgm:prSet/>
      <dgm:spPr/>
      <dgm:t>
        <a:bodyPr/>
        <a:lstStyle/>
        <a:p>
          <a:endParaRPr lang="en-US"/>
        </a:p>
      </dgm:t>
    </dgm:pt>
    <dgm:pt modelId="{2E9F3A46-D949-4CC0-812A-DB961A418176}">
      <dgm:prSet phldrT="[Text]"/>
      <dgm:spPr/>
      <dgm:t>
        <a:bodyPr/>
        <a:lstStyle/>
        <a:p>
          <a:r>
            <a:rPr lang="en-US"/>
            <a:t>Transportation</a:t>
          </a:r>
        </a:p>
      </dgm:t>
    </dgm:pt>
    <dgm:pt modelId="{37BF0039-1EAF-47D3-8598-9C6F5643D91E}" type="parTrans" cxnId="{C525D3AD-85A2-4647-BA7F-7A0123FB11DD}">
      <dgm:prSet/>
      <dgm:spPr/>
      <dgm:t>
        <a:bodyPr/>
        <a:lstStyle/>
        <a:p>
          <a:endParaRPr lang="en-US"/>
        </a:p>
      </dgm:t>
    </dgm:pt>
    <dgm:pt modelId="{B1B8AF9D-3DE9-49FE-A967-11E20CEFDEA4}" type="sibTrans" cxnId="{C525D3AD-85A2-4647-BA7F-7A0123FB11DD}">
      <dgm:prSet/>
      <dgm:spPr/>
      <dgm:t>
        <a:bodyPr/>
        <a:lstStyle/>
        <a:p>
          <a:endParaRPr lang="en-US"/>
        </a:p>
      </dgm:t>
    </dgm:pt>
    <dgm:pt modelId="{19EDF447-0110-4C7C-975C-D53C9BE73BDE}">
      <dgm:prSet phldrT="[Text]"/>
      <dgm:spPr/>
      <dgm:t>
        <a:bodyPr/>
        <a:lstStyle/>
        <a:p>
          <a:r>
            <a:rPr lang="en-US"/>
            <a:t>Marketing and Sales</a:t>
          </a:r>
        </a:p>
      </dgm:t>
    </dgm:pt>
    <dgm:pt modelId="{155CF9E7-B462-46F2-8350-C107DA6DC7F2}" type="parTrans" cxnId="{EBF3F935-925E-4116-88B6-7B12D1ABA7F7}">
      <dgm:prSet/>
      <dgm:spPr/>
      <dgm:t>
        <a:bodyPr/>
        <a:lstStyle/>
        <a:p>
          <a:endParaRPr lang="en-US"/>
        </a:p>
      </dgm:t>
    </dgm:pt>
    <dgm:pt modelId="{ED6F435E-28C4-4DFB-9981-90E153A03DC5}" type="sibTrans" cxnId="{EBF3F935-925E-4116-88B6-7B12D1ABA7F7}">
      <dgm:prSet/>
      <dgm:spPr/>
      <dgm:t>
        <a:bodyPr/>
        <a:lstStyle/>
        <a:p>
          <a:endParaRPr lang="en-US"/>
        </a:p>
      </dgm:t>
    </dgm:pt>
    <dgm:pt modelId="{950FAB81-F508-4E26-85E1-459D9C5595BB}" type="pres">
      <dgm:prSet presAssocID="{E7FC5EFF-90A5-4A9F-8C2D-762C772197BD}" presName="cycle" presStyleCnt="0">
        <dgm:presLayoutVars>
          <dgm:chMax val="1"/>
          <dgm:dir/>
          <dgm:animLvl val="ctr"/>
          <dgm:resizeHandles val="exact"/>
        </dgm:presLayoutVars>
      </dgm:prSet>
      <dgm:spPr/>
    </dgm:pt>
    <dgm:pt modelId="{C4A1241B-73CF-4BED-AE85-D5B43EC1BBFE}" type="pres">
      <dgm:prSet presAssocID="{55C68AAC-1276-4251-8780-90911E36E8C9}" presName="centerShape" presStyleLbl="node0" presStyleIdx="0" presStyleCnt="1" custLinFactNeighborX="176" custLinFactNeighborY="-1280"/>
      <dgm:spPr/>
    </dgm:pt>
    <dgm:pt modelId="{AD45BFEA-03A5-4667-9BCC-805744C1B2C7}" type="pres">
      <dgm:prSet presAssocID="{B4EEFB00-12BE-4B9B-B3A3-713DE606D253}" presName="parTrans" presStyleLbl="bgSibTrans2D1" presStyleIdx="0" presStyleCnt="5"/>
      <dgm:spPr/>
    </dgm:pt>
    <dgm:pt modelId="{CED28279-85FE-4D82-B0A5-4489422F0727}" type="pres">
      <dgm:prSet presAssocID="{91C076BC-CFD3-4B2A-A2B1-BD3F60183AB4}" presName="node" presStyleLbl="node1" presStyleIdx="0" presStyleCnt="5" custScaleX="123039">
        <dgm:presLayoutVars>
          <dgm:bulletEnabled val="1"/>
        </dgm:presLayoutVars>
      </dgm:prSet>
      <dgm:spPr/>
    </dgm:pt>
    <dgm:pt modelId="{6FB37A83-C1ED-418A-A98B-C3D718A9BAE0}" type="pres">
      <dgm:prSet presAssocID="{7E4FD8AA-679D-4822-BD3A-133914DE1A56}" presName="parTrans" presStyleLbl="bgSibTrans2D1" presStyleIdx="1" presStyleCnt="5"/>
      <dgm:spPr/>
    </dgm:pt>
    <dgm:pt modelId="{7296E9CC-A23F-4092-98DF-76BE2D8414C7}" type="pres">
      <dgm:prSet presAssocID="{604DA303-C2E2-42BE-8CEA-31B757B2E736}" presName="node" presStyleLbl="node1" presStyleIdx="1" presStyleCnt="5" custScaleX="123039" custRadScaleRad="120529" custRadScaleInc="-31884">
        <dgm:presLayoutVars>
          <dgm:bulletEnabled val="1"/>
        </dgm:presLayoutVars>
      </dgm:prSet>
      <dgm:spPr/>
    </dgm:pt>
    <dgm:pt modelId="{9BF58ED6-C406-43BC-A944-E7416557E9C8}" type="pres">
      <dgm:prSet presAssocID="{2ECC328A-45FB-4388-8268-BE05E70AD66F}" presName="parTrans" presStyleLbl="bgSibTrans2D1" presStyleIdx="2" presStyleCnt="5" custAng="191170"/>
      <dgm:spPr/>
    </dgm:pt>
    <dgm:pt modelId="{8C8584E0-8BBC-47FF-884F-AC887F795784}" type="pres">
      <dgm:prSet presAssocID="{22D8081D-65D3-40AE-83C8-04719EE566A3}" presName="node" presStyleLbl="node1" presStyleIdx="2" presStyleCnt="5" custScaleX="123039" custRadScaleRad="100176" custRadScaleInc="-8066">
        <dgm:presLayoutVars>
          <dgm:bulletEnabled val="1"/>
        </dgm:presLayoutVars>
      </dgm:prSet>
      <dgm:spPr/>
    </dgm:pt>
    <dgm:pt modelId="{2661C990-A38B-415B-9DED-D07D10F54079}" type="pres">
      <dgm:prSet presAssocID="{37BF0039-1EAF-47D3-8598-9C6F5643D91E}" presName="parTrans" presStyleLbl="bgSibTrans2D1" presStyleIdx="3" presStyleCnt="5"/>
      <dgm:spPr/>
    </dgm:pt>
    <dgm:pt modelId="{B50C3520-29DF-471E-9822-BDBC969D3ED8}" type="pres">
      <dgm:prSet presAssocID="{2E9F3A46-D949-4CC0-812A-DB961A418176}" presName="node" presStyleLbl="node1" presStyleIdx="3" presStyleCnt="5" custScaleX="123039" custRadScaleRad="115501" custRadScaleInc="27249">
        <dgm:presLayoutVars>
          <dgm:bulletEnabled val="1"/>
        </dgm:presLayoutVars>
      </dgm:prSet>
      <dgm:spPr/>
    </dgm:pt>
    <dgm:pt modelId="{AC0E5358-7ABB-48D4-BEDD-B0102143AC68}" type="pres">
      <dgm:prSet presAssocID="{155CF9E7-B462-46F2-8350-C107DA6DC7F2}" presName="parTrans" presStyleLbl="bgSibTrans2D1" presStyleIdx="4" presStyleCnt="5"/>
      <dgm:spPr/>
    </dgm:pt>
    <dgm:pt modelId="{E8C91E49-E65A-4BA6-BF02-A1D06A6F55C0}" type="pres">
      <dgm:prSet presAssocID="{19EDF447-0110-4C7C-975C-D53C9BE73BDE}" presName="node" presStyleLbl="node1" presStyleIdx="4" presStyleCnt="5" custScaleX="123039">
        <dgm:presLayoutVars>
          <dgm:bulletEnabled val="1"/>
        </dgm:presLayoutVars>
      </dgm:prSet>
      <dgm:spPr/>
    </dgm:pt>
  </dgm:ptLst>
  <dgm:cxnLst>
    <dgm:cxn modelId="{2029D101-2C48-4D93-B16B-27996B3C007F}" type="presOf" srcId="{604DA303-C2E2-42BE-8CEA-31B757B2E736}" destId="{7296E9CC-A23F-4092-98DF-76BE2D8414C7}" srcOrd="0" destOrd="0" presId="urn:microsoft.com/office/officeart/2005/8/layout/radial4"/>
    <dgm:cxn modelId="{7F459104-1577-41A8-8E2F-C59CCFD71684}" srcId="{55C68AAC-1276-4251-8780-90911E36E8C9}" destId="{22D8081D-65D3-40AE-83C8-04719EE566A3}" srcOrd="2" destOrd="0" parTransId="{2ECC328A-45FB-4388-8268-BE05E70AD66F}" sibTransId="{F1C73A9A-64AB-414F-AABE-360A73F8E620}"/>
    <dgm:cxn modelId="{A42AA506-3CE7-4A1D-B6B2-50A92F3C462C}" type="presOf" srcId="{2E9F3A46-D949-4CC0-812A-DB961A418176}" destId="{B50C3520-29DF-471E-9822-BDBC969D3ED8}" srcOrd="0" destOrd="0" presId="urn:microsoft.com/office/officeart/2005/8/layout/radial4"/>
    <dgm:cxn modelId="{EBF3F935-925E-4116-88B6-7B12D1ABA7F7}" srcId="{55C68AAC-1276-4251-8780-90911E36E8C9}" destId="{19EDF447-0110-4C7C-975C-D53C9BE73BDE}" srcOrd="4" destOrd="0" parTransId="{155CF9E7-B462-46F2-8350-C107DA6DC7F2}" sibTransId="{ED6F435E-28C4-4DFB-9981-90E153A03DC5}"/>
    <dgm:cxn modelId="{BCDC096D-9726-460F-85DA-7F1A3C10BB99}" srcId="{55C68AAC-1276-4251-8780-90911E36E8C9}" destId="{604DA303-C2E2-42BE-8CEA-31B757B2E736}" srcOrd="1" destOrd="0" parTransId="{7E4FD8AA-679D-4822-BD3A-133914DE1A56}" sibTransId="{0F57C17D-FABC-4BB5-A235-C0ADA702D0AC}"/>
    <dgm:cxn modelId="{5F19206F-7D49-42B7-9608-D1DFDB2D3859}" type="presOf" srcId="{22D8081D-65D3-40AE-83C8-04719EE566A3}" destId="{8C8584E0-8BBC-47FF-884F-AC887F795784}" srcOrd="0" destOrd="0" presId="urn:microsoft.com/office/officeart/2005/8/layout/radial4"/>
    <dgm:cxn modelId="{F1C90471-1236-454E-8A9E-B0BB29A98486}" type="presOf" srcId="{37BF0039-1EAF-47D3-8598-9C6F5643D91E}" destId="{2661C990-A38B-415B-9DED-D07D10F54079}" srcOrd="0" destOrd="0" presId="urn:microsoft.com/office/officeart/2005/8/layout/radial4"/>
    <dgm:cxn modelId="{926F3853-5B39-4DD1-BABE-7B9825C0FAEB}" srcId="{55C68AAC-1276-4251-8780-90911E36E8C9}" destId="{91C076BC-CFD3-4B2A-A2B1-BD3F60183AB4}" srcOrd="0" destOrd="0" parTransId="{B4EEFB00-12BE-4B9B-B3A3-713DE606D253}" sibTransId="{96A23E46-5D4F-4FFA-A65A-A148D05755B5}"/>
    <dgm:cxn modelId="{8A84F293-FEAC-48BC-A14D-245AC3F95FEB}" type="presOf" srcId="{E7FC5EFF-90A5-4A9F-8C2D-762C772197BD}" destId="{950FAB81-F508-4E26-85E1-459D9C5595BB}" srcOrd="0" destOrd="0" presId="urn:microsoft.com/office/officeart/2005/8/layout/radial4"/>
    <dgm:cxn modelId="{13DF2EA9-CD0B-4A88-B05C-C65A388CD95D}" type="presOf" srcId="{B4EEFB00-12BE-4B9B-B3A3-713DE606D253}" destId="{AD45BFEA-03A5-4667-9BCC-805744C1B2C7}" srcOrd="0" destOrd="0" presId="urn:microsoft.com/office/officeart/2005/8/layout/radial4"/>
    <dgm:cxn modelId="{FECA22AD-1213-4244-ACD8-24EB0A6C9553}" type="presOf" srcId="{55C68AAC-1276-4251-8780-90911E36E8C9}" destId="{C4A1241B-73CF-4BED-AE85-D5B43EC1BBFE}" srcOrd="0" destOrd="0" presId="urn:microsoft.com/office/officeart/2005/8/layout/radial4"/>
    <dgm:cxn modelId="{C525D3AD-85A2-4647-BA7F-7A0123FB11DD}" srcId="{55C68AAC-1276-4251-8780-90911E36E8C9}" destId="{2E9F3A46-D949-4CC0-812A-DB961A418176}" srcOrd="3" destOrd="0" parTransId="{37BF0039-1EAF-47D3-8598-9C6F5643D91E}" sibTransId="{B1B8AF9D-3DE9-49FE-A967-11E20CEFDEA4}"/>
    <dgm:cxn modelId="{26D9E9C6-8861-43A2-A48D-AB23FB6EFA0D}" type="presOf" srcId="{2ECC328A-45FB-4388-8268-BE05E70AD66F}" destId="{9BF58ED6-C406-43BC-A944-E7416557E9C8}" srcOrd="0" destOrd="0" presId="urn:microsoft.com/office/officeart/2005/8/layout/radial4"/>
    <dgm:cxn modelId="{98A909CC-7EE8-43D9-8C7A-B21348168DFE}" srcId="{E7FC5EFF-90A5-4A9F-8C2D-762C772197BD}" destId="{55C68AAC-1276-4251-8780-90911E36E8C9}" srcOrd="0" destOrd="0" parTransId="{EA8DF4A0-5B49-4B23-9071-5BE4E6C93DBA}" sibTransId="{D87C22E3-A6D1-42FC-842A-ADD0F67BE96D}"/>
    <dgm:cxn modelId="{627E06D8-55AC-4F05-A4EE-DCC04B64770C}" type="presOf" srcId="{19EDF447-0110-4C7C-975C-D53C9BE73BDE}" destId="{E8C91E49-E65A-4BA6-BF02-A1D06A6F55C0}" srcOrd="0" destOrd="0" presId="urn:microsoft.com/office/officeart/2005/8/layout/radial4"/>
    <dgm:cxn modelId="{DEA0BBEC-5594-4247-B0AE-8C5862BC6B8E}" type="presOf" srcId="{91C076BC-CFD3-4B2A-A2B1-BD3F60183AB4}" destId="{CED28279-85FE-4D82-B0A5-4489422F0727}" srcOrd="0" destOrd="0" presId="urn:microsoft.com/office/officeart/2005/8/layout/radial4"/>
    <dgm:cxn modelId="{C6969DED-682A-47B7-9D05-960B22E87090}" type="presOf" srcId="{7E4FD8AA-679D-4822-BD3A-133914DE1A56}" destId="{6FB37A83-C1ED-418A-A98B-C3D718A9BAE0}" srcOrd="0" destOrd="0" presId="urn:microsoft.com/office/officeart/2005/8/layout/radial4"/>
    <dgm:cxn modelId="{4A747CF5-D264-485C-9B20-8F17238767CE}" type="presOf" srcId="{155CF9E7-B462-46F2-8350-C107DA6DC7F2}" destId="{AC0E5358-7ABB-48D4-BEDD-B0102143AC68}" srcOrd="0" destOrd="0" presId="urn:microsoft.com/office/officeart/2005/8/layout/radial4"/>
    <dgm:cxn modelId="{8AA1F032-DD00-451A-89C0-51BCD03EC86A}" type="presParOf" srcId="{950FAB81-F508-4E26-85E1-459D9C5595BB}" destId="{C4A1241B-73CF-4BED-AE85-D5B43EC1BBFE}" srcOrd="0" destOrd="0" presId="urn:microsoft.com/office/officeart/2005/8/layout/radial4"/>
    <dgm:cxn modelId="{3C7ECCA5-637F-4EFA-818A-281F1291D60A}" type="presParOf" srcId="{950FAB81-F508-4E26-85E1-459D9C5595BB}" destId="{AD45BFEA-03A5-4667-9BCC-805744C1B2C7}" srcOrd="1" destOrd="0" presId="urn:microsoft.com/office/officeart/2005/8/layout/radial4"/>
    <dgm:cxn modelId="{F5D99DF4-AED3-42D6-B07A-40916F71FBD6}" type="presParOf" srcId="{950FAB81-F508-4E26-85E1-459D9C5595BB}" destId="{CED28279-85FE-4D82-B0A5-4489422F0727}" srcOrd="2" destOrd="0" presId="urn:microsoft.com/office/officeart/2005/8/layout/radial4"/>
    <dgm:cxn modelId="{C31F9C81-CDA2-4AD1-9B0D-2CDE1EE11503}" type="presParOf" srcId="{950FAB81-F508-4E26-85E1-459D9C5595BB}" destId="{6FB37A83-C1ED-418A-A98B-C3D718A9BAE0}" srcOrd="3" destOrd="0" presId="urn:microsoft.com/office/officeart/2005/8/layout/radial4"/>
    <dgm:cxn modelId="{20ECD4ED-B238-470B-85AC-CB336A88316F}" type="presParOf" srcId="{950FAB81-F508-4E26-85E1-459D9C5595BB}" destId="{7296E9CC-A23F-4092-98DF-76BE2D8414C7}" srcOrd="4" destOrd="0" presId="urn:microsoft.com/office/officeart/2005/8/layout/radial4"/>
    <dgm:cxn modelId="{B74A20CD-4B76-43BF-A6B8-C7FA036DBC4D}" type="presParOf" srcId="{950FAB81-F508-4E26-85E1-459D9C5595BB}" destId="{9BF58ED6-C406-43BC-A944-E7416557E9C8}" srcOrd="5" destOrd="0" presId="urn:microsoft.com/office/officeart/2005/8/layout/radial4"/>
    <dgm:cxn modelId="{42D5EFFB-7C82-459C-BD53-E390B20F1A9F}" type="presParOf" srcId="{950FAB81-F508-4E26-85E1-459D9C5595BB}" destId="{8C8584E0-8BBC-47FF-884F-AC887F795784}" srcOrd="6" destOrd="0" presId="urn:microsoft.com/office/officeart/2005/8/layout/radial4"/>
    <dgm:cxn modelId="{9AB079EE-B2F9-4FD0-8116-617C5B616BC4}" type="presParOf" srcId="{950FAB81-F508-4E26-85E1-459D9C5595BB}" destId="{2661C990-A38B-415B-9DED-D07D10F54079}" srcOrd="7" destOrd="0" presId="urn:microsoft.com/office/officeart/2005/8/layout/radial4"/>
    <dgm:cxn modelId="{7894BF6C-8D7A-4463-887E-F8DF8591695A}" type="presParOf" srcId="{950FAB81-F508-4E26-85E1-459D9C5595BB}" destId="{B50C3520-29DF-471E-9822-BDBC969D3ED8}" srcOrd="8" destOrd="0" presId="urn:microsoft.com/office/officeart/2005/8/layout/radial4"/>
    <dgm:cxn modelId="{A14E1B81-8972-4424-96E7-518628F866F8}" type="presParOf" srcId="{950FAB81-F508-4E26-85E1-459D9C5595BB}" destId="{AC0E5358-7ABB-48D4-BEDD-B0102143AC68}" srcOrd="9" destOrd="0" presId="urn:microsoft.com/office/officeart/2005/8/layout/radial4"/>
    <dgm:cxn modelId="{A5AEDF14-32E3-4E1E-AA2F-93C1C0F74FC9}" type="presParOf" srcId="{950FAB81-F508-4E26-85E1-459D9C5595BB}" destId="{E8C91E49-E65A-4BA6-BF02-A1D06A6F55C0}" srcOrd="10"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B9AA401-3A57-4B79-B171-9617A11E1B7B}" type="doc">
      <dgm:prSet loTypeId="urn:microsoft.com/office/officeart/2005/8/layout/radial6" loCatId="cycle" qsTypeId="urn:microsoft.com/office/officeart/2005/8/quickstyle/simple1" qsCatId="simple" csTypeId="urn:microsoft.com/office/officeart/2005/8/colors/colorful5" csCatId="colorful" phldr="1"/>
      <dgm:spPr/>
      <dgm:t>
        <a:bodyPr/>
        <a:lstStyle/>
        <a:p>
          <a:endParaRPr lang="en-US"/>
        </a:p>
      </dgm:t>
    </dgm:pt>
    <dgm:pt modelId="{ACC0278B-1461-4EBF-ABF1-63D1313E3BC2}">
      <dgm:prSet phldrT="[Text]"/>
      <dgm:spPr/>
      <dgm:t>
        <a:bodyPr/>
        <a:lstStyle/>
        <a:p>
          <a:r>
            <a:rPr lang="en-US" dirty="0"/>
            <a:t>Products</a:t>
          </a:r>
        </a:p>
      </dgm:t>
    </dgm:pt>
    <dgm:pt modelId="{BA9774AB-8B7E-4957-9E93-B0D646FA7D8A}" type="parTrans" cxnId="{FCFBF609-134A-435D-B48D-8A20B324E7BB}">
      <dgm:prSet/>
      <dgm:spPr/>
      <dgm:t>
        <a:bodyPr/>
        <a:lstStyle/>
        <a:p>
          <a:endParaRPr lang="en-US"/>
        </a:p>
      </dgm:t>
    </dgm:pt>
    <dgm:pt modelId="{57BA43C1-7512-496B-990C-58B54C560D95}" type="sibTrans" cxnId="{FCFBF609-134A-435D-B48D-8A20B324E7BB}">
      <dgm:prSet/>
      <dgm:spPr/>
      <dgm:t>
        <a:bodyPr/>
        <a:lstStyle/>
        <a:p>
          <a:endParaRPr lang="en-US"/>
        </a:p>
      </dgm:t>
    </dgm:pt>
    <dgm:pt modelId="{214C2F36-30DF-4186-8D15-16ACC96456BC}">
      <dgm:prSet phldrT="[Text]"/>
      <dgm:spPr/>
      <dgm:t>
        <a:bodyPr/>
        <a:lstStyle/>
        <a:p>
          <a:r>
            <a:rPr lang="en-US" dirty="0"/>
            <a:t>Dill</a:t>
          </a:r>
        </a:p>
      </dgm:t>
    </dgm:pt>
    <dgm:pt modelId="{62E7A2CE-534B-4283-9FCF-4A2E0044BB7E}" type="parTrans" cxnId="{92360DFD-6EE2-4F1A-912C-9A9F737701B2}">
      <dgm:prSet/>
      <dgm:spPr/>
      <dgm:t>
        <a:bodyPr/>
        <a:lstStyle/>
        <a:p>
          <a:endParaRPr lang="en-US"/>
        </a:p>
      </dgm:t>
    </dgm:pt>
    <dgm:pt modelId="{DB8C62A3-B2B4-4DF7-9742-1F3A3FE088AB}" type="sibTrans" cxnId="{92360DFD-6EE2-4F1A-912C-9A9F737701B2}">
      <dgm:prSet/>
      <dgm:spPr/>
      <dgm:t>
        <a:bodyPr/>
        <a:lstStyle/>
        <a:p>
          <a:endParaRPr lang="en-US"/>
        </a:p>
      </dgm:t>
    </dgm:pt>
    <dgm:pt modelId="{7F90D704-8530-4B58-91D8-EE3E8AFD1200}">
      <dgm:prSet phldrT="[Text]"/>
      <dgm:spPr/>
      <dgm:t>
        <a:bodyPr/>
        <a:lstStyle/>
        <a:p>
          <a:r>
            <a:rPr lang="en-US" dirty="0"/>
            <a:t>Coriander</a:t>
          </a:r>
        </a:p>
      </dgm:t>
    </dgm:pt>
    <dgm:pt modelId="{7A36F11F-2AFD-419C-9846-B8639A896DEA}" type="parTrans" cxnId="{F0F13596-50D8-42F7-8440-E0558BB922EC}">
      <dgm:prSet/>
      <dgm:spPr/>
      <dgm:t>
        <a:bodyPr/>
        <a:lstStyle/>
        <a:p>
          <a:endParaRPr lang="en-US"/>
        </a:p>
      </dgm:t>
    </dgm:pt>
    <dgm:pt modelId="{97B57CC9-EE97-4AD1-A937-18122A981423}" type="sibTrans" cxnId="{F0F13596-50D8-42F7-8440-E0558BB922EC}">
      <dgm:prSet/>
      <dgm:spPr/>
      <dgm:t>
        <a:bodyPr/>
        <a:lstStyle/>
        <a:p>
          <a:endParaRPr lang="en-US"/>
        </a:p>
      </dgm:t>
    </dgm:pt>
    <dgm:pt modelId="{7B5FD7B2-7264-4620-9225-0E2A16056C4C}">
      <dgm:prSet phldrT="[Text]"/>
      <dgm:spPr/>
      <dgm:t>
        <a:bodyPr/>
        <a:lstStyle/>
        <a:p>
          <a:r>
            <a:rPr lang="en-US" dirty="0"/>
            <a:t>Chives</a:t>
          </a:r>
        </a:p>
      </dgm:t>
    </dgm:pt>
    <dgm:pt modelId="{BE669BE6-B898-4B47-9848-67E0EA2F0634}" type="parTrans" cxnId="{72640B99-A5B4-43E4-B90A-72F578DF6427}">
      <dgm:prSet/>
      <dgm:spPr/>
      <dgm:t>
        <a:bodyPr/>
        <a:lstStyle/>
        <a:p>
          <a:endParaRPr lang="en-US"/>
        </a:p>
      </dgm:t>
    </dgm:pt>
    <dgm:pt modelId="{5C0FB62D-655B-4DDF-BB09-1F8BF805E810}" type="sibTrans" cxnId="{72640B99-A5B4-43E4-B90A-72F578DF6427}">
      <dgm:prSet/>
      <dgm:spPr/>
      <dgm:t>
        <a:bodyPr/>
        <a:lstStyle/>
        <a:p>
          <a:endParaRPr lang="en-US"/>
        </a:p>
      </dgm:t>
    </dgm:pt>
    <dgm:pt modelId="{877DD460-E0E6-41EC-9EF0-3FD08A542091}">
      <dgm:prSet phldrT="[Text]"/>
      <dgm:spPr/>
      <dgm:t>
        <a:bodyPr/>
        <a:lstStyle/>
        <a:p>
          <a:r>
            <a:rPr lang="en-US" dirty="0"/>
            <a:t>Parsley</a:t>
          </a:r>
        </a:p>
      </dgm:t>
    </dgm:pt>
    <dgm:pt modelId="{8F9E8C4E-BDF7-4ED7-BBA3-ED98C6CFD528}" type="parTrans" cxnId="{B865BE1A-62BA-4E6F-AA1A-91C79D968E52}">
      <dgm:prSet/>
      <dgm:spPr/>
      <dgm:t>
        <a:bodyPr/>
        <a:lstStyle/>
        <a:p>
          <a:endParaRPr lang="en-US"/>
        </a:p>
      </dgm:t>
    </dgm:pt>
    <dgm:pt modelId="{0590D382-BD1F-4A24-AE46-16B0C99AD3CF}" type="sibTrans" cxnId="{B865BE1A-62BA-4E6F-AA1A-91C79D968E52}">
      <dgm:prSet/>
      <dgm:spPr/>
      <dgm:t>
        <a:bodyPr/>
        <a:lstStyle/>
        <a:p>
          <a:endParaRPr lang="en-US"/>
        </a:p>
      </dgm:t>
    </dgm:pt>
    <dgm:pt modelId="{EBBB4348-A8D5-48E6-942A-460A6A74434A}">
      <dgm:prSet phldrT="[Text]"/>
      <dgm:spPr/>
      <dgm:t>
        <a:bodyPr/>
        <a:lstStyle/>
        <a:p>
          <a:r>
            <a:rPr lang="en-US" dirty="0"/>
            <a:t>Mint</a:t>
          </a:r>
        </a:p>
      </dgm:t>
    </dgm:pt>
    <dgm:pt modelId="{30246B37-46C6-484B-8452-48778A00C4F6}" type="parTrans" cxnId="{FBCD0CB3-83C1-4F25-90B3-57C78FD054CB}">
      <dgm:prSet/>
      <dgm:spPr/>
      <dgm:t>
        <a:bodyPr/>
        <a:lstStyle/>
        <a:p>
          <a:endParaRPr lang="en-US"/>
        </a:p>
      </dgm:t>
    </dgm:pt>
    <dgm:pt modelId="{0BE5F526-8BAB-4B45-817A-9782CB5E3614}" type="sibTrans" cxnId="{FBCD0CB3-83C1-4F25-90B3-57C78FD054CB}">
      <dgm:prSet/>
      <dgm:spPr/>
      <dgm:t>
        <a:bodyPr/>
        <a:lstStyle/>
        <a:p>
          <a:endParaRPr lang="en-US"/>
        </a:p>
      </dgm:t>
    </dgm:pt>
    <dgm:pt modelId="{19721ABC-9FE7-40B2-B6F5-3B90B7709E5A}" type="pres">
      <dgm:prSet presAssocID="{FB9AA401-3A57-4B79-B171-9617A11E1B7B}" presName="Name0" presStyleCnt="0">
        <dgm:presLayoutVars>
          <dgm:chMax val="1"/>
          <dgm:dir/>
          <dgm:animLvl val="ctr"/>
          <dgm:resizeHandles val="exact"/>
        </dgm:presLayoutVars>
      </dgm:prSet>
      <dgm:spPr/>
    </dgm:pt>
    <dgm:pt modelId="{4055E614-FA50-4C84-8A59-E179CCA52C4A}" type="pres">
      <dgm:prSet presAssocID="{ACC0278B-1461-4EBF-ABF1-63D1313E3BC2}" presName="centerShape" presStyleLbl="node0" presStyleIdx="0" presStyleCnt="1"/>
      <dgm:spPr/>
    </dgm:pt>
    <dgm:pt modelId="{87A43819-F93C-4FDF-B332-68878C276BCF}" type="pres">
      <dgm:prSet presAssocID="{214C2F36-30DF-4186-8D15-16ACC96456BC}" presName="node" presStyleLbl="node1" presStyleIdx="0" presStyleCnt="5">
        <dgm:presLayoutVars>
          <dgm:bulletEnabled val="1"/>
        </dgm:presLayoutVars>
      </dgm:prSet>
      <dgm:spPr/>
    </dgm:pt>
    <dgm:pt modelId="{D4CCA640-3425-4F6A-9FE2-BAEFF54A4155}" type="pres">
      <dgm:prSet presAssocID="{214C2F36-30DF-4186-8D15-16ACC96456BC}" presName="dummy" presStyleCnt="0"/>
      <dgm:spPr/>
    </dgm:pt>
    <dgm:pt modelId="{F80A7203-0E5F-4575-B2A0-3D6A57E1F8B3}" type="pres">
      <dgm:prSet presAssocID="{DB8C62A3-B2B4-4DF7-9742-1F3A3FE088AB}" presName="sibTrans" presStyleLbl="sibTrans2D1" presStyleIdx="0" presStyleCnt="5"/>
      <dgm:spPr/>
    </dgm:pt>
    <dgm:pt modelId="{FC048CE0-5A74-41CB-A0E6-73642231A4C5}" type="pres">
      <dgm:prSet presAssocID="{7F90D704-8530-4B58-91D8-EE3E8AFD1200}" presName="node" presStyleLbl="node1" presStyleIdx="1" presStyleCnt="5">
        <dgm:presLayoutVars>
          <dgm:bulletEnabled val="1"/>
        </dgm:presLayoutVars>
      </dgm:prSet>
      <dgm:spPr/>
    </dgm:pt>
    <dgm:pt modelId="{14E3DB2F-2464-4C39-BD85-438997FD5827}" type="pres">
      <dgm:prSet presAssocID="{7F90D704-8530-4B58-91D8-EE3E8AFD1200}" presName="dummy" presStyleCnt="0"/>
      <dgm:spPr/>
    </dgm:pt>
    <dgm:pt modelId="{0AF0A6AE-4CD5-4F7A-AC32-F23C048C8852}" type="pres">
      <dgm:prSet presAssocID="{97B57CC9-EE97-4AD1-A937-18122A981423}" presName="sibTrans" presStyleLbl="sibTrans2D1" presStyleIdx="1" presStyleCnt="5"/>
      <dgm:spPr/>
    </dgm:pt>
    <dgm:pt modelId="{4E33527E-F5A0-400E-A8FF-E406ACD491DC}" type="pres">
      <dgm:prSet presAssocID="{7B5FD7B2-7264-4620-9225-0E2A16056C4C}" presName="node" presStyleLbl="node1" presStyleIdx="2" presStyleCnt="5">
        <dgm:presLayoutVars>
          <dgm:bulletEnabled val="1"/>
        </dgm:presLayoutVars>
      </dgm:prSet>
      <dgm:spPr/>
    </dgm:pt>
    <dgm:pt modelId="{0FEBD0AD-C1EB-49AF-BC2E-CDA663E77581}" type="pres">
      <dgm:prSet presAssocID="{7B5FD7B2-7264-4620-9225-0E2A16056C4C}" presName="dummy" presStyleCnt="0"/>
      <dgm:spPr/>
    </dgm:pt>
    <dgm:pt modelId="{B7E5B94C-7CC5-493E-92E0-BE4D0FB30D33}" type="pres">
      <dgm:prSet presAssocID="{5C0FB62D-655B-4DDF-BB09-1F8BF805E810}" presName="sibTrans" presStyleLbl="sibTrans2D1" presStyleIdx="2" presStyleCnt="5"/>
      <dgm:spPr/>
    </dgm:pt>
    <dgm:pt modelId="{644F01FA-AC77-4A62-B616-1B7CAECE7F26}" type="pres">
      <dgm:prSet presAssocID="{877DD460-E0E6-41EC-9EF0-3FD08A542091}" presName="node" presStyleLbl="node1" presStyleIdx="3" presStyleCnt="5">
        <dgm:presLayoutVars>
          <dgm:bulletEnabled val="1"/>
        </dgm:presLayoutVars>
      </dgm:prSet>
      <dgm:spPr/>
    </dgm:pt>
    <dgm:pt modelId="{C14CE3F4-AA4C-43E6-A2EC-08EF20B1B96B}" type="pres">
      <dgm:prSet presAssocID="{877DD460-E0E6-41EC-9EF0-3FD08A542091}" presName="dummy" presStyleCnt="0"/>
      <dgm:spPr/>
    </dgm:pt>
    <dgm:pt modelId="{93325C6B-3D12-498D-9B86-047C3E4B8B0B}" type="pres">
      <dgm:prSet presAssocID="{0590D382-BD1F-4A24-AE46-16B0C99AD3CF}" presName="sibTrans" presStyleLbl="sibTrans2D1" presStyleIdx="3" presStyleCnt="5"/>
      <dgm:spPr/>
    </dgm:pt>
    <dgm:pt modelId="{5F9949AA-F366-4D4E-B655-A0AA6DA004EB}" type="pres">
      <dgm:prSet presAssocID="{EBBB4348-A8D5-48E6-942A-460A6A74434A}" presName="node" presStyleLbl="node1" presStyleIdx="4" presStyleCnt="5">
        <dgm:presLayoutVars>
          <dgm:bulletEnabled val="1"/>
        </dgm:presLayoutVars>
      </dgm:prSet>
      <dgm:spPr/>
    </dgm:pt>
    <dgm:pt modelId="{064D314C-66BB-4D88-92CD-CDBEA396AE75}" type="pres">
      <dgm:prSet presAssocID="{EBBB4348-A8D5-48E6-942A-460A6A74434A}" presName="dummy" presStyleCnt="0"/>
      <dgm:spPr/>
    </dgm:pt>
    <dgm:pt modelId="{DFD85E8B-39BC-42E4-807C-74C60064504F}" type="pres">
      <dgm:prSet presAssocID="{0BE5F526-8BAB-4B45-817A-9782CB5E3614}" presName="sibTrans" presStyleLbl="sibTrans2D1" presStyleIdx="4" presStyleCnt="5"/>
      <dgm:spPr/>
    </dgm:pt>
  </dgm:ptLst>
  <dgm:cxnLst>
    <dgm:cxn modelId="{2D4F4C07-0EAE-4FBD-B23D-1F759EDA4091}" type="presOf" srcId="{877DD460-E0E6-41EC-9EF0-3FD08A542091}" destId="{644F01FA-AC77-4A62-B616-1B7CAECE7F26}" srcOrd="0" destOrd="0" presId="urn:microsoft.com/office/officeart/2005/8/layout/radial6"/>
    <dgm:cxn modelId="{FCFBF609-134A-435D-B48D-8A20B324E7BB}" srcId="{FB9AA401-3A57-4B79-B171-9617A11E1B7B}" destId="{ACC0278B-1461-4EBF-ABF1-63D1313E3BC2}" srcOrd="0" destOrd="0" parTransId="{BA9774AB-8B7E-4957-9E93-B0D646FA7D8A}" sibTransId="{57BA43C1-7512-496B-990C-58B54C560D95}"/>
    <dgm:cxn modelId="{2C03B512-E983-4398-B2E7-2651CBC51DF2}" type="presOf" srcId="{ACC0278B-1461-4EBF-ABF1-63D1313E3BC2}" destId="{4055E614-FA50-4C84-8A59-E179CCA52C4A}" srcOrd="0" destOrd="0" presId="urn:microsoft.com/office/officeart/2005/8/layout/radial6"/>
    <dgm:cxn modelId="{0E57D012-CE5B-4876-ACC7-CBE75A892D3A}" type="presOf" srcId="{FB9AA401-3A57-4B79-B171-9617A11E1B7B}" destId="{19721ABC-9FE7-40B2-B6F5-3B90B7709E5A}" srcOrd="0" destOrd="0" presId="urn:microsoft.com/office/officeart/2005/8/layout/radial6"/>
    <dgm:cxn modelId="{B865BE1A-62BA-4E6F-AA1A-91C79D968E52}" srcId="{ACC0278B-1461-4EBF-ABF1-63D1313E3BC2}" destId="{877DD460-E0E6-41EC-9EF0-3FD08A542091}" srcOrd="3" destOrd="0" parTransId="{8F9E8C4E-BDF7-4ED7-BBA3-ED98C6CFD528}" sibTransId="{0590D382-BD1F-4A24-AE46-16B0C99AD3CF}"/>
    <dgm:cxn modelId="{3F12FB2E-68C6-4C45-9452-7F63D154402C}" type="presOf" srcId="{EBBB4348-A8D5-48E6-942A-460A6A74434A}" destId="{5F9949AA-F366-4D4E-B655-A0AA6DA004EB}" srcOrd="0" destOrd="0" presId="urn:microsoft.com/office/officeart/2005/8/layout/radial6"/>
    <dgm:cxn modelId="{059BF634-C32F-4F67-BCD4-17E3DB1C75F3}" type="presOf" srcId="{5C0FB62D-655B-4DDF-BB09-1F8BF805E810}" destId="{B7E5B94C-7CC5-493E-92E0-BE4D0FB30D33}" srcOrd="0" destOrd="0" presId="urn:microsoft.com/office/officeart/2005/8/layout/radial6"/>
    <dgm:cxn modelId="{6CF82078-ED7E-480B-A077-C7B22197AA31}" type="presOf" srcId="{97B57CC9-EE97-4AD1-A937-18122A981423}" destId="{0AF0A6AE-4CD5-4F7A-AC32-F23C048C8852}" srcOrd="0" destOrd="0" presId="urn:microsoft.com/office/officeart/2005/8/layout/radial6"/>
    <dgm:cxn modelId="{4FED8A8E-9D30-40A3-A4D6-36E3E0DEE8DF}" type="presOf" srcId="{DB8C62A3-B2B4-4DF7-9742-1F3A3FE088AB}" destId="{F80A7203-0E5F-4575-B2A0-3D6A57E1F8B3}" srcOrd="0" destOrd="0" presId="urn:microsoft.com/office/officeart/2005/8/layout/radial6"/>
    <dgm:cxn modelId="{F0F13596-50D8-42F7-8440-E0558BB922EC}" srcId="{ACC0278B-1461-4EBF-ABF1-63D1313E3BC2}" destId="{7F90D704-8530-4B58-91D8-EE3E8AFD1200}" srcOrd="1" destOrd="0" parTransId="{7A36F11F-2AFD-419C-9846-B8639A896DEA}" sibTransId="{97B57CC9-EE97-4AD1-A937-18122A981423}"/>
    <dgm:cxn modelId="{72640B99-A5B4-43E4-B90A-72F578DF6427}" srcId="{ACC0278B-1461-4EBF-ABF1-63D1313E3BC2}" destId="{7B5FD7B2-7264-4620-9225-0E2A16056C4C}" srcOrd="2" destOrd="0" parTransId="{BE669BE6-B898-4B47-9848-67E0EA2F0634}" sibTransId="{5C0FB62D-655B-4DDF-BB09-1F8BF805E810}"/>
    <dgm:cxn modelId="{1C7B6A9F-14AD-4905-B391-F2912B4BB0DD}" type="presOf" srcId="{0590D382-BD1F-4A24-AE46-16B0C99AD3CF}" destId="{93325C6B-3D12-498D-9B86-047C3E4B8B0B}" srcOrd="0" destOrd="0" presId="urn:microsoft.com/office/officeart/2005/8/layout/radial6"/>
    <dgm:cxn modelId="{FBCD0CB3-83C1-4F25-90B3-57C78FD054CB}" srcId="{ACC0278B-1461-4EBF-ABF1-63D1313E3BC2}" destId="{EBBB4348-A8D5-48E6-942A-460A6A74434A}" srcOrd="4" destOrd="0" parTransId="{30246B37-46C6-484B-8452-48778A00C4F6}" sibTransId="{0BE5F526-8BAB-4B45-817A-9782CB5E3614}"/>
    <dgm:cxn modelId="{1EA11AD3-2651-4D21-9C6C-2F221C56A051}" type="presOf" srcId="{214C2F36-30DF-4186-8D15-16ACC96456BC}" destId="{87A43819-F93C-4FDF-B332-68878C276BCF}" srcOrd="0" destOrd="0" presId="urn:microsoft.com/office/officeart/2005/8/layout/radial6"/>
    <dgm:cxn modelId="{3E291CD4-0D03-4384-A1C0-61908006F99F}" type="presOf" srcId="{0BE5F526-8BAB-4B45-817A-9782CB5E3614}" destId="{DFD85E8B-39BC-42E4-807C-74C60064504F}" srcOrd="0" destOrd="0" presId="urn:microsoft.com/office/officeart/2005/8/layout/radial6"/>
    <dgm:cxn modelId="{ED1DE9DF-CEBD-4570-AD82-A26694A333DA}" type="presOf" srcId="{7F90D704-8530-4B58-91D8-EE3E8AFD1200}" destId="{FC048CE0-5A74-41CB-A0E6-73642231A4C5}" srcOrd="0" destOrd="0" presId="urn:microsoft.com/office/officeart/2005/8/layout/radial6"/>
    <dgm:cxn modelId="{92360DFD-6EE2-4F1A-912C-9A9F737701B2}" srcId="{ACC0278B-1461-4EBF-ABF1-63D1313E3BC2}" destId="{214C2F36-30DF-4186-8D15-16ACC96456BC}" srcOrd="0" destOrd="0" parTransId="{62E7A2CE-534B-4283-9FCF-4A2E0044BB7E}" sibTransId="{DB8C62A3-B2B4-4DF7-9742-1F3A3FE088AB}"/>
    <dgm:cxn modelId="{FF845EFF-1259-419A-90A5-BDFBAD20DCEF}" type="presOf" srcId="{7B5FD7B2-7264-4620-9225-0E2A16056C4C}" destId="{4E33527E-F5A0-400E-A8FF-E406ACD491DC}" srcOrd="0" destOrd="0" presId="urn:microsoft.com/office/officeart/2005/8/layout/radial6"/>
    <dgm:cxn modelId="{84325582-FAF9-4C7C-99E0-001CA99C745B}" type="presParOf" srcId="{19721ABC-9FE7-40B2-B6F5-3B90B7709E5A}" destId="{4055E614-FA50-4C84-8A59-E179CCA52C4A}" srcOrd="0" destOrd="0" presId="urn:microsoft.com/office/officeart/2005/8/layout/radial6"/>
    <dgm:cxn modelId="{33F8DBCA-2543-4A21-9E0D-F788C78D562F}" type="presParOf" srcId="{19721ABC-9FE7-40B2-B6F5-3B90B7709E5A}" destId="{87A43819-F93C-4FDF-B332-68878C276BCF}" srcOrd="1" destOrd="0" presId="urn:microsoft.com/office/officeart/2005/8/layout/radial6"/>
    <dgm:cxn modelId="{92ADC68E-8DA8-4B8C-955E-CC4AF5C67985}" type="presParOf" srcId="{19721ABC-9FE7-40B2-B6F5-3B90B7709E5A}" destId="{D4CCA640-3425-4F6A-9FE2-BAEFF54A4155}" srcOrd="2" destOrd="0" presId="urn:microsoft.com/office/officeart/2005/8/layout/radial6"/>
    <dgm:cxn modelId="{FACED821-DD04-4269-8E9D-7BBEA2D8D489}" type="presParOf" srcId="{19721ABC-9FE7-40B2-B6F5-3B90B7709E5A}" destId="{F80A7203-0E5F-4575-B2A0-3D6A57E1F8B3}" srcOrd="3" destOrd="0" presId="urn:microsoft.com/office/officeart/2005/8/layout/radial6"/>
    <dgm:cxn modelId="{A2A723D6-2EBF-4A53-9F31-B32A2AFC6A56}" type="presParOf" srcId="{19721ABC-9FE7-40B2-B6F5-3B90B7709E5A}" destId="{FC048CE0-5A74-41CB-A0E6-73642231A4C5}" srcOrd="4" destOrd="0" presId="urn:microsoft.com/office/officeart/2005/8/layout/radial6"/>
    <dgm:cxn modelId="{F2016477-030D-41E8-96BC-6B5F848ACB3B}" type="presParOf" srcId="{19721ABC-9FE7-40B2-B6F5-3B90B7709E5A}" destId="{14E3DB2F-2464-4C39-BD85-438997FD5827}" srcOrd="5" destOrd="0" presId="urn:microsoft.com/office/officeart/2005/8/layout/radial6"/>
    <dgm:cxn modelId="{B4038DD1-1E93-494D-B1EB-67FE951ABF63}" type="presParOf" srcId="{19721ABC-9FE7-40B2-B6F5-3B90B7709E5A}" destId="{0AF0A6AE-4CD5-4F7A-AC32-F23C048C8852}" srcOrd="6" destOrd="0" presId="urn:microsoft.com/office/officeart/2005/8/layout/radial6"/>
    <dgm:cxn modelId="{B8EBB0A2-447D-4D44-A5C0-82ED7F1F74D2}" type="presParOf" srcId="{19721ABC-9FE7-40B2-B6F5-3B90B7709E5A}" destId="{4E33527E-F5A0-400E-A8FF-E406ACD491DC}" srcOrd="7" destOrd="0" presId="urn:microsoft.com/office/officeart/2005/8/layout/radial6"/>
    <dgm:cxn modelId="{1A633154-11AB-4C4F-A8E1-7AC13879FFFC}" type="presParOf" srcId="{19721ABC-9FE7-40B2-B6F5-3B90B7709E5A}" destId="{0FEBD0AD-C1EB-49AF-BC2E-CDA663E77581}" srcOrd="8" destOrd="0" presId="urn:microsoft.com/office/officeart/2005/8/layout/radial6"/>
    <dgm:cxn modelId="{45BF2075-B8A1-4139-840E-30B9BA6A43A7}" type="presParOf" srcId="{19721ABC-9FE7-40B2-B6F5-3B90B7709E5A}" destId="{B7E5B94C-7CC5-493E-92E0-BE4D0FB30D33}" srcOrd="9" destOrd="0" presId="urn:microsoft.com/office/officeart/2005/8/layout/radial6"/>
    <dgm:cxn modelId="{737C4FDD-2258-485B-A831-E36EA764DCEA}" type="presParOf" srcId="{19721ABC-9FE7-40B2-B6F5-3B90B7709E5A}" destId="{644F01FA-AC77-4A62-B616-1B7CAECE7F26}" srcOrd="10" destOrd="0" presId="urn:microsoft.com/office/officeart/2005/8/layout/radial6"/>
    <dgm:cxn modelId="{5301B0E1-2A01-4B28-9499-0EAF89F79FC5}" type="presParOf" srcId="{19721ABC-9FE7-40B2-B6F5-3B90B7709E5A}" destId="{C14CE3F4-AA4C-43E6-A2EC-08EF20B1B96B}" srcOrd="11" destOrd="0" presId="urn:microsoft.com/office/officeart/2005/8/layout/radial6"/>
    <dgm:cxn modelId="{A0FCA1C3-8349-4149-9F13-71EFB670C6F3}" type="presParOf" srcId="{19721ABC-9FE7-40B2-B6F5-3B90B7709E5A}" destId="{93325C6B-3D12-498D-9B86-047C3E4B8B0B}" srcOrd="12" destOrd="0" presId="urn:microsoft.com/office/officeart/2005/8/layout/radial6"/>
    <dgm:cxn modelId="{422C7E36-EAF3-468E-BA0D-7EA97DA0C9CB}" type="presParOf" srcId="{19721ABC-9FE7-40B2-B6F5-3B90B7709E5A}" destId="{5F9949AA-F366-4D4E-B655-A0AA6DA004EB}" srcOrd="13" destOrd="0" presId="urn:microsoft.com/office/officeart/2005/8/layout/radial6"/>
    <dgm:cxn modelId="{AD69204B-EC12-4159-A6B3-9298556214FF}" type="presParOf" srcId="{19721ABC-9FE7-40B2-B6F5-3B90B7709E5A}" destId="{064D314C-66BB-4D88-92CD-CDBEA396AE75}" srcOrd="14" destOrd="0" presId="urn:microsoft.com/office/officeart/2005/8/layout/radial6"/>
    <dgm:cxn modelId="{1E420676-DEB4-4030-A27B-CCC022CB99C8}" type="presParOf" srcId="{19721ABC-9FE7-40B2-B6F5-3B90B7709E5A}" destId="{DFD85E8B-39BC-42E4-807C-74C60064504F}"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88A7E0C-55F6-4299-A011-5A0929F5B483}" type="doc">
      <dgm:prSet loTypeId="urn:microsoft.com/office/officeart/2005/8/layout/gear1" loCatId="process" qsTypeId="urn:microsoft.com/office/officeart/2005/8/quickstyle/simple1" qsCatId="simple" csTypeId="urn:microsoft.com/office/officeart/2005/8/colors/colorful5" csCatId="colorful" phldr="1"/>
      <dgm:spPr/>
    </dgm:pt>
    <dgm:pt modelId="{9C143FDB-534E-4F07-A8CD-E2821AB22135}">
      <dgm:prSet phldrT="[Text]"/>
      <dgm:spPr>
        <a:solidFill>
          <a:schemeClr val="tx2">
            <a:lumMod val="75000"/>
          </a:schemeClr>
        </a:solidFill>
      </dgm:spPr>
      <dgm:t>
        <a:bodyPr/>
        <a:lstStyle/>
        <a:p>
          <a:r>
            <a:rPr lang="en-US" dirty="0">
              <a:latin typeface="BPG Nino Mtavruli" panose="02000506000000020004" pitchFamily="2" charset="0"/>
            </a:rPr>
            <a:t>Catering Business</a:t>
          </a:r>
        </a:p>
      </dgm:t>
    </dgm:pt>
    <dgm:pt modelId="{2C68C5D5-2522-438D-8C3A-AE706F762403}" type="parTrans" cxnId="{E8F1C451-52EF-48CC-A379-2966F4619A94}">
      <dgm:prSet/>
      <dgm:spPr/>
      <dgm:t>
        <a:bodyPr/>
        <a:lstStyle/>
        <a:p>
          <a:endParaRPr lang="en-US">
            <a:latin typeface="BPG Nino Mtavruli" panose="02000506000000020004" pitchFamily="2" charset="0"/>
          </a:endParaRPr>
        </a:p>
      </dgm:t>
    </dgm:pt>
    <dgm:pt modelId="{19714B4A-4D4F-45F7-B540-B59F5B4C8A52}" type="sibTrans" cxnId="{E8F1C451-52EF-48CC-A379-2966F4619A94}">
      <dgm:prSet/>
      <dgm:spPr>
        <a:solidFill>
          <a:schemeClr val="tx2">
            <a:lumMod val="75000"/>
          </a:schemeClr>
        </a:solidFill>
      </dgm:spPr>
      <dgm:t>
        <a:bodyPr/>
        <a:lstStyle/>
        <a:p>
          <a:endParaRPr lang="en-US">
            <a:latin typeface="BPG Nino Mtavruli" panose="02000506000000020004" pitchFamily="2" charset="0"/>
          </a:endParaRPr>
        </a:p>
      </dgm:t>
    </dgm:pt>
    <dgm:pt modelId="{F9AD32A6-0766-4728-9891-6BFD2C40C4BD}">
      <dgm:prSet phldrT="[Text]"/>
      <dgm:spPr/>
      <dgm:t>
        <a:bodyPr/>
        <a:lstStyle/>
        <a:p>
          <a:r>
            <a:rPr lang="en-US" dirty="0">
              <a:latin typeface="BPG Nino Mtavruli" panose="02000506000000020004" pitchFamily="2" charset="0"/>
            </a:rPr>
            <a:t>Domestic Kitchen</a:t>
          </a:r>
        </a:p>
      </dgm:t>
    </dgm:pt>
    <dgm:pt modelId="{7B3C78BB-B3B4-417C-A3CB-BD208B58C982}" type="parTrans" cxnId="{5804A869-22A6-43C2-BF6B-2D65252C3070}">
      <dgm:prSet/>
      <dgm:spPr/>
      <dgm:t>
        <a:bodyPr/>
        <a:lstStyle/>
        <a:p>
          <a:endParaRPr lang="en-US">
            <a:latin typeface="BPG Nino Mtavruli" panose="02000506000000020004" pitchFamily="2" charset="0"/>
          </a:endParaRPr>
        </a:p>
      </dgm:t>
    </dgm:pt>
    <dgm:pt modelId="{B4634DAF-469F-4C9A-9F62-E14A32597DE1}" type="sibTrans" cxnId="{5804A869-22A6-43C2-BF6B-2D65252C3070}">
      <dgm:prSet/>
      <dgm:spPr/>
      <dgm:t>
        <a:bodyPr/>
        <a:lstStyle/>
        <a:p>
          <a:endParaRPr lang="en-US">
            <a:latin typeface="BPG Nino Mtavruli" panose="02000506000000020004" pitchFamily="2" charset="0"/>
          </a:endParaRPr>
        </a:p>
      </dgm:t>
    </dgm:pt>
    <dgm:pt modelId="{A2BD0C31-1F3D-4D8A-877E-A917F0C6A530}">
      <dgm:prSet phldrT="[Text]"/>
      <dgm:spPr>
        <a:solidFill>
          <a:schemeClr val="accent6">
            <a:lumMod val="75000"/>
          </a:schemeClr>
        </a:solidFill>
      </dgm:spPr>
      <dgm:t>
        <a:bodyPr/>
        <a:lstStyle/>
        <a:p>
          <a:r>
            <a:rPr lang="en-US" dirty="0">
              <a:latin typeface="BPG Nino Mtavruli" panose="02000506000000020004" pitchFamily="2" charset="0"/>
            </a:rPr>
            <a:t>Restaurants</a:t>
          </a:r>
        </a:p>
      </dgm:t>
    </dgm:pt>
    <dgm:pt modelId="{5B509668-5350-4083-AF57-CDF254EED6E0}" type="parTrans" cxnId="{516DD773-2955-486A-970D-A52EFA8C1615}">
      <dgm:prSet/>
      <dgm:spPr/>
      <dgm:t>
        <a:bodyPr/>
        <a:lstStyle/>
        <a:p>
          <a:endParaRPr lang="en-US">
            <a:latin typeface="BPG Nino Mtavruli" panose="02000506000000020004" pitchFamily="2" charset="0"/>
          </a:endParaRPr>
        </a:p>
      </dgm:t>
    </dgm:pt>
    <dgm:pt modelId="{FE8C9160-6BE3-4C10-8701-F70627201A2C}" type="sibTrans" cxnId="{516DD773-2955-486A-970D-A52EFA8C1615}">
      <dgm:prSet/>
      <dgm:spPr>
        <a:solidFill>
          <a:schemeClr val="accent6">
            <a:lumMod val="75000"/>
          </a:schemeClr>
        </a:solidFill>
      </dgm:spPr>
      <dgm:t>
        <a:bodyPr/>
        <a:lstStyle/>
        <a:p>
          <a:endParaRPr lang="en-US">
            <a:latin typeface="BPG Nino Mtavruli" panose="02000506000000020004" pitchFamily="2" charset="0"/>
          </a:endParaRPr>
        </a:p>
      </dgm:t>
    </dgm:pt>
    <dgm:pt modelId="{EA3846AD-D1A5-4F1B-8581-5EF59E062E87}">
      <dgm:prSet phldrT="[Text]"/>
      <dgm:spPr/>
      <dgm:t>
        <a:bodyPr/>
        <a:lstStyle/>
        <a:p>
          <a:endParaRPr lang="en-US" dirty="0">
            <a:latin typeface="BPG Nino Mtavruli" panose="02000506000000020004" pitchFamily="2" charset="0"/>
          </a:endParaRPr>
        </a:p>
      </dgm:t>
    </dgm:pt>
    <dgm:pt modelId="{A488E51F-1141-4AE9-B35C-6F347A9A4515}" type="parTrans" cxnId="{457872CF-2238-495C-9A56-FBA8674A4D3E}">
      <dgm:prSet/>
      <dgm:spPr/>
      <dgm:t>
        <a:bodyPr/>
        <a:lstStyle/>
        <a:p>
          <a:endParaRPr lang="en-US">
            <a:latin typeface="BPG Nino Mtavruli" panose="02000506000000020004" pitchFamily="2" charset="0"/>
          </a:endParaRPr>
        </a:p>
      </dgm:t>
    </dgm:pt>
    <dgm:pt modelId="{3EEF84B6-A791-4AC6-BACA-DCD33A734A42}" type="sibTrans" cxnId="{457872CF-2238-495C-9A56-FBA8674A4D3E}">
      <dgm:prSet/>
      <dgm:spPr/>
      <dgm:t>
        <a:bodyPr/>
        <a:lstStyle/>
        <a:p>
          <a:endParaRPr lang="en-US">
            <a:latin typeface="BPG Nino Mtavruli" panose="02000506000000020004" pitchFamily="2" charset="0"/>
          </a:endParaRPr>
        </a:p>
      </dgm:t>
    </dgm:pt>
    <dgm:pt modelId="{FEB9D6E5-C6A9-4B66-8D22-7C0790C02B37}" type="pres">
      <dgm:prSet presAssocID="{388A7E0C-55F6-4299-A011-5A0929F5B483}" presName="composite" presStyleCnt="0">
        <dgm:presLayoutVars>
          <dgm:chMax val="3"/>
          <dgm:animLvl val="lvl"/>
          <dgm:resizeHandles val="exact"/>
        </dgm:presLayoutVars>
      </dgm:prSet>
      <dgm:spPr/>
    </dgm:pt>
    <dgm:pt modelId="{8C6E006D-7202-48CD-9FA2-C28DBCB34AF3}" type="pres">
      <dgm:prSet presAssocID="{9C143FDB-534E-4F07-A8CD-E2821AB22135}" presName="gear1" presStyleLbl="node1" presStyleIdx="0" presStyleCnt="3">
        <dgm:presLayoutVars>
          <dgm:chMax val="1"/>
          <dgm:bulletEnabled val="1"/>
        </dgm:presLayoutVars>
      </dgm:prSet>
      <dgm:spPr/>
    </dgm:pt>
    <dgm:pt modelId="{48787FC5-21CE-440A-A820-EBFD9002E9DE}" type="pres">
      <dgm:prSet presAssocID="{9C143FDB-534E-4F07-A8CD-E2821AB22135}" presName="gear1srcNode" presStyleLbl="node1" presStyleIdx="0" presStyleCnt="3"/>
      <dgm:spPr/>
    </dgm:pt>
    <dgm:pt modelId="{8218DC83-12BC-4F43-8583-15235830A412}" type="pres">
      <dgm:prSet presAssocID="{9C143FDB-534E-4F07-A8CD-E2821AB22135}" presName="gear1dstNode" presStyleLbl="node1" presStyleIdx="0" presStyleCnt="3"/>
      <dgm:spPr/>
    </dgm:pt>
    <dgm:pt modelId="{C52A40CF-E6DF-4025-A273-184407049108}" type="pres">
      <dgm:prSet presAssocID="{F9AD32A6-0766-4728-9891-6BFD2C40C4BD}" presName="gear2" presStyleLbl="node1" presStyleIdx="1" presStyleCnt="3">
        <dgm:presLayoutVars>
          <dgm:chMax val="1"/>
          <dgm:bulletEnabled val="1"/>
        </dgm:presLayoutVars>
      </dgm:prSet>
      <dgm:spPr/>
    </dgm:pt>
    <dgm:pt modelId="{3CB39EB8-A9AD-476F-9C7C-B4E2D54AC061}" type="pres">
      <dgm:prSet presAssocID="{F9AD32A6-0766-4728-9891-6BFD2C40C4BD}" presName="gear2srcNode" presStyleLbl="node1" presStyleIdx="1" presStyleCnt="3"/>
      <dgm:spPr/>
    </dgm:pt>
    <dgm:pt modelId="{846FC0A3-D9BB-455D-A496-9C2DD2D88722}" type="pres">
      <dgm:prSet presAssocID="{F9AD32A6-0766-4728-9891-6BFD2C40C4BD}" presName="gear2dstNode" presStyleLbl="node1" presStyleIdx="1" presStyleCnt="3"/>
      <dgm:spPr/>
    </dgm:pt>
    <dgm:pt modelId="{181ACF98-A94C-4F27-B31F-F0CD10C86431}" type="pres">
      <dgm:prSet presAssocID="{A2BD0C31-1F3D-4D8A-877E-A917F0C6A530}" presName="gear3" presStyleLbl="node1" presStyleIdx="2" presStyleCnt="3"/>
      <dgm:spPr/>
    </dgm:pt>
    <dgm:pt modelId="{5DD863B6-5E31-463F-A563-DBA1C6270DB9}" type="pres">
      <dgm:prSet presAssocID="{A2BD0C31-1F3D-4D8A-877E-A917F0C6A530}" presName="gear3tx" presStyleLbl="node1" presStyleIdx="2" presStyleCnt="3">
        <dgm:presLayoutVars>
          <dgm:chMax val="1"/>
          <dgm:bulletEnabled val="1"/>
        </dgm:presLayoutVars>
      </dgm:prSet>
      <dgm:spPr/>
    </dgm:pt>
    <dgm:pt modelId="{F95E764D-5844-4C1D-97A4-A341F277CE79}" type="pres">
      <dgm:prSet presAssocID="{A2BD0C31-1F3D-4D8A-877E-A917F0C6A530}" presName="gear3srcNode" presStyleLbl="node1" presStyleIdx="2" presStyleCnt="3"/>
      <dgm:spPr/>
    </dgm:pt>
    <dgm:pt modelId="{A02AF6C2-5369-44E3-A1B3-B462A2517D5A}" type="pres">
      <dgm:prSet presAssocID="{A2BD0C31-1F3D-4D8A-877E-A917F0C6A530}" presName="gear3dstNode" presStyleLbl="node1" presStyleIdx="2" presStyleCnt="3"/>
      <dgm:spPr/>
    </dgm:pt>
    <dgm:pt modelId="{9FDF326A-BAB6-4227-8B38-4C0E1FD56F0E}" type="pres">
      <dgm:prSet presAssocID="{19714B4A-4D4F-45F7-B540-B59F5B4C8A52}" presName="connector1" presStyleLbl="sibTrans2D1" presStyleIdx="0" presStyleCnt="3"/>
      <dgm:spPr/>
    </dgm:pt>
    <dgm:pt modelId="{952E9B4C-BCE1-4123-A68B-AAD3C8753A84}" type="pres">
      <dgm:prSet presAssocID="{B4634DAF-469F-4C9A-9F62-E14A32597DE1}" presName="connector2" presStyleLbl="sibTrans2D1" presStyleIdx="1" presStyleCnt="3"/>
      <dgm:spPr/>
    </dgm:pt>
    <dgm:pt modelId="{56D7DFCC-B995-4D56-B1DD-798779159008}" type="pres">
      <dgm:prSet presAssocID="{FE8C9160-6BE3-4C10-8701-F70627201A2C}" presName="connector3" presStyleLbl="sibTrans2D1" presStyleIdx="2" presStyleCnt="3"/>
      <dgm:spPr/>
    </dgm:pt>
  </dgm:ptLst>
  <dgm:cxnLst>
    <dgm:cxn modelId="{8FC84C23-8DA8-46E8-891F-5FD6E23CA2D8}" type="presOf" srcId="{FE8C9160-6BE3-4C10-8701-F70627201A2C}" destId="{56D7DFCC-B995-4D56-B1DD-798779159008}" srcOrd="0" destOrd="0" presId="urn:microsoft.com/office/officeart/2005/8/layout/gear1"/>
    <dgm:cxn modelId="{7D3F722A-E00C-45AE-BC6D-E667DBB93281}" type="presOf" srcId="{F9AD32A6-0766-4728-9891-6BFD2C40C4BD}" destId="{C52A40CF-E6DF-4025-A273-184407049108}" srcOrd="0" destOrd="0" presId="urn:microsoft.com/office/officeart/2005/8/layout/gear1"/>
    <dgm:cxn modelId="{DF8FA12C-B107-416F-9E4A-6220868CE986}" type="presOf" srcId="{388A7E0C-55F6-4299-A011-5A0929F5B483}" destId="{FEB9D6E5-C6A9-4B66-8D22-7C0790C02B37}" srcOrd="0" destOrd="0" presId="urn:microsoft.com/office/officeart/2005/8/layout/gear1"/>
    <dgm:cxn modelId="{5804A869-22A6-43C2-BF6B-2D65252C3070}" srcId="{388A7E0C-55F6-4299-A011-5A0929F5B483}" destId="{F9AD32A6-0766-4728-9891-6BFD2C40C4BD}" srcOrd="1" destOrd="0" parTransId="{7B3C78BB-B3B4-417C-A3CB-BD208B58C982}" sibTransId="{B4634DAF-469F-4C9A-9F62-E14A32597DE1}"/>
    <dgm:cxn modelId="{E8F1C451-52EF-48CC-A379-2966F4619A94}" srcId="{388A7E0C-55F6-4299-A011-5A0929F5B483}" destId="{9C143FDB-534E-4F07-A8CD-E2821AB22135}" srcOrd="0" destOrd="0" parTransId="{2C68C5D5-2522-438D-8C3A-AE706F762403}" sibTransId="{19714B4A-4D4F-45F7-B540-B59F5B4C8A52}"/>
    <dgm:cxn modelId="{516DD773-2955-486A-970D-A52EFA8C1615}" srcId="{388A7E0C-55F6-4299-A011-5A0929F5B483}" destId="{A2BD0C31-1F3D-4D8A-877E-A917F0C6A530}" srcOrd="2" destOrd="0" parTransId="{5B509668-5350-4083-AF57-CDF254EED6E0}" sibTransId="{FE8C9160-6BE3-4C10-8701-F70627201A2C}"/>
    <dgm:cxn modelId="{070BE873-8D00-4964-B70C-D30D9373D679}" type="presOf" srcId="{A2BD0C31-1F3D-4D8A-877E-A917F0C6A530}" destId="{F95E764D-5844-4C1D-97A4-A341F277CE79}" srcOrd="2" destOrd="0" presId="urn:microsoft.com/office/officeart/2005/8/layout/gear1"/>
    <dgm:cxn modelId="{7C56617D-A37D-414D-8B8A-486A96F4A608}" type="presOf" srcId="{B4634DAF-469F-4C9A-9F62-E14A32597DE1}" destId="{952E9B4C-BCE1-4123-A68B-AAD3C8753A84}" srcOrd="0" destOrd="0" presId="urn:microsoft.com/office/officeart/2005/8/layout/gear1"/>
    <dgm:cxn modelId="{81619D85-5EAB-4730-BD4A-841533D960F0}" type="presOf" srcId="{A2BD0C31-1F3D-4D8A-877E-A917F0C6A530}" destId="{181ACF98-A94C-4F27-B31F-F0CD10C86431}" srcOrd="0" destOrd="0" presId="urn:microsoft.com/office/officeart/2005/8/layout/gear1"/>
    <dgm:cxn modelId="{58DB2AA1-E723-47C7-89DD-51CD42F2F4CB}" type="presOf" srcId="{F9AD32A6-0766-4728-9891-6BFD2C40C4BD}" destId="{846FC0A3-D9BB-455D-A496-9C2DD2D88722}" srcOrd="2" destOrd="0" presId="urn:microsoft.com/office/officeart/2005/8/layout/gear1"/>
    <dgm:cxn modelId="{ED38BBC6-1055-4F24-9302-0EB8B5B6E554}" type="presOf" srcId="{A2BD0C31-1F3D-4D8A-877E-A917F0C6A530}" destId="{A02AF6C2-5369-44E3-A1B3-B462A2517D5A}" srcOrd="3" destOrd="0" presId="urn:microsoft.com/office/officeart/2005/8/layout/gear1"/>
    <dgm:cxn modelId="{1773EEC8-F5D5-4C2B-ABAD-BD062A70F889}" type="presOf" srcId="{9C143FDB-534E-4F07-A8CD-E2821AB22135}" destId="{8C6E006D-7202-48CD-9FA2-C28DBCB34AF3}" srcOrd="0" destOrd="0" presId="urn:microsoft.com/office/officeart/2005/8/layout/gear1"/>
    <dgm:cxn modelId="{29DD28CF-A758-4256-978B-8A4C2A6531EC}" type="presOf" srcId="{9C143FDB-534E-4F07-A8CD-E2821AB22135}" destId="{8218DC83-12BC-4F43-8583-15235830A412}" srcOrd="2" destOrd="0" presId="urn:microsoft.com/office/officeart/2005/8/layout/gear1"/>
    <dgm:cxn modelId="{457872CF-2238-495C-9A56-FBA8674A4D3E}" srcId="{388A7E0C-55F6-4299-A011-5A0929F5B483}" destId="{EA3846AD-D1A5-4F1B-8581-5EF59E062E87}" srcOrd="3" destOrd="0" parTransId="{A488E51F-1141-4AE9-B35C-6F347A9A4515}" sibTransId="{3EEF84B6-A791-4AC6-BACA-DCD33A734A42}"/>
    <dgm:cxn modelId="{B153CDD0-6140-4356-B16F-36C45EF58D62}" type="presOf" srcId="{19714B4A-4D4F-45F7-B540-B59F5B4C8A52}" destId="{9FDF326A-BAB6-4227-8B38-4C0E1FD56F0E}" srcOrd="0" destOrd="0" presId="urn:microsoft.com/office/officeart/2005/8/layout/gear1"/>
    <dgm:cxn modelId="{456E65E0-8050-48C7-A309-D91C37E0E858}" type="presOf" srcId="{A2BD0C31-1F3D-4D8A-877E-A917F0C6A530}" destId="{5DD863B6-5E31-463F-A563-DBA1C6270DB9}" srcOrd="1" destOrd="0" presId="urn:microsoft.com/office/officeart/2005/8/layout/gear1"/>
    <dgm:cxn modelId="{851527EB-BA19-48CB-9AEA-E0260C839FC9}" type="presOf" srcId="{9C143FDB-534E-4F07-A8CD-E2821AB22135}" destId="{48787FC5-21CE-440A-A820-EBFD9002E9DE}" srcOrd="1" destOrd="0" presId="urn:microsoft.com/office/officeart/2005/8/layout/gear1"/>
    <dgm:cxn modelId="{7618F3F1-4B93-4725-8CC1-CFCDB6171108}" type="presOf" srcId="{F9AD32A6-0766-4728-9891-6BFD2C40C4BD}" destId="{3CB39EB8-A9AD-476F-9C7C-B4E2D54AC061}" srcOrd="1" destOrd="0" presId="urn:microsoft.com/office/officeart/2005/8/layout/gear1"/>
    <dgm:cxn modelId="{0A92386E-6C05-4D7E-9718-5A25AA1BDE8B}" type="presParOf" srcId="{FEB9D6E5-C6A9-4B66-8D22-7C0790C02B37}" destId="{8C6E006D-7202-48CD-9FA2-C28DBCB34AF3}" srcOrd="0" destOrd="0" presId="urn:microsoft.com/office/officeart/2005/8/layout/gear1"/>
    <dgm:cxn modelId="{AE8D4DFB-CAEF-437F-8292-D4DC0F885D6A}" type="presParOf" srcId="{FEB9D6E5-C6A9-4B66-8D22-7C0790C02B37}" destId="{48787FC5-21CE-440A-A820-EBFD9002E9DE}" srcOrd="1" destOrd="0" presId="urn:microsoft.com/office/officeart/2005/8/layout/gear1"/>
    <dgm:cxn modelId="{C3ABAAD4-563D-4502-ADA0-38C05F9C14D1}" type="presParOf" srcId="{FEB9D6E5-C6A9-4B66-8D22-7C0790C02B37}" destId="{8218DC83-12BC-4F43-8583-15235830A412}" srcOrd="2" destOrd="0" presId="urn:microsoft.com/office/officeart/2005/8/layout/gear1"/>
    <dgm:cxn modelId="{08CF2D3A-03C3-499B-8ADC-19C72A4997AC}" type="presParOf" srcId="{FEB9D6E5-C6A9-4B66-8D22-7C0790C02B37}" destId="{C52A40CF-E6DF-4025-A273-184407049108}" srcOrd="3" destOrd="0" presId="urn:microsoft.com/office/officeart/2005/8/layout/gear1"/>
    <dgm:cxn modelId="{B9C4493C-ECD5-4B0B-8207-B398B51AEE30}" type="presParOf" srcId="{FEB9D6E5-C6A9-4B66-8D22-7C0790C02B37}" destId="{3CB39EB8-A9AD-476F-9C7C-B4E2D54AC061}" srcOrd="4" destOrd="0" presId="urn:microsoft.com/office/officeart/2005/8/layout/gear1"/>
    <dgm:cxn modelId="{18268F30-2561-4947-9F44-9EEAAE82F00B}" type="presParOf" srcId="{FEB9D6E5-C6A9-4B66-8D22-7C0790C02B37}" destId="{846FC0A3-D9BB-455D-A496-9C2DD2D88722}" srcOrd="5" destOrd="0" presId="urn:microsoft.com/office/officeart/2005/8/layout/gear1"/>
    <dgm:cxn modelId="{1FFF0E84-191D-4BFD-A52F-338E4154B587}" type="presParOf" srcId="{FEB9D6E5-C6A9-4B66-8D22-7C0790C02B37}" destId="{181ACF98-A94C-4F27-B31F-F0CD10C86431}" srcOrd="6" destOrd="0" presId="urn:microsoft.com/office/officeart/2005/8/layout/gear1"/>
    <dgm:cxn modelId="{BE6956B3-0488-4BC0-A42B-C57808A01E12}" type="presParOf" srcId="{FEB9D6E5-C6A9-4B66-8D22-7C0790C02B37}" destId="{5DD863B6-5E31-463F-A563-DBA1C6270DB9}" srcOrd="7" destOrd="0" presId="urn:microsoft.com/office/officeart/2005/8/layout/gear1"/>
    <dgm:cxn modelId="{2D67219F-F283-48E3-811B-8032CF485328}" type="presParOf" srcId="{FEB9D6E5-C6A9-4B66-8D22-7C0790C02B37}" destId="{F95E764D-5844-4C1D-97A4-A341F277CE79}" srcOrd="8" destOrd="0" presId="urn:microsoft.com/office/officeart/2005/8/layout/gear1"/>
    <dgm:cxn modelId="{37469FBB-770F-42C5-8FDF-BC2CEBA8F82D}" type="presParOf" srcId="{FEB9D6E5-C6A9-4B66-8D22-7C0790C02B37}" destId="{A02AF6C2-5369-44E3-A1B3-B462A2517D5A}" srcOrd="9" destOrd="0" presId="urn:microsoft.com/office/officeart/2005/8/layout/gear1"/>
    <dgm:cxn modelId="{897F52CA-DBEB-48BE-B8AD-002E5D389243}" type="presParOf" srcId="{FEB9D6E5-C6A9-4B66-8D22-7C0790C02B37}" destId="{9FDF326A-BAB6-4227-8B38-4C0E1FD56F0E}" srcOrd="10" destOrd="0" presId="urn:microsoft.com/office/officeart/2005/8/layout/gear1"/>
    <dgm:cxn modelId="{F2E7652C-5811-4EFC-A929-A0FFE9D0C52F}" type="presParOf" srcId="{FEB9D6E5-C6A9-4B66-8D22-7C0790C02B37}" destId="{952E9B4C-BCE1-4123-A68B-AAD3C8753A84}" srcOrd="11" destOrd="0" presId="urn:microsoft.com/office/officeart/2005/8/layout/gear1"/>
    <dgm:cxn modelId="{5AE6EAB1-6860-4F3C-9EF1-065F43765F89}" type="presParOf" srcId="{FEB9D6E5-C6A9-4B66-8D22-7C0790C02B37}" destId="{56D7DFCC-B995-4D56-B1DD-798779159008}"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F1E31EC-6ADD-4707-A41F-389562802D11}" type="doc">
      <dgm:prSet loTypeId="urn:microsoft.com/office/officeart/2008/layout/VerticalCurvedList" loCatId="list" qsTypeId="urn:microsoft.com/office/officeart/2005/8/quickstyle/simple2" qsCatId="simple" csTypeId="urn:microsoft.com/office/officeart/2005/8/colors/colorful5" csCatId="colorful" phldr="1"/>
      <dgm:spPr/>
      <dgm:t>
        <a:bodyPr/>
        <a:lstStyle/>
        <a:p>
          <a:endParaRPr lang="en-US"/>
        </a:p>
      </dgm:t>
    </dgm:pt>
    <dgm:pt modelId="{9F140FC2-5BE3-4D54-A04D-5484B0CDB637}">
      <dgm:prSet phldrT="[Text]" custT="1"/>
      <dgm:spPr/>
      <dgm:t>
        <a:bodyPr/>
        <a:lstStyle/>
        <a:p>
          <a:pPr>
            <a:buClr>
              <a:schemeClr val="accent1">
                <a:lumMod val="75000"/>
              </a:schemeClr>
            </a:buClr>
          </a:pPr>
          <a:r>
            <a:rPr lang="en-US" sz="1100" dirty="0">
              <a:latin typeface="BPG Nino Mtavruli" panose="02000506000000020004" pitchFamily="2" charset="0"/>
              <a:cs typeface="Times New Roman" panose="02020603050405020304" pitchFamily="18" charset="0"/>
            </a:rPr>
            <a:t>Raw greens require appropriate protective packaging</a:t>
          </a:r>
          <a:endParaRPr lang="en-US" sz="1100" dirty="0">
            <a:latin typeface="BPG Nino Mtavruli" panose="02000506000000020004" pitchFamily="2" charset="0"/>
          </a:endParaRPr>
        </a:p>
      </dgm:t>
    </dgm:pt>
    <dgm:pt modelId="{E5748DA0-24DD-469F-86E3-4D1CC5B82881}" type="parTrans" cxnId="{CC67BD92-A7DF-4FC2-9E2B-F6D7EAD608A3}">
      <dgm:prSet/>
      <dgm:spPr/>
      <dgm:t>
        <a:bodyPr/>
        <a:lstStyle/>
        <a:p>
          <a:endParaRPr lang="en-US" sz="2800">
            <a:latin typeface="BPG Nino Mtavruli" panose="02000506000000020004" pitchFamily="2" charset="0"/>
          </a:endParaRPr>
        </a:p>
      </dgm:t>
    </dgm:pt>
    <dgm:pt modelId="{A6A461BC-21AE-4BE5-B866-1BEFF5DAFC60}" type="sibTrans" cxnId="{CC67BD92-A7DF-4FC2-9E2B-F6D7EAD608A3}">
      <dgm:prSet/>
      <dgm:spPr/>
      <dgm:t>
        <a:bodyPr/>
        <a:lstStyle/>
        <a:p>
          <a:endParaRPr lang="en-US" sz="2800">
            <a:latin typeface="BPG Nino Mtavruli" panose="02000506000000020004" pitchFamily="2" charset="0"/>
          </a:endParaRPr>
        </a:p>
      </dgm:t>
    </dgm:pt>
    <dgm:pt modelId="{BC0E1A15-4815-4D57-A705-7B813E1FEC72}">
      <dgm:prSet phldrT="[Text]" custT="1"/>
      <dgm:spPr/>
      <dgm:t>
        <a:bodyPr/>
        <a:lstStyle/>
        <a:p>
          <a:r>
            <a:rPr lang="en-US" sz="1100" dirty="0">
              <a:latin typeface="BPG Nino Mtavruli" panose="02000506000000020004" pitchFamily="2" charset="0"/>
              <a:cs typeface="Times New Roman" panose="02020603050405020304" pitchFamily="18" charset="0"/>
            </a:rPr>
            <a:t>Protective layer is necessary to protect leaves against possible damage during packaging and reduce the risk of external moisture</a:t>
          </a:r>
          <a:endParaRPr lang="en-US" sz="1100" dirty="0">
            <a:latin typeface="BPG Nino Mtavruli" panose="02000506000000020004" pitchFamily="2" charset="0"/>
          </a:endParaRPr>
        </a:p>
      </dgm:t>
    </dgm:pt>
    <dgm:pt modelId="{3088B20B-BD90-4B7A-A9B8-50577E4833B7}" type="parTrans" cxnId="{1417A494-7201-4982-A998-243FA84AF4EB}">
      <dgm:prSet/>
      <dgm:spPr/>
      <dgm:t>
        <a:bodyPr/>
        <a:lstStyle/>
        <a:p>
          <a:endParaRPr lang="en-US" sz="2800">
            <a:latin typeface="BPG Nino Mtavruli" panose="02000506000000020004" pitchFamily="2" charset="0"/>
          </a:endParaRPr>
        </a:p>
      </dgm:t>
    </dgm:pt>
    <dgm:pt modelId="{55E2901F-C597-4484-884B-B504A28C766F}" type="sibTrans" cxnId="{1417A494-7201-4982-A998-243FA84AF4EB}">
      <dgm:prSet/>
      <dgm:spPr/>
      <dgm:t>
        <a:bodyPr/>
        <a:lstStyle/>
        <a:p>
          <a:endParaRPr lang="en-US" sz="2800">
            <a:latin typeface="BPG Nino Mtavruli" panose="02000506000000020004" pitchFamily="2" charset="0"/>
          </a:endParaRPr>
        </a:p>
      </dgm:t>
    </dgm:pt>
    <dgm:pt modelId="{1E3DC8FD-6584-4799-B046-63490EDB5347}">
      <dgm:prSet phldrT="[Text]" custT="1"/>
      <dgm:spPr/>
      <dgm:t>
        <a:bodyPr/>
        <a:lstStyle/>
        <a:p>
          <a:r>
            <a:rPr lang="en-US" sz="1100" dirty="0">
              <a:latin typeface="BPG Nino Mtavruli" panose="02000506000000020004" pitchFamily="2" charset="0"/>
              <a:cs typeface="Times New Roman" panose="02020603050405020304" pitchFamily="18" charset="0"/>
            </a:rPr>
            <a:t>Cut raw greens are usually covered by the polyethylene sacks and placed in cardboard boxes</a:t>
          </a:r>
          <a:endParaRPr lang="en-US" sz="1100" dirty="0">
            <a:latin typeface="BPG Nino Mtavruli" panose="02000506000000020004" pitchFamily="2" charset="0"/>
          </a:endParaRPr>
        </a:p>
      </dgm:t>
    </dgm:pt>
    <dgm:pt modelId="{56C5B426-803E-4B46-9CF5-79ECC7C9AB0A}" type="parTrans" cxnId="{A2050C01-3632-4C09-A49F-D3ABAEE95DF4}">
      <dgm:prSet/>
      <dgm:spPr/>
      <dgm:t>
        <a:bodyPr/>
        <a:lstStyle/>
        <a:p>
          <a:endParaRPr lang="en-US" sz="2800">
            <a:latin typeface="BPG Nino Mtavruli" panose="02000506000000020004" pitchFamily="2" charset="0"/>
          </a:endParaRPr>
        </a:p>
      </dgm:t>
    </dgm:pt>
    <dgm:pt modelId="{45DD14B6-C5DB-4595-89EA-DF6C1AE3A367}" type="sibTrans" cxnId="{A2050C01-3632-4C09-A49F-D3ABAEE95DF4}">
      <dgm:prSet/>
      <dgm:spPr/>
      <dgm:t>
        <a:bodyPr/>
        <a:lstStyle/>
        <a:p>
          <a:endParaRPr lang="en-US" sz="2800">
            <a:latin typeface="BPG Nino Mtavruli" panose="02000506000000020004" pitchFamily="2" charset="0"/>
          </a:endParaRPr>
        </a:p>
      </dgm:t>
    </dgm:pt>
    <dgm:pt modelId="{3FC1FE70-D02C-486C-A488-D4E288276E3F}">
      <dgm:prSet phldrT="[Text]" custT="1"/>
      <dgm:spPr/>
      <dgm:t>
        <a:bodyPr/>
        <a:lstStyle/>
        <a:p>
          <a:pPr>
            <a:buClr>
              <a:srgbClr val="C0392B"/>
            </a:buClr>
          </a:pPr>
          <a:r>
            <a:rPr lang="en-US" sz="1100" dirty="0">
              <a:latin typeface="BPG Nino Mtavruli" panose="02000506000000020004" pitchFamily="2" charset="0"/>
              <a:cs typeface="Times New Roman" panose="02020603050405020304" pitchFamily="18" charset="0"/>
            </a:rPr>
            <a:t>It is necessary to consider the fact that raw greens  need to be packaged immediately after being harvested</a:t>
          </a:r>
          <a:endParaRPr lang="en-US" sz="1100" dirty="0">
            <a:latin typeface="BPG Nino Mtavruli" panose="02000506000000020004" pitchFamily="2" charset="0"/>
          </a:endParaRPr>
        </a:p>
      </dgm:t>
    </dgm:pt>
    <dgm:pt modelId="{5C4A0495-4788-49B0-8899-B56CA3DF6A57}" type="parTrans" cxnId="{65913898-2A40-415B-A82C-F1A843B45199}">
      <dgm:prSet/>
      <dgm:spPr/>
      <dgm:t>
        <a:bodyPr/>
        <a:lstStyle/>
        <a:p>
          <a:endParaRPr lang="en-US" sz="2800">
            <a:latin typeface="BPG Nino Mtavruli" panose="02000506000000020004" pitchFamily="2" charset="0"/>
          </a:endParaRPr>
        </a:p>
      </dgm:t>
    </dgm:pt>
    <dgm:pt modelId="{0B808AE8-89AE-4F99-826D-C594DE08F18E}" type="sibTrans" cxnId="{65913898-2A40-415B-A82C-F1A843B45199}">
      <dgm:prSet/>
      <dgm:spPr/>
      <dgm:t>
        <a:bodyPr/>
        <a:lstStyle/>
        <a:p>
          <a:endParaRPr lang="en-US" sz="2800">
            <a:latin typeface="BPG Nino Mtavruli" panose="02000506000000020004" pitchFamily="2" charset="0"/>
          </a:endParaRPr>
        </a:p>
      </dgm:t>
    </dgm:pt>
    <dgm:pt modelId="{43A0F2DD-E540-4CCE-A52E-860672CBB6E8}">
      <dgm:prSet phldrT="[Text]" custT="1"/>
      <dgm:spPr/>
      <dgm:t>
        <a:bodyPr/>
        <a:lstStyle/>
        <a:p>
          <a:r>
            <a:rPr lang="en-US" sz="1100" dirty="0">
              <a:latin typeface="BPG Nino Mtavruli" panose="02000506000000020004" pitchFamily="2" charset="0"/>
              <a:cs typeface="Times New Roman" panose="02020603050405020304" pitchFamily="18" charset="0"/>
            </a:rPr>
            <a:t>In is crucial to provide the appropriate temperature and moisture in the process of transportation in order for the raw greens to retain its properties</a:t>
          </a:r>
          <a:endParaRPr lang="en-US" sz="1100" dirty="0">
            <a:latin typeface="BPG Nino Mtavruli" panose="02000506000000020004" pitchFamily="2" charset="0"/>
          </a:endParaRPr>
        </a:p>
      </dgm:t>
    </dgm:pt>
    <dgm:pt modelId="{846B1D20-C260-4FC3-81A1-424437303DD6}" type="parTrans" cxnId="{8466D51B-7ACF-4EA5-B334-0F478B6EB3A2}">
      <dgm:prSet/>
      <dgm:spPr/>
      <dgm:t>
        <a:bodyPr/>
        <a:lstStyle/>
        <a:p>
          <a:endParaRPr lang="en-US" sz="2800">
            <a:latin typeface="BPG Nino Mtavruli" panose="02000506000000020004" pitchFamily="2" charset="0"/>
          </a:endParaRPr>
        </a:p>
      </dgm:t>
    </dgm:pt>
    <dgm:pt modelId="{D9ECFEE6-D1B1-4D60-BDFD-FBEE1AC6E620}" type="sibTrans" cxnId="{8466D51B-7ACF-4EA5-B334-0F478B6EB3A2}">
      <dgm:prSet/>
      <dgm:spPr/>
      <dgm:t>
        <a:bodyPr/>
        <a:lstStyle/>
        <a:p>
          <a:endParaRPr lang="en-US" sz="2800">
            <a:latin typeface="BPG Nino Mtavruli" panose="02000506000000020004" pitchFamily="2" charset="0"/>
          </a:endParaRPr>
        </a:p>
      </dgm:t>
    </dgm:pt>
    <dgm:pt modelId="{8A1A3247-596A-4D07-9A47-D242DC81963B}">
      <dgm:prSet phldrT="[Text]" custT="1"/>
      <dgm:spPr/>
      <dgm:t>
        <a:bodyPr/>
        <a:lstStyle/>
        <a:p>
          <a:r>
            <a:rPr lang="en-US" sz="1100" dirty="0">
              <a:latin typeface="BPG Nino Mtavruli" panose="02000506000000020004" pitchFamily="2" charset="0"/>
              <a:cs typeface="Times New Roman" panose="02020603050405020304" pitchFamily="18" charset="0"/>
            </a:rPr>
            <a:t>Packaging requirements differ for different customers and market segments</a:t>
          </a:r>
          <a:endParaRPr lang="en-US" sz="1100" dirty="0">
            <a:latin typeface="BPG Nino Mtavruli" panose="02000506000000020004" pitchFamily="2" charset="0"/>
          </a:endParaRPr>
        </a:p>
      </dgm:t>
    </dgm:pt>
    <dgm:pt modelId="{4692F02B-FCF7-43FB-ADBD-8B96D472E7A2}" type="parTrans" cxnId="{8E760B7E-8432-46D6-B9B5-1ECCB7017EE2}">
      <dgm:prSet/>
      <dgm:spPr/>
      <dgm:t>
        <a:bodyPr/>
        <a:lstStyle/>
        <a:p>
          <a:endParaRPr lang="en-US" sz="2800">
            <a:latin typeface="BPG Nino Mtavruli" panose="02000506000000020004" pitchFamily="2" charset="0"/>
          </a:endParaRPr>
        </a:p>
      </dgm:t>
    </dgm:pt>
    <dgm:pt modelId="{85B3C96F-13FA-4108-A3F5-2267F8D84F00}" type="sibTrans" cxnId="{8E760B7E-8432-46D6-B9B5-1ECCB7017EE2}">
      <dgm:prSet/>
      <dgm:spPr/>
      <dgm:t>
        <a:bodyPr/>
        <a:lstStyle/>
        <a:p>
          <a:endParaRPr lang="en-US" sz="2800">
            <a:latin typeface="BPG Nino Mtavruli" panose="02000506000000020004" pitchFamily="2" charset="0"/>
          </a:endParaRPr>
        </a:p>
      </dgm:t>
    </dgm:pt>
    <dgm:pt modelId="{C0C793DC-F243-4A84-BBD5-70D0443458AF}" type="pres">
      <dgm:prSet presAssocID="{DF1E31EC-6ADD-4707-A41F-389562802D11}" presName="Name0" presStyleCnt="0">
        <dgm:presLayoutVars>
          <dgm:chMax val="7"/>
          <dgm:chPref val="7"/>
          <dgm:dir/>
        </dgm:presLayoutVars>
      </dgm:prSet>
      <dgm:spPr/>
    </dgm:pt>
    <dgm:pt modelId="{6C7EEF6F-ED9D-445F-BD6B-7EE82341B446}" type="pres">
      <dgm:prSet presAssocID="{DF1E31EC-6ADD-4707-A41F-389562802D11}" presName="Name1" presStyleCnt="0"/>
      <dgm:spPr/>
    </dgm:pt>
    <dgm:pt modelId="{E121EA63-D9E7-47E9-8EC5-A40A01A2BBB3}" type="pres">
      <dgm:prSet presAssocID="{DF1E31EC-6ADD-4707-A41F-389562802D11}" presName="cycle" presStyleCnt="0"/>
      <dgm:spPr/>
    </dgm:pt>
    <dgm:pt modelId="{77A24746-999E-4DEE-8226-A3BAC4D3C02C}" type="pres">
      <dgm:prSet presAssocID="{DF1E31EC-6ADD-4707-A41F-389562802D11}" presName="srcNode" presStyleLbl="node1" presStyleIdx="0" presStyleCnt="6"/>
      <dgm:spPr/>
    </dgm:pt>
    <dgm:pt modelId="{D8019E92-C44E-4D0D-BD95-1AADD473668F}" type="pres">
      <dgm:prSet presAssocID="{DF1E31EC-6ADD-4707-A41F-389562802D11}" presName="conn" presStyleLbl="parChTrans1D2" presStyleIdx="0" presStyleCnt="1"/>
      <dgm:spPr/>
    </dgm:pt>
    <dgm:pt modelId="{C3B1F218-F369-4EE1-82CD-395C9DA6C05B}" type="pres">
      <dgm:prSet presAssocID="{DF1E31EC-6ADD-4707-A41F-389562802D11}" presName="extraNode" presStyleLbl="node1" presStyleIdx="0" presStyleCnt="6"/>
      <dgm:spPr/>
    </dgm:pt>
    <dgm:pt modelId="{2D1AE96C-495C-4CE4-98B4-7F5F19BDC140}" type="pres">
      <dgm:prSet presAssocID="{DF1E31EC-6ADD-4707-A41F-389562802D11}" presName="dstNode" presStyleLbl="node1" presStyleIdx="0" presStyleCnt="6"/>
      <dgm:spPr/>
    </dgm:pt>
    <dgm:pt modelId="{05583DF3-52BB-45FE-B0D8-1F2B031D2C86}" type="pres">
      <dgm:prSet presAssocID="{9F140FC2-5BE3-4D54-A04D-5484B0CDB637}" presName="text_1" presStyleLbl="node1" presStyleIdx="0" presStyleCnt="6">
        <dgm:presLayoutVars>
          <dgm:bulletEnabled val="1"/>
        </dgm:presLayoutVars>
      </dgm:prSet>
      <dgm:spPr/>
    </dgm:pt>
    <dgm:pt modelId="{B601769E-803E-41B8-BCCF-E31CF180D1F3}" type="pres">
      <dgm:prSet presAssocID="{9F140FC2-5BE3-4D54-A04D-5484B0CDB637}" presName="accent_1" presStyleCnt="0"/>
      <dgm:spPr/>
    </dgm:pt>
    <dgm:pt modelId="{CDDF3E4D-B623-4802-ABE8-650A30F641EC}" type="pres">
      <dgm:prSet presAssocID="{9F140FC2-5BE3-4D54-A04D-5484B0CDB637}" presName="accentRepeatNode" presStyleLbl="solidFgAcc1" presStyleIdx="0" presStyleCnt="6"/>
      <dgm:spPr/>
    </dgm:pt>
    <dgm:pt modelId="{CC4B4763-7648-49B7-9744-EA73BC4EAD21}" type="pres">
      <dgm:prSet presAssocID="{BC0E1A15-4815-4D57-A705-7B813E1FEC72}" presName="text_2" presStyleLbl="node1" presStyleIdx="1" presStyleCnt="6">
        <dgm:presLayoutVars>
          <dgm:bulletEnabled val="1"/>
        </dgm:presLayoutVars>
      </dgm:prSet>
      <dgm:spPr/>
    </dgm:pt>
    <dgm:pt modelId="{28049BF6-BCAC-4526-9ED6-38D2E6733829}" type="pres">
      <dgm:prSet presAssocID="{BC0E1A15-4815-4D57-A705-7B813E1FEC72}" presName="accent_2" presStyleCnt="0"/>
      <dgm:spPr/>
    </dgm:pt>
    <dgm:pt modelId="{4FECAFB6-C2CD-4D6B-835A-632554D1A916}" type="pres">
      <dgm:prSet presAssocID="{BC0E1A15-4815-4D57-A705-7B813E1FEC72}" presName="accentRepeatNode" presStyleLbl="solidFgAcc1" presStyleIdx="1" presStyleCnt="6"/>
      <dgm:spPr/>
    </dgm:pt>
    <dgm:pt modelId="{18592402-F36E-4693-8322-3BCB1E07BB27}" type="pres">
      <dgm:prSet presAssocID="{1E3DC8FD-6584-4799-B046-63490EDB5347}" presName="text_3" presStyleLbl="node1" presStyleIdx="2" presStyleCnt="6">
        <dgm:presLayoutVars>
          <dgm:bulletEnabled val="1"/>
        </dgm:presLayoutVars>
      </dgm:prSet>
      <dgm:spPr/>
    </dgm:pt>
    <dgm:pt modelId="{2118A88C-8C72-495C-94B4-15AE95ABC553}" type="pres">
      <dgm:prSet presAssocID="{1E3DC8FD-6584-4799-B046-63490EDB5347}" presName="accent_3" presStyleCnt="0"/>
      <dgm:spPr/>
    </dgm:pt>
    <dgm:pt modelId="{9A892884-7CCD-41BE-A7D1-3470418FC5F9}" type="pres">
      <dgm:prSet presAssocID="{1E3DC8FD-6584-4799-B046-63490EDB5347}" presName="accentRepeatNode" presStyleLbl="solidFgAcc1" presStyleIdx="2" presStyleCnt="6"/>
      <dgm:spPr/>
    </dgm:pt>
    <dgm:pt modelId="{035ED733-0996-4A2E-9C49-2D7901F99D67}" type="pres">
      <dgm:prSet presAssocID="{43A0F2DD-E540-4CCE-A52E-860672CBB6E8}" presName="text_4" presStyleLbl="node1" presStyleIdx="3" presStyleCnt="6">
        <dgm:presLayoutVars>
          <dgm:bulletEnabled val="1"/>
        </dgm:presLayoutVars>
      </dgm:prSet>
      <dgm:spPr/>
    </dgm:pt>
    <dgm:pt modelId="{6A7C0F14-6288-4EED-A61C-E7E8AD995848}" type="pres">
      <dgm:prSet presAssocID="{43A0F2DD-E540-4CCE-A52E-860672CBB6E8}" presName="accent_4" presStyleCnt="0"/>
      <dgm:spPr/>
    </dgm:pt>
    <dgm:pt modelId="{2DAC729C-A3F9-417A-9B1D-3234B4687660}" type="pres">
      <dgm:prSet presAssocID="{43A0F2DD-E540-4CCE-A52E-860672CBB6E8}" presName="accentRepeatNode" presStyleLbl="solidFgAcc1" presStyleIdx="3" presStyleCnt="6"/>
      <dgm:spPr/>
    </dgm:pt>
    <dgm:pt modelId="{0278F16F-191E-40F1-9108-854530B229C0}" type="pres">
      <dgm:prSet presAssocID="{8A1A3247-596A-4D07-9A47-D242DC81963B}" presName="text_5" presStyleLbl="node1" presStyleIdx="4" presStyleCnt="6">
        <dgm:presLayoutVars>
          <dgm:bulletEnabled val="1"/>
        </dgm:presLayoutVars>
      </dgm:prSet>
      <dgm:spPr/>
    </dgm:pt>
    <dgm:pt modelId="{D9E5653C-686D-4F3D-9EBC-9C4A45D58033}" type="pres">
      <dgm:prSet presAssocID="{8A1A3247-596A-4D07-9A47-D242DC81963B}" presName="accent_5" presStyleCnt="0"/>
      <dgm:spPr/>
    </dgm:pt>
    <dgm:pt modelId="{CD16C119-9693-4EE8-B370-7BB5D650B6B5}" type="pres">
      <dgm:prSet presAssocID="{8A1A3247-596A-4D07-9A47-D242DC81963B}" presName="accentRepeatNode" presStyleLbl="solidFgAcc1" presStyleIdx="4" presStyleCnt="6"/>
      <dgm:spPr/>
    </dgm:pt>
    <dgm:pt modelId="{E52E3AFD-D5F2-4BF8-B44E-3D4508E4F484}" type="pres">
      <dgm:prSet presAssocID="{3FC1FE70-D02C-486C-A488-D4E288276E3F}" presName="text_6" presStyleLbl="node1" presStyleIdx="5" presStyleCnt="6">
        <dgm:presLayoutVars>
          <dgm:bulletEnabled val="1"/>
        </dgm:presLayoutVars>
      </dgm:prSet>
      <dgm:spPr/>
    </dgm:pt>
    <dgm:pt modelId="{721DE36C-D15E-4B35-94CE-7EB33C7661A2}" type="pres">
      <dgm:prSet presAssocID="{3FC1FE70-D02C-486C-A488-D4E288276E3F}" presName="accent_6" presStyleCnt="0"/>
      <dgm:spPr/>
    </dgm:pt>
    <dgm:pt modelId="{72D08460-9913-4AD2-AE07-3DACD79B128C}" type="pres">
      <dgm:prSet presAssocID="{3FC1FE70-D02C-486C-A488-D4E288276E3F}" presName="accentRepeatNode" presStyleLbl="solidFgAcc1" presStyleIdx="5" presStyleCnt="6"/>
      <dgm:spPr/>
    </dgm:pt>
  </dgm:ptLst>
  <dgm:cxnLst>
    <dgm:cxn modelId="{A2050C01-3632-4C09-A49F-D3ABAEE95DF4}" srcId="{DF1E31EC-6ADD-4707-A41F-389562802D11}" destId="{1E3DC8FD-6584-4799-B046-63490EDB5347}" srcOrd="2" destOrd="0" parTransId="{56C5B426-803E-4B46-9CF5-79ECC7C9AB0A}" sibTransId="{45DD14B6-C5DB-4595-89EA-DF6C1AE3A367}"/>
    <dgm:cxn modelId="{AC61900F-2A67-4A9A-9C4C-B8BAE7BD393C}" type="presOf" srcId="{BC0E1A15-4815-4D57-A705-7B813E1FEC72}" destId="{CC4B4763-7648-49B7-9744-EA73BC4EAD21}" srcOrd="0" destOrd="0" presId="urn:microsoft.com/office/officeart/2008/layout/VerticalCurvedList"/>
    <dgm:cxn modelId="{D31B5F10-EA37-4162-AF6C-12248F4CEE8E}" type="presOf" srcId="{8A1A3247-596A-4D07-9A47-D242DC81963B}" destId="{0278F16F-191E-40F1-9108-854530B229C0}" srcOrd="0" destOrd="0" presId="urn:microsoft.com/office/officeart/2008/layout/VerticalCurvedList"/>
    <dgm:cxn modelId="{8466D51B-7ACF-4EA5-B334-0F478B6EB3A2}" srcId="{DF1E31EC-6ADD-4707-A41F-389562802D11}" destId="{43A0F2DD-E540-4CCE-A52E-860672CBB6E8}" srcOrd="3" destOrd="0" parTransId="{846B1D20-C260-4FC3-81A1-424437303DD6}" sibTransId="{D9ECFEE6-D1B1-4D60-BDFD-FBEE1AC6E620}"/>
    <dgm:cxn modelId="{708F0821-352C-41B5-9EE0-B2573813F019}" type="presOf" srcId="{1E3DC8FD-6584-4799-B046-63490EDB5347}" destId="{18592402-F36E-4693-8322-3BCB1E07BB27}" srcOrd="0" destOrd="0" presId="urn:microsoft.com/office/officeart/2008/layout/VerticalCurvedList"/>
    <dgm:cxn modelId="{434D2858-03F8-461D-9E13-87578F74F6AB}" type="presOf" srcId="{43A0F2DD-E540-4CCE-A52E-860672CBB6E8}" destId="{035ED733-0996-4A2E-9C49-2D7901F99D67}" srcOrd="0" destOrd="0" presId="urn:microsoft.com/office/officeart/2008/layout/VerticalCurvedList"/>
    <dgm:cxn modelId="{8BAAB17A-B5D9-48CA-89F5-F5BD2C1F60D4}" type="presOf" srcId="{3FC1FE70-D02C-486C-A488-D4E288276E3F}" destId="{E52E3AFD-D5F2-4BF8-B44E-3D4508E4F484}" srcOrd="0" destOrd="0" presId="urn:microsoft.com/office/officeart/2008/layout/VerticalCurvedList"/>
    <dgm:cxn modelId="{8E760B7E-8432-46D6-B9B5-1ECCB7017EE2}" srcId="{DF1E31EC-6ADD-4707-A41F-389562802D11}" destId="{8A1A3247-596A-4D07-9A47-D242DC81963B}" srcOrd="4" destOrd="0" parTransId="{4692F02B-FCF7-43FB-ADBD-8B96D472E7A2}" sibTransId="{85B3C96F-13FA-4108-A3F5-2267F8D84F00}"/>
    <dgm:cxn modelId="{F31A5B7F-2151-4D0B-9A91-ED99EE3C7F30}" type="presOf" srcId="{9F140FC2-5BE3-4D54-A04D-5484B0CDB637}" destId="{05583DF3-52BB-45FE-B0D8-1F2B031D2C86}" srcOrd="0" destOrd="0" presId="urn:microsoft.com/office/officeart/2008/layout/VerticalCurvedList"/>
    <dgm:cxn modelId="{BF60FF81-3244-4E7E-9635-331758985388}" type="presOf" srcId="{DF1E31EC-6ADD-4707-A41F-389562802D11}" destId="{C0C793DC-F243-4A84-BBD5-70D0443458AF}" srcOrd="0" destOrd="0" presId="urn:microsoft.com/office/officeart/2008/layout/VerticalCurvedList"/>
    <dgm:cxn modelId="{CC67BD92-A7DF-4FC2-9E2B-F6D7EAD608A3}" srcId="{DF1E31EC-6ADD-4707-A41F-389562802D11}" destId="{9F140FC2-5BE3-4D54-A04D-5484B0CDB637}" srcOrd="0" destOrd="0" parTransId="{E5748DA0-24DD-469F-86E3-4D1CC5B82881}" sibTransId="{A6A461BC-21AE-4BE5-B866-1BEFF5DAFC60}"/>
    <dgm:cxn modelId="{1417A494-7201-4982-A998-243FA84AF4EB}" srcId="{DF1E31EC-6ADD-4707-A41F-389562802D11}" destId="{BC0E1A15-4815-4D57-A705-7B813E1FEC72}" srcOrd="1" destOrd="0" parTransId="{3088B20B-BD90-4B7A-A9B8-50577E4833B7}" sibTransId="{55E2901F-C597-4484-884B-B504A28C766F}"/>
    <dgm:cxn modelId="{65913898-2A40-415B-A82C-F1A843B45199}" srcId="{DF1E31EC-6ADD-4707-A41F-389562802D11}" destId="{3FC1FE70-D02C-486C-A488-D4E288276E3F}" srcOrd="5" destOrd="0" parTransId="{5C4A0495-4788-49B0-8899-B56CA3DF6A57}" sibTransId="{0B808AE8-89AE-4F99-826D-C594DE08F18E}"/>
    <dgm:cxn modelId="{321881C9-3456-4AA5-A30C-51BBC30AB5CF}" type="presOf" srcId="{A6A461BC-21AE-4BE5-B866-1BEFF5DAFC60}" destId="{D8019E92-C44E-4D0D-BD95-1AADD473668F}" srcOrd="0" destOrd="0" presId="urn:microsoft.com/office/officeart/2008/layout/VerticalCurvedList"/>
    <dgm:cxn modelId="{1DEAE379-F3EE-4117-894D-08D19B630A4B}" type="presParOf" srcId="{C0C793DC-F243-4A84-BBD5-70D0443458AF}" destId="{6C7EEF6F-ED9D-445F-BD6B-7EE82341B446}" srcOrd="0" destOrd="0" presId="urn:microsoft.com/office/officeart/2008/layout/VerticalCurvedList"/>
    <dgm:cxn modelId="{B797CE39-9A57-47DD-B5A8-0E35BE7602B4}" type="presParOf" srcId="{6C7EEF6F-ED9D-445F-BD6B-7EE82341B446}" destId="{E121EA63-D9E7-47E9-8EC5-A40A01A2BBB3}" srcOrd="0" destOrd="0" presId="urn:microsoft.com/office/officeart/2008/layout/VerticalCurvedList"/>
    <dgm:cxn modelId="{C45BEDA9-B582-4E03-8198-854956842704}" type="presParOf" srcId="{E121EA63-D9E7-47E9-8EC5-A40A01A2BBB3}" destId="{77A24746-999E-4DEE-8226-A3BAC4D3C02C}" srcOrd="0" destOrd="0" presId="urn:microsoft.com/office/officeart/2008/layout/VerticalCurvedList"/>
    <dgm:cxn modelId="{69897CEA-53B6-417E-BB06-D0825B2497B9}" type="presParOf" srcId="{E121EA63-D9E7-47E9-8EC5-A40A01A2BBB3}" destId="{D8019E92-C44E-4D0D-BD95-1AADD473668F}" srcOrd="1" destOrd="0" presId="urn:microsoft.com/office/officeart/2008/layout/VerticalCurvedList"/>
    <dgm:cxn modelId="{D97051D9-20EF-4DA3-9358-9ACBB0E2B062}" type="presParOf" srcId="{E121EA63-D9E7-47E9-8EC5-A40A01A2BBB3}" destId="{C3B1F218-F369-4EE1-82CD-395C9DA6C05B}" srcOrd="2" destOrd="0" presId="urn:microsoft.com/office/officeart/2008/layout/VerticalCurvedList"/>
    <dgm:cxn modelId="{56DA2243-FA7C-4502-8933-A194DBBBDFEB}" type="presParOf" srcId="{E121EA63-D9E7-47E9-8EC5-A40A01A2BBB3}" destId="{2D1AE96C-495C-4CE4-98B4-7F5F19BDC140}" srcOrd="3" destOrd="0" presId="urn:microsoft.com/office/officeart/2008/layout/VerticalCurvedList"/>
    <dgm:cxn modelId="{1A09D17A-48F1-4607-A1D9-636A7194DE1F}" type="presParOf" srcId="{6C7EEF6F-ED9D-445F-BD6B-7EE82341B446}" destId="{05583DF3-52BB-45FE-B0D8-1F2B031D2C86}" srcOrd="1" destOrd="0" presId="urn:microsoft.com/office/officeart/2008/layout/VerticalCurvedList"/>
    <dgm:cxn modelId="{0C370471-4D7E-47C4-B69D-8EF85A68A47F}" type="presParOf" srcId="{6C7EEF6F-ED9D-445F-BD6B-7EE82341B446}" destId="{B601769E-803E-41B8-BCCF-E31CF180D1F3}" srcOrd="2" destOrd="0" presId="urn:microsoft.com/office/officeart/2008/layout/VerticalCurvedList"/>
    <dgm:cxn modelId="{C32C0600-B956-4827-9AC1-89ADC0810AFE}" type="presParOf" srcId="{B601769E-803E-41B8-BCCF-E31CF180D1F3}" destId="{CDDF3E4D-B623-4802-ABE8-650A30F641EC}" srcOrd="0" destOrd="0" presId="urn:microsoft.com/office/officeart/2008/layout/VerticalCurvedList"/>
    <dgm:cxn modelId="{BF00C8B0-5D49-490E-940C-4B07BA083BAF}" type="presParOf" srcId="{6C7EEF6F-ED9D-445F-BD6B-7EE82341B446}" destId="{CC4B4763-7648-49B7-9744-EA73BC4EAD21}" srcOrd="3" destOrd="0" presId="urn:microsoft.com/office/officeart/2008/layout/VerticalCurvedList"/>
    <dgm:cxn modelId="{1B03934F-A4B9-431E-9C59-B5EC496F5AD9}" type="presParOf" srcId="{6C7EEF6F-ED9D-445F-BD6B-7EE82341B446}" destId="{28049BF6-BCAC-4526-9ED6-38D2E6733829}" srcOrd="4" destOrd="0" presId="urn:microsoft.com/office/officeart/2008/layout/VerticalCurvedList"/>
    <dgm:cxn modelId="{2F5C8F38-E118-48A9-9415-7627B0E92D50}" type="presParOf" srcId="{28049BF6-BCAC-4526-9ED6-38D2E6733829}" destId="{4FECAFB6-C2CD-4D6B-835A-632554D1A916}" srcOrd="0" destOrd="0" presId="urn:microsoft.com/office/officeart/2008/layout/VerticalCurvedList"/>
    <dgm:cxn modelId="{12E96E94-2D6F-489E-8759-9F435A78F72A}" type="presParOf" srcId="{6C7EEF6F-ED9D-445F-BD6B-7EE82341B446}" destId="{18592402-F36E-4693-8322-3BCB1E07BB27}" srcOrd="5" destOrd="0" presId="urn:microsoft.com/office/officeart/2008/layout/VerticalCurvedList"/>
    <dgm:cxn modelId="{D0F10212-6B0C-4515-A55C-EF909AC04504}" type="presParOf" srcId="{6C7EEF6F-ED9D-445F-BD6B-7EE82341B446}" destId="{2118A88C-8C72-495C-94B4-15AE95ABC553}" srcOrd="6" destOrd="0" presId="urn:microsoft.com/office/officeart/2008/layout/VerticalCurvedList"/>
    <dgm:cxn modelId="{40B41020-62F4-4FA1-8238-27BF330EC2EB}" type="presParOf" srcId="{2118A88C-8C72-495C-94B4-15AE95ABC553}" destId="{9A892884-7CCD-41BE-A7D1-3470418FC5F9}" srcOrd="0" destOrd="0" presId="urn:microsoft.com/office/officeart/2008/layout/VerticalCurvedList"/>
    <dgm:cxn modelId="{482E6077-B1F5-4ECF-9B62-A2267B159157}" type="presParOf" srcId="{6C7EEF6F-ED9D-445F-BD6B-7EE82341B446}" destId="{035ED733-0996-4A2E-9C49-2D7901F99D67}" srcOrd="7" destOrd="0" presId="urn:microsoft.com/office/officeart/2008/layout/VerticalCurvedList"/>
    <dgm:cxn modelId="{A06BD840-9DBD-4582-A285-830D2CDF2F99}" type="presParOf" srcId="{6C7EEF6F-ED9D-445F-BD6B-7EE82341B446}" destId="{6A7C0F14-6288-4EED-A61C-E7E8AD995848}" srcOrd="8" destOrd="0" presId="urn:microsoft.com/office/officeart/2008/layout/VerticalCurvedList"/>
    <dgm:cxn modelId="{59724320-0E8B-4484-80B8-C25760285D37}" type="presParOf" srcId="{6A7C0F14-6288-4EED-A61C-E7E8AD995848}" destId="{2DAC729C-A3F9-417A-9B1D-3234B4687660}" srcOrd="0" destOrd="0" presId="urn:microsoft.com/office/officeart/2008/layout/VerticalCurvedList"/>
    <dgm:cxn modelId="{6780E4AA-4751-4128-809D-664DBAEDBF0A}" type="presParOf" srcId="{6C7EEF6F-ED9D-445F-BD6B-7EE82341B446}" destId="{0278F16F-191E-40F1-9108-854530B229C0}" srcOrd="9" destOrd="0" presId="urn:microsoft.com/office/officeart/2008/layout/VerticalCurvedList"/>
    <dgm:cxn modelId="{DCD0A69D-61B7-4904-88FF-2A07284CF8C7}" type="presParOf" srcId="{6C7EEF6F-ED9D-445F-BD6B-7EE82341B446}" destId="{D9E5653C-686D-4F3D-9EBC-9C4A45D58033}" srcOrd="10" destOrd="0" presId="urn:microsoft.com/office/officeart/2008/layout/VerticalCurvedList"/>
    <dgm:cxn modelId="{D2E16666-5A84-4FC8-BF7F-506619A4A581}" type="presParOf" srcId="{D9E5653C-686D-4F3D-9EBC-9C4A45D58033}" destId="{CD16C119-9693-4EE8-B370-7BB5D650B6B5}" srcOrd="0" destOrd="0" presId="urn:microsoft.com/office/officeart/2008/layout/VerticalCurvedList"/>
    <dgm:cxn modelId="{C9FA7A82-0EFE-46EE-A5AE-EFAA57B68484}" type="presParOf" srcId="{6C7EEF6F-ED9D-445F-BD6B-7EE82341B446}" destId="{E52E3AFD-D5F2-4BF8-B44E-3D4508E4F484}" srcOrd="11" destOrd="0" presId="urn:microsoft.com/office/officeart/2008/layout/VerticalCurvedList"/>
    <dgm:cxn modelId="{F114CEAF-0998-4433-B853-24135D2FE6C0}" type="presParOf" srcId="{6C7EEF6F-ED9D-445F-BD6B-7EE82341B446}" destId="{721DE36C-D15E-4B35-94CE-7EB33C7661A2}" srcOrd="12" destOrd="0" presId="urn:microsoft.com/office/officeart/2008/layout/VerticalCurvedList"/>
    <dgm:cxn modelId="{04D2A52D-A8D0-4CC4-B337-BD3A86946370}" type="presParOf" srcId="{721DE36C-D15E-4B35-94CE-7EB33C7661A2}" destId="{72D08460-9913-4AD2-AE07-3DACD79B128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F96C433-8B10-46B9-BC82-56C5ABE3D58E}" type="doc">
      <dgm:prSet loTypeId="urn:microsoft.com/office/officeart/2008/layout/SquareAccentList" loCatId="list" qsTypeId="urn:microsoft.com/office/officeart/2005/8/quickstyle/simple1" qsCatId="simple" csTypeId="urn:microsoft.com/office/officeart/2005/8/colors/colorful4" csCatId="colorful" phldr="1"/>
      <dgm:spPr/>
      <dgm:t>
        <a:bodyPr/>
        <a:lstStyle/>
        <a:p>
          <a:endParaRPr lang="en-US"/>
        </a:p>
      </dgm:t>
    </dgm:pt>
    <dgm:pt modelId="{B28726E1-B3C9-46BA-AAC6-1E7A4B4A82D4}">
      <dgm:prSet phldrT="[Text]" custT="1"/>
      <dgm:spPr/>
      <dgm:t>
        <a:bodyPr/>
        <a:lstStyle/>
        <a:p>
          <a:r>
            <a:rPr lang="en-US" sz="2400" dirty="0">
              <a:latin typeface="BPG Nino Mtavruli" panose="02000506000000020004" pitchFamily="2" charset="0"/>
            </a:rPr>
            <a:t>Advantages</a:t>
          </a:r>
        </a:p>
      </dgm:t>
    </dgm:pt>
    <dgm:pt modelId="{868DD543-5990-4C8F-8E22-99D365DEB616}" type="parTrans" cxnId="{72826401-E196-4B8C-82AA-1DFCB5476F8B}">
      <dgm:prSet/>
      <dgm:spPr/>
      <dgm:t>
        <a:bodyPr/>
        <a:lstStyle/>
        <a:p>
          <a:endParaRPr lang="en-US" sz="1100">
            <a:latin typeface="BPG Nino Mtavruli" panose="02000506000000020004" pitchFamily="2" charset="0"/>
          </a:endParaRPr>
        </a:p>
      </dgm:t>
    </dgm:pt>
    <dgm:pt modelId="{FEAA6792-82C7-4BAB-ACF9-F7B1285D7368}" type="sibTrans" cxnId="{72826401-E196-4B8C-82AA-1DFCB5476F8B}">
      <dgm:prSet/>
      <dgm:spPr/>
      <dgm:t>
        <a:bodyPr/>
        <a:lstStyle/>
        <a:p>
          <a:endParaRPr lang="en-US" sz="1100">
            <a:latin typeface="BPG Nino Mtavruli" panose="02000506000000020004" pitchFamily="2" charset="0"/>
          </a:endParaRPr>
        </a:p>
      </dgm:t>
    </dgm:pt>
    <dgm:pt modelId="{7396D9F4-E983-4EC9-AACD-E2B6D7FC8695}">
      <dgm:prSet phldrT="[Text]" custT="1"/>
      <dgm:spPr/>
      <dgm:t>
        <a:bodyPr/>
        <a:lstStyle/>
        <a:p>
          <a:r>
            <a:rPr lang="en-US" sz="1100" dirty="0">
              <a:latin typeface="BPG Nino Mtavruli" panose="02000506000000020004" pitchFamily="2" charset="0"/>
            </a:rPr>
            <a:t>Marketing period</a:t>
          </a:r>
        </a:p>
      </dgm:t>
    </dgm:pt>
    <dgm:pt modelId="{D78424C8-C4AF-4D57-AE72-83F057D50820}" type="parTrans" cxnId="{91F0C5C1-E059-45FF-B672-5614FA571C5A}">
      <dgm:prSet/>
      <dgm:spPr/>
      <dgm:t>
        <a:bodyPr/>
        <a:lstStyle/>
        <a:p>
          <a:endParaRPr lang="en-US" sz="1100">
            <a:latin typeface="BPG Nino Mtavruli" panose="02000506000000020004" pitchFamily="2" charset="0"/>
          </a:endParaRPr>
        </a:p>
      </dgm:t>
    </dgm:pt>
    <dgm:pt modelId="{58F409BA-3E0F-42A8-8EC1-8427B24C0C1F}" type="sibTrans" cxnId="{91F0C5C1-E059-45FF-B672-5614FA571C5A}">
      <dgm:prSet/>
      <dgm:spPr/>
      <dgm:t>
        <a:bodyPr/>
        <a:lstStyle/>
        <a:p>
          <a:endParaRPr lang="en-US" sz="1100">
            <a:latin typeface="BPG Nino Mtavruli" panose="02000506000000020004" pitchFamily="2" charset="0"/>
          </a:endParaRPr>
        </a:p>
      </dgm:t>
    </dgm:pt>
    <dgm:pt modelId="{FB0D3267-404C-4177-9795-73322FCF6708}">
      <dgm:prSet phldrT="[Text]" custT="1"/>
      <dgm:spPr/>
      <dgm:t>
        <a:bodyPr/>
        <a:lstStyle/>
        <a:p>
          <a:r>
            <a:rPr lang="en-US" sz="1100" dirty="0">
              <a:latin typeface="BPG Nino Mtavruli" panose="02000506000000020004" pitchFamily="2" charset="0"/>
            </a:rPr>
            <a:t>Quality</a:t>
          </a:r>
        </a:p>
      </dgm:t>
    </dgm:pt>
    <dgm:pt modelId="{E7A4E505-600A-4504-B7D9-B3FD909B4E92}" type="parTrans" cxnId="{56B814E8-5A53-4103-A537-038C1C594ADE}">
      <dgm:prSet/>
      <dgm:spPr/>
      <dgm:t>
        <a:bodyPr/>
        <a:lstStyle/>
        <a:p>
          <a:endParaRPr lang="en-US" sz="1100">
            <a:latin typeface="BPG Nino Mtavruli" panose="02000506000000020004" pitchFamily="2" charset="0"/>
          </a:endParaRPr>
        </a:p>
      </dgm:t>
    </dgm:pt>
    <dgm:pt modelId="{855019E0-AB6F-455E-A9BE-C3643F5B96A6}" type="sibTrans" cxnId="{56B814E8-5A53-4103-A537-038C1C594ADE}">
      <dgm:prSet/>
      <dgm:spPr/>
      <dgm:t>
        <a:bodyPr/>
        <a:lstStyle/>
        <a:p>
          <a:endParaRPr lang="en-US" sz="1100">
            <a:latin typeface="BPG Nino Mtavruli" panose="02000506000000020004" pitchFamily="2" charset="0"/>
          </a:endParaRPr>
        </a:p>
      </dgm:t>
    </dgm:pt>
    <dgm:pt modelId="{0BDC87D8-8555-4379-943C-71ADD1615889}">
      <dgm:prSet phldrT="[Text]" custT="1"/>
      <dgm:spPr/>
      <dgm:t>
        <a:bodyPr/>
        <a:lstStyle/>
        <a:p>
          <a:r>
            <a:rPr lang="en-US" sz="1100" dirty="0">
              <a:latin typeface="BPG Nino Mtavruli" panose="02000506000000020004" pitchFamily="2" charset="0"/>
            </a:rPr>
            <a:t>Local cheap labor</a:t>
          </a:r>
        </a:p>
      </dgm:t>
    </dgm:pt>
    <dgm:pt modelId="{47F7911E-6E9D-4DA3-96A5-988C996EC7F5}" type="parTrans" cxnId="{201CDE2A-5DF1-4B1D-B934-B2EAE6BF034F}">
      <dgm:prSet/>
      <dgm:spPr/>
      <dgm:t>
        <a:bodyPr/>
        <a:lstStyle/>
        <a:p>
          <a:endParaRPr lang="en-US" sz="1100">
            <a:latin typeface="BPG Nino Mtavruli" panose="02000506000000020004" pitchFamily="2" charset="0"/>
          </a:endParaRPr>
        </a:p>
      </dgm:t>
    </dgm:pt>
    <dgm:pt modelId="{79C3BF0F-5441-4ACE-95C6-8B6151320AAB}" type="sibTrans" cxnId="{201CDE2A-5DF1-4B1D-B934-B2EAE6BF034F}">
      <dgm:prSet/>
      <dgm:spPr/>
      <dgm:t>
        <a:bodyPr/>
        <a:lstStyle/>
        <a:p>
          <a:endParaRPr lang="en-US" sz="1100">
            <a:latin typeface="BPG Nino Mtavruli" panose="02000506000000020004" pitchFamily="2" charset="0"/>
          </a:endParaRPr>
        </a:p>
      </dgm:t>
    </dgm:pt>
    <dgm:pt modelId="{950839AE-0082-4DFC-BA01-73DDAD462F90}">
      <dgm:prSet phldrT="[Text]" custT="1"/>
      <dgm:spPr/>
      <dgm:t>
        <a:bodyPr/>
        <a:lstStyle/>
        <a:p>
          <a:r>
            <a:rPr lang="en-US" sz="2400" dirty="0">
              <a:latin typeface="BPG Nino Mtavruli" panose="02000506000000020004" pitchFamily="2" charset="0"/>
            </a:rPr>
            <a:t>Challenges</a:t>
          </a:r>
        </a:p>
      </dgm:t>
    </dgm:pt>
    <dgm:pt modelId="{837EEADC-5062-41B2-B5C7-8E908D7B8A78}" type="parTrans" cxnId="{14505562-9331-49F8-9846-B16EA0827258}">
      <dgm:prSet/>
      <dgm:spPr/>
      <dgm:t>
        <a:bodyPr/>
        <a:lstStyle/>
        <a:p>
          <a:endParaRPr lang="en-US" sz="1100">
            <a:latin typeface="BPG Nino Mtavruli" panose="02000506000000020004" pitchFamily="2" charset="0"/>
          </a:endParaRPr>
        </a:p>
      </dgm:t>
    </dgm:pt>
    <dgm:pt modelId="{383652DC-07F9-4E20-B5DE-64A209EEC6AD}" type="sibTrans" cxnId="{14505562-9331-49F8-9846-B16EA0827258}">
      <dgm:prSet/>
      <dgm:spPr/>
      <dgm:t>
        <a:bodyPr/>
        <a:lstStyle/>
        <a:p>
          <a:endParaRPr lang="en-US" sz="1100">
            <a:latin typeface="BPG Nino Mtavruli" panose="02000506000000020004" pitchFamily="2" charset="0"/>
          </a:endParaRPr>
        </a:p>
      </dgm:t>
    </dgm:pt>
    <dgm:pt modelId="{9FFBEE83-2DD3-4FF4-87A1-D1888E29F73F}">
      <dgm:prSet phldrT="[Text]" custT="1"/>
      <dgm:spPr/>
      <dgm:t>
        <a:bodyPr/>
        <a:lstStyle/>
        <a:p>
          <a:r>
            <a:rPr lang="ka-GE" sz="1100" dirty="0">
              <a:latin typeface="BPG Nino Mtavruli" panose="02000506000000020004" pitchFamily="2" charset="0"/>
              <a:cs typeface="Calibri" panose="020F0502020204030204" pitchFamily="34" charset="0"/>
            </a:rPr>
            <a:t>Adapting existing greenhouses</a:t>
          </a:r>
          <a:endParaRPr lang="en-US" sz="1100" dirty="0">
            <a:latin typeface="BPG Nino Mtavruli" panose="02000506000000020004" pitchFamily="2" charset="0"/>
            <a:cs typeface="Calibri" panose="020F0502020204030204" pitchFamily="34" charset="0"/>
          </a:endParaRPr>
        </a:p>
      </dgm:t>
    </dgm:pt>
    <dgm:pt modelId="{B406B410-A799-46C2-B158-BA226DD305C7}" type="parTrans" cxnId="{52F0BE28-B408-4389-BD6A-393AD72C1D2B}">
      <dgm:prSet/>
      <dgm:spPr/>
      <dgm:t>
        <a:bodyPr/>
        <a:lstStyle/>
        <a:p>
          <a:endParaRPr lang="en-US" sz="1100">
            <a:latin typeface="BPG Nino Mtavruli" panose="02000506000000020004" pitchFamily="2" charset="0"/>
          </a:endParaRPr>
        </a:p>
      </dgm:t>
    </dgm:pt>
    <dgm:pt modelId="{C7FF6266-19D0-45C1-8D34-E194A1880D82}" type="sibTrans" cxnId="{52F0BE28-B408-4389-BD6A-393AD72C1D2B}">
      <dgm:prSet/>
      <dgm:spPr/>
      <dgm:t>
        <a:bodyPr/>
        <a:lstStyle/>
        <a:p>
          <a:endParaRPr lang="en-US" sz="1100">
            <a:latin typeface="BPG Nino Mtavruli" panose="02000506000000020004" pitchFamily="2" charset="0"/>
          </a:endParaRPr>
        </a:p>
      </dgm:t>
    </dgm:pt>
    <dgm:pt modelId="{1BCBEC66-CD24-46D1-8653-00D6BA7AD793}">
      <dgm:prSet phldrT="[Text]" custT="1"/>
      <dgm:spPr/>
      <dgm:t>
        <a:bodyPr/>
        <a:lstStyle/>
        <a:p>
          <a:r>
            <a:rPr lang="ka-GE" sz="1100" dirty="0">
              <a:latin typeface="BPG Nino Mtavruli" panose="02000506000000020004" pitchFamily="2" charset="0"/>
            </a:rPr>
            <a:t>Winter temperaturesSoil</a:t>
          </a:r>
          <a:endParaRPr lang="en-US" sz="1100" dirty="0">
            <a:latin typeface="BPG Nino Mtavruli" panose="02000506000000020004" pitchFamily="2" charset="0"/>
          </a:endParaRPr>
        </a:p>
      </dgm:t>
    </dgm:pt>
    <dgm:pt modelId="{76F50C7C-F778-4B46-88E3-8CA7EA1150B3}" type="parTrans" cxnId="{403E768B-8559-4B58-ACC3-0928A2A2556D}">
      <dgm:prSet/>
      <dgm:spPr/>
      <dgm:t>
        <a:bodyPr/>
        <a:lstStyle/>
        <a:p>
          <a:endParaRPr lang="en-US" sz="1100">
            <a:latin typeface="BPG Nino Mtavruli" panose="02000506000000020004" pitchFamily="2" charset="0"/>
          </a:endParaRPr>
        </a:p>
      </dgm:t>
    </dgm:pt>
    <dgm:pt modelId="{60DE3E35-2F5E-483F-A24B-7FD7B3827A3F}" type="sibTrans" cxnId="{403E768B-8559-4B58-ACC3-0928A2A2556D}">
      <dgm:prSet/>
      <dgm:spPr/>
      <dgm:t>
        <a:bodyPr/>
        <a:lstStyle/>
        <a:p>
          <a:endParaRPr lang="en-US" sz="1100">
            <a:latin typeface="BPG Nino Mtavruli" panose="02000506000000020004" pitchFamily="2" charset="0"/>
          </a:endParaRPr>
        </a:p>
      </dgm:t>
    </dgm:pt>
    <dgm:pt modelId="{894BE784-5018-4533-90F8-10314739CA7B}">
      <dgm:prSet phldrT="[Text]" custT="1"/>
      <dgm:spPr/>
      <dgm:t>
        <a:bodyPr/>
        <a:lstStyle/>
        <a:p>
          <a:r>
            <a:rPr lang="en-US" sz="1100" dirty="0">
              <a:latin typeface="BPG Nino Mtavruli" panose="02000506000000020004" pitchFamily="2" charset="0"/>
            </a:rPr>
            <a:t>Little Limited use of pesticides</a:t>
          </a:r>
        </a:p>
      </dgm:t>
    </dgm:pt>
    <dgm:pt modelId="{9BF183D1-507F-4694-815A-A3D08219058D}" type="parTrans" cxnId="{132669D6-60FF-47FE-8B4E-30C7A54C80C2}">
      <dgm:prSet/>
      <dgm:spPr/>
      <dgm:t>
        <a:bodyPr/>
        <a:lstStyle/>
        <a:p>
          <a:endParaRPr lang="en-US">
            <a:latin typeface="BPG Nino Mtavruli" panose="02000506000000020004" pitchFamily="2" charset="0"/>
          </a:endParaRPr>
        </a:p>
      </dgm:t>
    </dgm:pt>
    <dgm:pt modelId="{5AB9FA0D-A712-4513-AF41-D0287D6CFF4B}" type="sibTrans" cxnId="{132669D6-60FF-47FE-8B4E-30C7A54C80C2}">
      <dgm:prSet/>
      <dgm:spPr/>
      <dgm:t>
        <a:bodyPr/>
        <a:lstStyle/>
        <a:p>
          <a:endParaRPr lang="en-US">
            <a:latin typeface="BPG Nino Mtavruli" panose="02000506000000020004" pitchFamily="2" charset="0"/>
          </a:endParaRPr>
        </a:p>
      </dgm:t>
    </dgm:pt>
    <dgm:pt modelId="{AF562F9D-4713-4176-9D30-88017B012661}">
      <dgm:prSet phldrT="[Text]" custT="1"/>
      <dgm:spPr/>
      <dgm:t>
        <a:bodyPr/>
        <a:lstStyle/>
        <a:p>
          <a:r>
            <a:rPr lang="en-US" sz="1100" dirty="0">
              <a:latin typeface="BPG Nino Mtavruli" panose="02000506000000020004" pitchFamily="2" charset="0"/>
            </a:rPr>
            <a:t>Good picking habits</a:t>
          </a:r>
        </a:p>
      </dgm:t>
    </dgm:pt>
    <dgm:pt modelId="{CFD73A54-C3D5-4FD2-A455-E14C95A5BB9F}" type="parTrans" cxnId="{749D9503-9683-4E0D-B8BE-A5A5E7BAE2FC}">
      <dgm:prSet/>
      <dgm:spPr/>
      <dgm:t>
        <a:bodyPr/>
        <a:lstStyle/>
        <a:p>
          <a:endParaRPr lang="en-US">
            <a:latin typeface="BPG Nino Mtavruli" panose="02000506000000020004" pitchFamily="2" charset="0"/>
          </a:endParaRPr>
        </a:p>
      </dgm:t>
    </dgm:pt>
    <dgm:pt modelId="{2671590C-6795-47FC-A8B4-B5888EF73D0E}" type="sibTrans" cxnId="{749D9503-9683-4E0D-B8BE-A5A5E7BAE2FC}">
      <dgm:prSet/>
      <dgm:spPr/>
      <dgm:t>
        <a:bodyPr/>
        <a:lstStyle/>
        <a:p>
          <a:endParaRPr lang="en-US">
            <a:latin typeface="BPG Nino Mtavruli" panose="02000506000000020004" pitchFamily="2" charset="0"/>
          </a:endParaRPr>
        </a:p>
      </dgm:t>
    </dgm:pt>
    <dgm:pt modelId="{6BAA01E6-66F1-4CB8-AF12-E1C98538BC7A}">
      <dgm:prSet phldrT="[Text]" custT="1"/>
      <dgm:spPr/>
      <dgm:t>
        <a:bodyPr/>
        <a:lstStyle/>
        <a:p>
          <a:r>
            <a:rPr lang="en-US" sz="1100" dirty="0">
              <a:latin typeface="BPG Nino Mtavruli" panose="02000506000000020004" pitchFamily="2" charset="0"/>
            </a:rPr>
            <a:t>Soil Fertility</a:t>
          </a:r>
        </a:p>
      </dgm:t>
    </dgm:pt>
    <dgm:pt modelId="{2CA056A3-3D8C-4EB7-BC63-8D9D5C2A2D5C}" type="parTrans" cxnId="{20DA99EF-F745-4ABA-8972-26884116560D}">
      <dgm:prSet/>
      <dgm:spPr/>
      <dgm:t>
        <a:bodyPr/>
        <a:lstStyle/>
        <a:p>
          <a:endParaRPr lang="en-US">
            <a:latin typeface="BPG Nino Mtavruli" panose="02000506000000020004" pitchFamily="2" charset="0"/>
          </a:endParaRPr>
        </a:p>
      </dgm:t>
    </dgm:pt>
    <dgm:pt modelId="{122FD320-D12D-4AE4-87CC-EC4FE3F7EF7A}" type="sibTrans" cxnId="{20DA99EF-F745-4ABA-8972-26884116560D}">
      <dgm:prSet/>
      <dgm:spPr/>
      <dgm:t>
        <a:bodyPr/>
        <a:lstStyle/>
        <a:p>
          <a:endParaRPr lang="en-US">
            <a:latin typeface="BPG Nino Mtavruli" panose="02000506000000020004" pitchFamily="2" charset="0"/>
          </a:endParaRPr>
        </a:p>
      </dgm:t>
    </dgm:pt>
    <dgm:pt modelId="{94329421-A4C2-46C7-9F6D-4C9153733871}">
      <dgm:prSet phldrT="[Text]" custT="1"/>
      <dgm:spPr/>
      <dgm:t>
        <a:bodyPr/>
        <a:lstStyle/>
        <a:p>
          <a:r>
            <a:rPr lang="en-US" sz="1100" dirty="0">
              <a:latin typeface="BPG Nino Mtavruli" panose="02000506000000020004" pitchFamily="2" charset="0"/>
            </a:rPr>
            <a:t>The farmers - The Human Factor</a:t>
          </a:r>
        </a:p>
      </dgm:t>
    </dgm:pt>
    <dgm:pt modelId="{B825485B-7A71-4B8F-97F9-F20D780603BD}" type="parTrans" cxnId="{CF372C0B-7F3C-49BA-ABE4-E59917FDD5A3}">
      <dgm:prSet/>
      <dgm:spPr/>
      <dgm:t>
        <a:bodyPr/>
        <a:lstStyle/>
        <a:p>
          <a:endParaRPr lang="en-US">
            <a:latin typeface="BPG Nino Mtavruli" panose="02000506000000020004" pitchFamily="2" charset="0"/>
          </a:endParaRPr>
        </a:p>
      </dgm:t>
    </dgm:pt>
    <dgm:pt modelId="{678945BA-0F0C-42EB-B53D-61DB9E90BE1B}" type="sibTrans" cxnId="{CF372C0B-7F3C-49BA-ABE4-E59917FDD5A3}">
      <dgm:prSet/>
      <dgm:spPr/>
      <dgm:t>
        <a:bodyPr/>
        <a:lstStyle/>
        <a:p>
          <a:endParaRPr lang="en-US">
            <a:latin typeface="BPG Nino Mtavruli" panose="02000506000000020004" pitchFamily="2" charset="0"/>
          </a:endParaRPr>
        </a:p>
      </dgm:t>
    </dgm:pt>
    <dgm:pt modelId="{F7FF960F-1AB5-48A0-8893-8F6AE586A6C5}">
      <dgm:prSet phldrT="[Text]" custT="1"/>
      <dgm:spPr/>
      <dgm:t>
        <a:bodyPr/>
        <a:lstStyle/>
        <a:p>
          <a:r>
            <a:rPr lang="ka-GE" sz="1100" dirty="0">
              <a:latin typeface="BPG Nino Mtavruli" panose="02000506000000020004" pitchFamily="2" charset="0"/>
            </a:rPr>
            <a:t>Support system for farmers</a:t>
          </a:r>
          <a:endParaRPr lang="en-US" sz="1100" dirty="0">
            <a:latin typeface="BPG Nino Mtavruli" panose="02000506000000020004" pitchFamily="2" charset="0"/>
          </a:endParaRPr>
        </a:p>
      </dgm:t>
    </dgm:pt>
    <dgm:pt modelId="{DB37C594-2974-450F-9F16-A78244D6F587}" type="parTrans" cxnId="{5DF02955-75F2-4F34-8105-C25D0DA70AAA}">
      <dgm:prSet/>
      <dgm:spPr/>
      <dgm:t>
        <a:bodyPr/>
        <a:lstStyle/>
        <a:p>
          <a:endParaRPr lang="en-US">
            <a:latin typeface="BPG Nino Mtavruli" panose="02000506000000020004" pitchFamily="2" charset="0"/>
          </a:endParaRPr>
        </a:p>
      </dgm:t>
    </dgm:pt>
    <dgm:pt modelId="{E88764D1-7A61-4DCA-9FAC-80459839B87E}" type="sibTrans" cxnId="{5DF02955-75F2-4F34-8105-C25D0DA70AAA}">
      <dgm:prSet/>
      <dgm:spPr/>
      <dgm:t>
        <a:bodyPr/>
        <a:lstStyle/>
        <a:p>
          <a:endParaRPr lang="en-US">
            <a:latin typeface="BPG Nino Mtavruli" panose="02000506000000020004" pitchFamily="2" charset="0"/>
          </a:endParaRPr>
        </a:p>
      </dgm:t>
    </dgm:pt>
    <dgm:pt modelId="{6FF90DAD-F623-4145-BC20-8FE5AB115B08}">
      <dgm:prSet phldrT="[Text]" custT="1"/>
      <dgm:spPr/>
      <dgm:t>
        <a:bodyPr/>
        <a:lstStyle/>
        <a:p>
          <a:r>
            <a:rPr lang="ka-GE" sz="1100" dirty="0">
              <a:latin typeface="BPG Nino Mtavruli" panose="02000506000000020004" pitchFamily="2" charset="0"/>
            </a:rPr>
            <a:t>Inputs</a:t>
          </a:r>
          <a:endParaRPr lang="en-US" sz="1100" dirty="0">
            <a:latin typeface="BPG Nino Mtavruli" panose="02000506000000020004" pitchFamily="2" charset="0"/>
          </a:endParaRPr>
        </a:p>
      </dgm:t>
    </dgm:pt>
    <dgm:pt modelId="{53D2DBA8-56E0-4AF4-BDB2-5FC70CA8E9CB}" type="parTrans" cxnId="{24EDD082-02C3-4CCD-B8D4-6579663B24E5}">
      <dgm:prSet/>
      <dgm:spPr/>
      <dgm:t>
        <a:bodyPr/>
        <a:lstStyle/>
        <a:p>
          <a:endParaRPr lang="en-US">
            <a:latin typeface="BPG Nino Mtavruli" panose="02000506000000020004" pitchFamily="2" charset="0"/>
          </a:endParaRPr>
        </a:p>
      </dgm:t>
    </dgm:pt>
    <dgm:pt modelId="{F45A57E5-91DB-46B3-AF45-AB26C564BB49}" type="sibTrans" cxnId="{24EDD082-02C3-4CCD-B8D4-6579663B24E5}">
      <dgm:prSet/>
      <dgm:spPr/>
      <dgm:t>
        <a:bodyPr/>
        <a:lstStyle/>
        <a:p>
          <a:endParaRPr lang="en-US">
            <a:latin typeface="BPG Nino Mtavruli" panose="02000506000000020004" pitchFamily="2" charset="0"/>
          </a:endParaRPr>
        </a:p>
      </dgm:t>
    </dgm:pt>
    <dgm:pt modelId="{2F8D6507-EB2D-4C98-B7A9-0C9BA3AB9B28}">
      <dgm:prSet phldrT="[Text]" custT="1"/>
      <dgm:spPr/>
      <dgm:t>
        <a:bodyPr/>
        <a:lstStyle/>
        <a:p>
          <a:r>
            <a:rPr lang="ka-GE" sz="1100" dirty="0">
              <a:latin typeface="BPG Nino Mtavruli" panose="02000506000000020004" pitchFamily="2" charset="0"/>
              <a:cs typeface="Calibri" panose="020F0502020204030204" pitchFamily="34" charset="0"/>
            </a:rPr>
            <a:t>Soil cultivation</a:t>
          </a:r>
          <a:endParaRPr lang="en-US" sz="1100" dirty="0">
            <a:latin typeface="BPG Nino Mtavruli" panose="02000506000000020004" pitchFamily="2" charset="0"/>
            <a:cs typeface="Calibri" panose="020F0502020204030204" pitchFamily="34" charset="0"/>
          </a:endParaRPr>
        </a:p>
      </dgm:t>
    </dgm:pt>
    <dgm:pt modelId="{B8336185-5FF6-4A6F-BC12-6206DC39E437}" type="parTrans" cxnId="{B24E63F9-A395-4E81-80F7-0594EE2AAB01}">
      <dgm:prSet/>
      <dgm:spPr/>
      <dgm:t>
        <a:bodyPr/>
        <a:lstStyle/>
        <a:p>
          <a:endParaRPr lang="en-US">
            <a:latin typeface="BPG Nino Mtavruli" panose="02000506000000020004" pitchFamily="2" charset="0"/>
          </a:endParaRPr>
        </a:p>
      </dgm:t>
    </dgm:pt>
    <dgm:pt modelId="{A74A41CF-4502-4EC2-A3E2-CB1178227698}" type="sibTrans" cxnId="{B24E63F9-A395-4E81-80F7-0594EE2AAB01}">
      <dgm:prSet/>
      <dgm:spPr/>
      <dgm:t>
        <a:bodyPr/>
        <a:lstStyle/>
        <a:p>
          <a:endParaRPr lang="en-US">
            <a:latin typeface="BPG Nino Mtavruli" panose="02000506000000020004" pitchFamily="2" charset="0"/>
          </a:endParaRPr>
        </a:p>
      </dgm:t>
    </dgm:pt>
    <dgm:pt modelId="{F1D67C00-78F4-4F17-BF16-81F404A154BF}" type="pres">
      <dgm:prSet presAssocID="{CF96C433-8B10-46B9-BC82-56C5ABE3D58E}" presName="layout" presStyleCnt="0">
        <dgm:presLayoutVars>
          <dgm:chMax/>
          <dgm:chPref/>
          <dgm:dir/>
          <dgm:resizeHandles/>
        </dgm:presLayoutVars>
      </dgm:prSet>
      <dgm:spPr/>
    </dgm:pt>
    <dgm:pt modelId="{2550EC3F-1549-428B-805D-CCCA4D070AD3}" type="pres">
      <dgm:prSet presAssocID="{B28726E1-B3C9-46BA-AAC6-1E7A4B4A82D4}" presName="root" presStyleCnt="0">
        <dgm:presLayoutVars>
          <dgm:chMax/>
          <dgm:chPref/>
        </dgm:presLayoutVars>
      </dgm:prSet>
      <dgm:spPr/>
    </dgm:pt>
    <dgm:pt modelId="{BEF7FFBB-50BC-4900-98E7-652E8250964E}" type="pres">
      <dgm:prSet presAssocID="{B28726E1-B3C9-46BA-AAC6-1E7A4B4A82D4}" presName="rootComposite" presStyleCnt="0">
        <dgm:presLayoutVars/>
      </dgm:prSet>
      <dgm:spPr/>
    </dgm:pt>
    <dgm:pt modelId="{AD175514-9190-498F-8C62-BC39498754C5}" type="pres">
      <dgm:prSet presAssocID="{B28726E1-B3C9-46BA-AAC6-1E7A4B4A82D4}" presName="ParentAccent" presStyleLbl="alignNode1" presStyleIdx="0" presStyleCnt="2"/>
      <dgm:spPr/>
    </dgm:pt>
    <dgm:pt modelId="{BDC9ADF6-AE8F-44F0-B334-EF8ED46301B5}" type="pres">
      <dgm:prSet presAssocID="{B28726E1-B3C9-46BA-AAC6-1E7A4B4A82D4}" presName="ParentSmallAccent" presStyleLbl="fgAcc1" presStyleIdx="0" presStyleCnt="2"/>
      <dgm:spPr/>
    </dgm:pt>
    <dgm:pt modelId="{EF7349D1-EF08-448D-AB4C-F2483F16CCAE}" type="pres">
      <dgm:prSet presAssocID="{B28726E1-B3C9-46BA-AAC6-1E7A4B4A82D4}" presName="Parent" presStyleLbl="revTx" presStyleIdx="0" presStyleCnt="14">
        <dgm:presLayoutVars>
          <dgm:chMax/>
          <dgm:chPref val="4"/>
          <dgm:bulletEnabled val="1"/>
        </dgm:presLayoutVars>
      </dgm:prSet>
      <dgm:spPr/>
    </dgm:pt>
    <dgm:pt modelId="{49CBBB2F-B253-411D-A41E-64E13A33E737}" type="pres">
      <dgm:prSet presAssocID="{B28726E1-B3C9-46BA-AAC6-1E7A4B4A82D4}" presName="childShape" presStyleCnt="0">
        <dgm:presLayoutVars>
          <dgm:chMax val="0"/>
          <dgm:chPref val="0"/>
        </dgm:presLayoutVars>
      </dgm:prSet>
      <dgm:spPr/>
    </dgm:pt>
    <dgm:pt modelId="{1AEC2484-7225-4C9C-8389-E4B8E79A1AC1}" type="pres">
      <dgm:prSet presAssocID="{7396D9F4-E983-4EC9-AACD-E2B6D7FC8695}" presName="childComposite" presStyleCnt="0">
        <dgm:presLayoutVars>
          <dgm:chMax val="0"/>
          <dgm:chPref val="0"/>
        </dgm:presLayoutVars>
      </dgm:prSet>
      <dgm:spPr/>
    </dgm:pt>
    <dgm:pt modelId="{6F3D4F49-747B-4B55-9AFB-64638C7D40C5}" type="pres">
      <dgm:prSet presAssocID="{7396D9F4-E983-4EC9-AACD-E2B6D7FC8695}" presName="ChildAccent" presStyleLbl="solidFgAcc1" presStyleIdx="0" presStyleCnt="12"/>
      <dgm:spPr/>
    </dgm:pt>
    <dgm:pt modelId="{47421E5A-B834-41EB-9C16-FDAB740069FB}" type="pres">
      <dgm:prSet presAssocID="{7396D9F4-E983-4EC9-AACD-E2B6D7FC8695}" presName="Child" presStyleLbl="revTx" presStyleIdx="1" presStyleCnt="14">
        <dgm:presLayoutVars>
          <dgm:chMax val="0"/>
          <dgm:chPref val="0"/>
          <dgm:bulletEnabled val="1"/>
        </dgm:presLayoutVars>
      </dgm:prSet>
      <dgm:spPr/>
    </dgm:pt>
    <dgm:pt modelId="{A289DF28-C50C-41F0-94CC-4D9F474E7293}" type="pres">
      <dgm:prSet presAssocID="{FB0D3267-404C-4177-9795-73322FCF6708}" presName="childComposite" presStyleCnt="0">
        <dgm:presLayoutVars>
          <dgm:chMax val="0"/>
          <dgm:chPref val="0"/>
        </dgm:presLayoutVars>
      </dgm:prSet>
      <dgm:spPr/>
    </dgm:pt>
    <dgm:pt modelId="{8AD09E20-42BD-438A-AB32-39250E586D84}" type="pres">
      <dgm:prSet presAssocID="{FB0D3267-404C-4177-9795-73322FCF6708}" presName="ChildAccent" presStyleLbl="solidFgAcc1" presStyleIdx="1" presStyleCnt="12"/>
      <dgm:spPr/>
    </dgm:pt>
    <dgm:pt modelId="{1C55C2B9-F38F-45B6-8EF7-A295D81DB7AD}" type="pres">
      <dgm:prSet presAssocID="{FB0D3267-404C-4177-9795-73322FCF6708}" presName="Child" presStyleLbl="revTx" presStyleIdx="2" presStyleCnt="14">
        <dgm:presLayoutVars>
          <dgm:chMax val="0"/>
          <dgm:chPref val="0"/>
          <dgm:bulletEnabled val="1"/>
        </dgm:presLayoutVars>
      </dgm:prSet>
      <dgm:spPr/>
    </dgm:pt>
    <dgm:pt modelId="{1059D224-508A-44A1-95BF-1E51D53EC841}" type="pres">
      <dgm:prSet presAssocID="{0BDC87D8-8555-4379-943C-71ADD1615889}" presName="childComposite" presStyleCnt="0">
        <dgm:presLayoutVars>
          <dgm:chMax val="0"/>
          <dgm:chPref val="0"/>
        </dgm:presLayoutVars>
      </dgm:prSet>
      <dgm:spPr/>
    </dgm:pt>
    <dgm:pt modelId="{66C2986E-7AA1-4644-BEA6-EE6AE40EA64A}" type="pres">
      <dgm:prSet presAssocID="{0BDC87D8-8555-4379-943C-71ADD1615889}" presName="ChildAccent" presStyleLbl="solidFgAcc1" presStyleIdx="2" presStyleCnt="12"/>
      <dgm:spPr/>
    </dgm:pt>
    <dgm:pt modelId="{C1B765AD-8374-4A9A-A09A-0DEF5E80496B}" type="pres">
      <dgm:prSet presAssocID="{0BDC87D8-8555-4379-943C-71ADD1615889}" presName="Child" presStyleLbl="revTx" presStyleIdx="3" presStyleCnt="14">
        <dgm:presLayoutVars>
          <dgm:chMax val="0"/>
          <dgm:chPref val="0"/>
          <dgm:bulletEnabled val="1"/>
        </dgm:presLayoutVars>
      </dgm:prSet>
      <dgm:spPr/>
    </dgm:pt>
    <dgm:pt modelId="{6A48C6A3-24DF-48DF-A24B-8AECB9261E6D}" type="pres">
      <dgm:prSet presAssocID="{894BE784-5018-4533-90F8-10314739CA7B}" presName="childComposite" presStyleCnt="0">
        <dgm:presLayoutVars>
          <dgm:chMax val="0"/>
          <dgm:chPref val="0"/>
        </dgm:presLayoutVars>
      </dgm:prSet>
      <dgm:spPr/>
    </dgm:pt>
    <dgm:pt modelId="{A5A2BFEF-47BA-48E5-8E90-F8D1D8798BAD}" type="pres">
      <dgm:prSet presAssocID="{894BE784-5018-4533-90F8-10314739CA7B}" presName="ChildAccent" presStyleLbl="solidFgAcc1" presStyleIdx="3" presStyleCnt="12"/>
      <dgm:spPr/>
    </dgm:pt>
    <dgm:pt modelId="{302B3882-9142-43E4-BFCF-D6DC5C85E232}" type="pres">
      <dgm:prSet presAssocID="{894BE784-5018-4533-90F8-10314739CA7B}" presName="Child" presStyleLbl="revTx" presStyleIdx="4" presStyleCnt="14">
        <dgm:presLayoutVars>
          <dgm:chMax val="0"/>
          <dgm:chPref val="0"/>
          <dgm:bulletEnabled val="1"/>
        </dgm:presLayoutVars>
      </dgm:prSet>
      <dgm:spPr/>
    </dgm:pt>
    <dgm:pt modelId="{689A2145-E24F-4743-9235-18399FB8BC6B}" type="pres">
      <dgm:prSet presAssocID="{AF562F9D-4713-4176-9D30-88017B012661}" presName="childComposite" presStyleCnt="0">
        <dgm:presLayoutVars>
          <dgm:chMax val="0"/>
          <dgm:chPref val="0"/>
        </dgm:presLayoutVars>
      </dgm:prSet>
      <dgm:spPr/>
    </dgm:pt>
    <dgm:pt modelId="{4EB67D3A-07D4-401B-99FD-33A1E5FA95DE}" type="pres">
      <dgm:prSet presAssocID="{AF562F9D-4713-4176-9D30-88017B012661}" presName="ChildAccent" presStyleLbl="solidFgAcc1" presStyleIdx="4" presStyleCnt="12"/>
      <dgm:spPr/>
    </dgm:pt>
    <dgm:pt modelId="{C59FEA38-5059-4232-B531-5E51F23E4DE4}" type="pres">
      <dgm:prSet presAssocID="{AF562F9D-4713-4176-9D30-88017B012661}" presName="Child" presStyleLbl="revTx" presStyleIdx="5" presStyleCnt="14">
        <dgm:presLayoutVars>
          <dgm:chMax val="0"/>
          <dgm:chPref val="0"/>
          <dgm:bulletEnabled val="1"/>
        </dgm:presLayoutVars>
      </dgm:prSet>
      <dgm:spPr/>
    </dgm:pt>
    <dgm:pt modelId="{677D5C0F-B01B-414D-B945-84EE7FC97244}" type="pres">
      <dgm:prSet presAssocID="{6BAA01E6-66F1-4CB8-AF12-E1C98538BC7A}" presName="childComposite" presStyleCnt="0">
        <dgm:presLayoutVars>
          <dgm:chMax val="0"/>
          <dgm:chPref val="0"/>
        </dgm:presLayoutVars>
      </dgm:prSet>
      <dgm:spPr/>
    </dgm:pt>
    <dgm:pt modelId="{6089E4F5-CA58-411E-8E32-C919330E2E29}" type="pres">
      <dgm:prSet presAssocID="{6BAA01E6-66F1-4CB8-AF12-E1C98538BC7A}" presName="ChildAccent" presStyleLbl="solidFgAcc1" presStyleIdx="5" presStyleCnt="12"/>
      <dgm:spPr/>
    </dgm:pt>
    <dgm:pt modelId="{1ED6D0DC-3BBA-4BBB-806F-329422122066}" type="pres">
      <dgm:prSet presAssocID="{6BAA01E6-66F1-4CB8-AF12-E1C98538BC7A}" presName="Child" presStyleLbl="revTx" presStyleIdx="6" presStyleCnt="14">
        <dgm:presLayoutVars>
          <dgm:chMax val="0"/>
          <dgm:chPref val="0"/>
          <dgm:bulletEnabled val="1"/>
        </dgm:presLayoutVars>
      </dgm:prSet>
      <dgm:spPr/>
    </dgm:pt>
    <dgm:pt modelId="{276C0134-3572-4CAD-B1D9-8EB8AF3ACBA7}" type="pres">
      <dgm:prSet presAssocID="{94329421-A4C2-46C7-9F6D-4C9153733871}" presName="childComposite" presStyleCnt="0">
        <dgm:presLayoutVars>
          <dgm:chMax val="0"/>
          <dgm:chPref val="0"/>
        </dgm:presLayoutVars>
      </dgm:prSet>
      <dgm:spPr/>
    </dgm:pt>
    <dgm:pt modelId="{8724EE0B-5F45-4CF9-9960-1A615E082670}" type="pres">
      <dgm:prSet presAssocID="{94329421-A4C2-46C7-9F6D-4C9153733871}" presName="ChildAccent" presStyleLbl="solidFgAcc1" presStyleIdx="6" presStyleCnt="12"/>
      <dgm:spPr/>
    </dgm:pt>
    <dgm:pt modelId="{CFAB0532-B5D0-4A0E-85C2-5490B8C9182D}" type="pres">
      <dgm:prSet presAssocID="{94329421-A4C2-46C7-9F6D-4C9153733871}" presName="Child" presStyleLbl="revTx" presStyleIdx="7" presStyleCnt="14">
        <dgm:presLayoutVars>
          <dgm:chMax val="0"/>
          <dgm:chPref val="0"/>
          <dgm:bulletEnabled val="1"/>
        </dgm:presLayoutVars>
      </dgm:prSet>
      <dgm:spPr/>
    </dgm:pt>
    <dgm:pt modelId="{AF52BBCA-FB6C-40A1-B73C-A662D3FD1BA7}" type="pres">
      <dgm:prSet presAssocID="{950839AE-0082-4DFC-BA01-73DDAD462F90}" presName="root" presStyleCnt="0">
        <dgm:presLayoutVars>
          <dgm:chMax/>
          <dgm:chPref/>
        </dgm:presLayoutVars>
      </dgm:prSet>
      <dgm:spPr/>
    </dgm:pt>
    <dgm:pt modelId="{05399DCB-87A8-4F55-977B-C63C3E5BC75B}" type="pres">
      <dgm:prSet presAssocID="{950839AE-0082-4DFC-BA01-73DDAD462F90}" presName="rootComposite" presStyleCnt="0">
        <dgm:presLayoutVars/>
      </dgm:prSet>
      <dgm:spPr/>
    </dgm:pt>
    <dgm:pt modelId="{CA953D4E-03CE-4C42-8881-BBAC46F0E8DA}" type="pres">
      <dgm:prSet presAssocID="{950839AE-0082-4DFC-BA01-73DDAD462F90}" presName="ParentAccent" presStyleLbl="alignNode1" presStyleIdx="1" presStyleCnt="2"/>
      <dgm:spPr/>
    </dgm:pt>
    <dgm:pt modelId="{0C3106AA-499E-4BB2-AF68-D4BDF3025DD1}" type="pres">
      <dgm:prSet presAssocID="{950839AE-0082-4DFC-BA01-73DDAD462F90}" presName="ParentSmallAccent" presStyleLbl="fgAcc1" presStyleIdx="1" presStyleCnt="2"/>
      <dgm:spPr/>
    </dgm:pt>
    <dgm:pt modelId="{D056487B-0F99-45AE-89E6-E606E04523EF}" type="pres">
      <dgm:prSet presAssocID="{950839AE-0082-4DFC-BA01-73DDAD462F90}" presName="Parent" presStyleLbl="revTx" presStyleIdx="8" presStyleCnt="14">
        <dgm:presLayoutVars>
          <dgm:chMax/>
          <dgm:chPref val="4"/>
          <dgm:bulletEnabled val="1"/>
        </dgm:presLayoutVars>
      </dgm:prSet>
      <dgm:spPr/>
    </dgm:pt>
    <dgm:pt modelId="{B09154E9-FB70-42D2-A897-8AAC72CBE061}" type="pres">
      <dgm:prSet presAssocID="{950839AE-0082-4DFC-BA01-73DDAD462F90}" presName="childShape" presStyleCnt="0">
        <dgm:presLayoutVars>
          <dgm:chMax val="0"/>
          <dgm:chPref val="0"/>
        </dgm:presLayoutVars>
      </dgm:prSet>
      <dgm:spPr/>
    </dgm:pt>
    <dgm:pt modelId="{532E362B-2E23-40F2-A449-55CD11BD5B6E}" type="pres">
      <dgm:prSet presAssocID="{9FFBEE83-2DD3-4FF4-87A1-D1888E29F73F}" presName="childComposite" presStyleCnt="0">
        <dgm:presLayoutVars>
          <dgm:chMax val="0"/>
          <dgm:chPref val="0"/>
        </dgm:presLayoutVars>
      </dgm:prSet>
      <dgm:spPr/>
    </dgm:pt>
    <dgm:pt modelId="{E186B0DB-C3D9-482F-8FD7-4E95354D016E}" type="pres">
      <dgm:prSet presAssocID="{9FFBEE83-2DD3-4FF4-87A1-D1888E29F73F}" presName="ChildAccent" presStyleLbl="solidFgAcc1" presStyleIdx="7" presStyleCnt="12"/>
      <dgm:spPr/>
    </dgm:pt>
    <dgm:pt modelId="{4D57C049-352F-4895-BEBA-D917B9CD98C0}" type="pres">
      <dgm:prSet presAssocID="{9FFBEE83-2DD3-4FF4-87A1-D1888E29F73F}" presName="Child" presStyleLbl="revTx" presStyleIdx="9" presStyleCnt="14">
        <dgm:presLayoutVars>
          <dgm:chMax val="0"/>
          <dgm:chPref val="0"/>
          <dgm:bulletEnabled val="1"/>
        </dgm:presLayoutVars>
      </dgm:prSet>
      <dgm:spPr/>
    </dgm:pt>
    <dgm:pt modelId="{9DF5C7D5-B082-47C9-8647-ED2B549F83C9}" type="pres">
      <dgm:prSet presAssocID="{1BCBEC66-CD24-46D1-8653-00D6BA7AD793}" presName="childComposite" presStyleCnt="0">
        <dgm:presLayoutVars>
          <dgm:chMax val="0"/>
          <dgm:chPref val="0"/>
        </dgm:presLayoutVars>
      </dgm:prSet>
      <dgm:spPr/>
    </dgm:pt>
    <dgm:pt modelId="{0D97D33C-3B8E-4762-9919-F422343D05F7}" type="pres">
      <dgm:prSet presAssocID="{1BCBEC66-CD24-46D1-8653-00D6BA7AD793}" presName="ChildAccent" presStyleLbl="solidFgAcc1" presStyleIdx="8" presStyleCnt="12"/>
      <dgm:spPr/>
    </dgm:pt>
    <dgm:pt modelId="{4C54B4C2-A0A4-4E17-90A2-AB919A1C5EEF}" type="pres">
      <dgm:prSet presAssocID="{1BCBEC66-CD24-46D1-8653-00D6BA7AD793}" presName="Child" presStyleLbl="revTx" presStyleIdx="10" presStyleCnt="14">
        <dgm:presLayoutVars>
          <dgm:chMax val="0"/>
          <dgm:chPref val="0"/>
          <dgm:bulletEnabled val="1"/>
        </dgm:presLayoutVars>
      </dgm:prSet>
      <dgm:spPr/>
    </dgm:pt>
    <dgm:pt modelId="{2A9D283E-E6A5-445F-A06B-2EF3DF95BFFF}" type="pres">
      <dgm:prSet presAssocID="{F7FF960F-1AB5-48A0-8893-8F6AE586A6C5}" presName="childComposite" presStyleCnt="0">
        <dgm:presLayoutVars>
          <dgm:chMax val="0"/>
          <dgm:chPref val="0"/>
        </dgm:presLayoutVars>
      </dgm:prSet>
      <dgm:spPr/>
    </dgm:pt>
    <dgm:pt modelId="{989CB767-CFF5-4932-AB71-449F6FD96754}" type="pres">
      <dgm:prSet presAssocID="{F7FF960F-1AB5-48A0-8893-8F6AE586A6C5}" presName="ChildAccent" presStyleLbl="solidFgAcc1" presStyleIdx="9" presStyleCnt="12"/>
      <dgm:spPr/>
    </dgm:pt>
    <dgm:pt modelId="{85F6814C-0790-41D8-9F23-A3C74D4CC9EB}" type="pres">
      <dgm:prSet presAssocID="{F7FF960F-1AB5-48A0-8893-8F6AE586A6C5}" presName="Child" presStyleLbl="revTx" presStyleIdx="11" presStyleCnt="14">
        <dgm:presLayoutVars>
          <dgm:chMax val="0"/>
          <dgm:chPref val="0"/>
          <dgm:bulletEnabled val="1"/>
        </dgm:presLayoutVars>
      </dgm:prSet>
      <dgm:spPr/>
    </dgm:pt>
    <dgm:pt modelId="{C20BB250-420D-402E-97D6-6744E11CDF8E}" type="pres">
      <dgm:prSet presAssocID="{6FF90DAD-F623-4145-BC20-8FE5AB115B08}" presName="childComposite" presStyleCnt="0">
        <dgm:presLayoutVars>
          <dgm:chMax val="0"/>
          <dgm:chPref val="0"/>
        </dgm:presLayoutVars>
      </dgm:prSet>
      <dgm:spPr/>
    </dgm:pt>
    <dgm:pt modelId="{DA39D4A2-652B-4797-8BEA-748247015F5A}" type="pres">
      <dgm:prSet presAssocID="{6FF90DAD-F623-4145-BC20-8FE5AB115B08}" presName="ChildAccent" presStyleLbl="solidFgAcc1" presStyleIdx="10" presStyleCnt="12"/>
      <dgm:spPr/>
    </dgm:pt>
    <dgm:pt modelId="{0871F2BB-A0AE-4DFD-ADE3-59716D114B28}" type="pres">
      <dgm:prSet presAssocID="{6FF90DAD-F623-4145-BC20-8FE5AB115B08}" presName="Child" presStyleLbl="revTx" presStyleIdx="12" presStyleCnt="14">
        <dgm:presLayoutVars>
          <dgm:chMax val="0"/>
          <dgm:chPref val="0"/>
          <dgm:bulletEnabled val="1"/>
        </dgm:presLayoutVars>
      </dgm:prSet>
      <dgm:spPr/>
    </dgm:pt>
    <dgm:pt modelId="{C29D080D-ED87-4F3E-820C-406505353E6E}" type="pres">
      <dgm:prSet presAssocID="{2F8D6507-EB2D-4C98-B7A9-0C9BA3AB9B28}" presName="childComposite" presStyleCnt="0">
        <dgm:presLayoutVars>
          <dgm:chMax val="0"/>
          <dgm:chPref val="0"/>
        </dgm:presLayoutVars>
      </dgm:prSet>
      <dgm:spPr/>
    </dgm:pt>
    <dgm:pt modelId="{459F2E1F-7871-4283-859D-8BB9AC55BC5C}" type="pres">
      <dgm:prSet presAssocID="{2F8D6507-EB2D-4C98-B7A9-0C9BA3AB9B28}" presName="ChildAccent" presStyleLbl="solidFgAcc1" presStyleIdx="11" presStyleCnt="12"/>
      <dgm:spPr/>
    </dgm:pt>
    <dgm:pt modelId="{78E49D74-3442-40B1-807A-641A92B1E213}" type="pres">
      <dgm:prSet presAssocID="{2F8D6507-EB2D-4C98-B7A9-0C9BA3AB9B28}" presName="Child" presStyleLbl="revTx" presStyleIdx="13" presStyleCnt="14">
        <dgm:presLayoutVars>
          <dgm:chMax val="0"/>
          <dgm:chPref val="0"/>
          <dgm:bulletEnabled val="1"/>
        </dgm:presLayoutVars>
      </dgm:prSet>
      <dgm:spPr/>
    </dgm:pt>
  </dgm:ptLst>
  <dgm:cxnLst>
    <dgm:cxn modelId="{72826401-E196-4B8C-82AA-1DFCB5476F8B}" srcId="{CF96C433-8B10-46B9-BC82-56C5ABE3D58E}" destId="{B28726E1-B3C9-46BA-AAC6-1E7A4B4A82D4}" srcOrd="0" destOrd="0" parTransId="{868DD543-5990-4C8F-8E22-99D365DEB616}" sibTransId="{FEAA6792-82C7-4BAB-ACF9-F7B1285D7368}"/>
    <dgm:cxn modelId="{749D9503-9683-4E0D-B8BE-A5A5E7BAE2FC}" srcId="{B28726E1-B3C9-46BA-AAC6-1E7A4B4A82D4}" destId="{AF562F9D-4713-4176-9D30-88017B012661}" srcOrd="4" destOrd="0" parTransId="{CFD73A54-C3D5-4FD2-A455-E14C95A5BB9F}" sibTransId="{2671590C-6795-47FC-A8B4-B5888EF73D0E}"/>
    <dgm:cxn modelId="{77B42607-FC3E-42B8-8E26-2FFDFE19545C}" type="presOf" srcId="{6BAA01E6-66F1-4CB8-AF12-E1C98538BC7A}" destId="{1ED6D0DC-3BBA-4BBB-806F-329422122066}" srcOrd="0" destOrd="0" presId="urn:microsoft.com/office/officeart/2008/layout/SquareAccentList"/>
    <dgm:cxn modelId="{CF372C0B-7F3C-49BA-ABE4-E59917FDD5A3}" srcId="{B28726E1-B3C9-46BA-AAC6-1E7A4B4A82D4}" destId="{94329421-A4C2-46C7-9F6D-4C9153733871}" srcOrd="6" destOrd="0" parTransId="{B825485B-7A71-4B8F-97F9-F20D780603BD}" sibTransId="{678945BA-0F0C-42EB-B53D-61DB9E90BE1B}"/>
    <dgm:cxn modelId="{E2140B10-0D13-43F0-AAE5-B66F50A17B36}" type="presOf" srcId="{AF562F9D-4713-4176-9D30-88017B012661}" destId="{C59FEA38-5059-4232-B531-5E51F23E4DE4}" srcOrd="0" destOrd="0" presId="urn:microsoft.com/office/officeart/2008/layout/SquareAccentList"/>
    <dgm:cxn modelId="{52F0BE28-B408-4389-BD6A-393AD72C1D2B}" srcId="{950839AE-0082-4DFC-BA01-73DDAD462F90}" destId="{9FFBEE83-2DD3-4FF4-87A1-D1888E29F73F}" srcOrd="0" destOrd="0" parTransId="{B406B410-A799-46C2-B158-BA226DD305C7}" sibTransId="{C7FF6266-19D0-45C1-8D34-E194A1880D82}"/>
    <dgm:cxn modelId="{201CDE2A-5DF1-4B1D-B934-B2EAE6BF034F}" srcId="{B28726E1-B3C9-46BA-AAC6-1E7A4B4A82D4}" destId="{0BDC87D8-8555-4379-943C-71ADD1615889}" srcOrd="2" destOrd="0" parTransId="{47F7911E-6E9D-4DA3-96A5-988C996EC7F5}" sibTransId="{79C3BF0F-5441-4ACE-95C6-8B6151320AAB}"/>
    <dgm:cxn modelId="{14505562-9331-49F8-9846-B16EA0827258}" srcId="{CF96C433-8B10-46B9-BC82-56C5ABE3D58E}" destId="{950839AE-0082-4DFC-BA01-73DDAD462F90}" srcOrd="1" destOrd="0" parTransId="{837EEADC-5062-41B2-B5C7-8E908D7B8A78}" sibTransId="{383652DC-07F9-4E20-B5DE-64A209EEC6AD}"/>
    <dgm:cxn modelId="{6B789F42-4AEA-4344-96C2-1A2B4AE581A9}" type="presOf" srcId="{9FFBEE83-2DD3-4FF4-87A1-D1888E29F73F}" destId="{4D57C049-352F-4895-BEBA-D917B9CD98C0}" srcOrd="0" destOrd="0" presId="urn:microsoft.com/office/officeart/2008/layout/SquareAccentList"/>
    <dgm:cxn modelId="{C7631952-76D8-42A4-99B8-1B2367FAF928}" type="presOf" srcId="{894BE784-5018-4533-90F8-10314739CA7B}" destId="{302B3882-9142-43E4-BFCF-D6DC5C85E232}" srcOrd="0" destOrd="0" presId="urn:microsoft.com/office/officeart/2008/layout/SquareAccentList"/>
    <dgm:cxn modelId="{5DF02955-75F2-4F34-8105-C25D0DA70AAA}" srcId="{950839AE-0082-4DFC-BA01-73DDAD462F90}" destId="{F7FF960F-1AB5-48A0-8893-8F6AE586A6C5}" srcOrd="2" destOrd="0" parTransId="{DB37C594-2974-450F-9F16-A78244D6F587}" sibTransId="{E88764D1-7A61-4DCA-9FAC-80459839B87E}"/>
    <dgm:cxn modelId="{BEDCF957-EC5B-430E-A770-D02409E492D4}" type="presOf" srcId="{94329421-A4C2-46C7-9F6D-4C9153733871}" destId="{CFAB0532-B5D0-4A0E-85C2-5490B8C9182D}" srcOrd="0" destOrd="0" presId="urn:microsoft.com/office/officeart/2008/layout/SquareAccentList"/>
    <dgm:cxn modelId="{00825C5A-FF60-47DD-8E0B-EF323B01C5A7}" type="presOf" srcId="{CF96C433-8B10-46B9-BC82-56C5ABE3D58E}" destId="{F1D67C00-78F4-4F17-BF16-81F404A154BF}" srcOrd="0" destOrd="0" presId="urn:microsoft.com/office/officeart/2008/layout/SquareAccentList"/>
    <dgm:cxn modelId="{24EDD082-02C3-4CCD-B8D4-6579663B24E5}" srcId="{950839AE-0082-4DFC-BA01-73DDAD462F90}" destId="{6FF90DAD-F623-4145-BC20-8FE5AB115B08}" srcOrd="3" destOrd="0" parTransId="{53D2DBA8-56E0-4AF4-BDB2-5FC70CA8E9CB}" sibTransId="{F45A57E5-91DB-46B3-AF45-AB26C564BB49}"/>
    <dgm:cxn modelId="{403E768B-8559-4B58-ACC3-0928A2A2556D}" srcId="{950839AE-0082-4DFC-BA01-73DDAD462F90}" destId="{1BCBEC66-CD24-46D1-8653-00D6BA7AD793}" srcOrd="1" destOrd="0" parTransId="{76F50C7C-F778-4B46-88E3-8CA7EA1150B3}" sibTransId="{60DE3E35-2F5E-483F-A24B-7FD7B3827A3F}"/>
    <dgm:cxn modelId="{AAD9CC95-3840-4C8B-B545-000487DDB2AF}" type="presOf" srcId="{1BCBEC66-CD24-46D1-8653-00D6BA7AD793}" destId="{4C54B4C2-A0A4-4E17-90A2-AB919A1C5EEF}" srcOrd="0" destOrd="0" presId="urn:microsoft.com/office/officeart/2008/layout/SquareAccentList"/>
    <dgm:cxn modelId="{C3351CB6-0D02-4A2C-A68C-9BA75118ECAF}" type="presOf" srcId="{7396D9F4-E983-4EC9-AACD-E2B6D7FC8695}" destId="{47421E5A-B834-41EB-9C16-FDAB740069FB}" srcOrd="0" destOrd="0" presId="urn:microsoft.com/office/officeart/2008/layout/SquareAccentList"/>
    <dgm:cxn modelId="{9D82EDBE-B0C9-447A-B6A3-340BC00FA0BD}" type="presOf" srcId="{950839AE-0082-4DFC-BA01-73DDAD462F90}" destId="{D056487B-0F99-45AE-89E6-E606E04523EF}" srcOrd="0" destOrd="0" presId="urn:microsoft.com/office/officeart/2008/layout/SquareAccentList"/>
    <dgm:cxn modelId="{91F0C5C1-E059-45FF-B672-5614FA571C5A}" srcId="{B28726E1-B3C9-46BA-AAC6-1E7A4B4A82D4}" destId="{7396D9F4-E983-4EC9-AACD-E2B6D7FC8695}" srcOrd="0" destOrd="0" parTransId="{D78424C8-C4AF-4D57-AE72-83F057D50820}" sibTransId="{58F409BA-3E0F-42A8-8EC1-8427B24C0C1F}"/>
    <dgm:cxn modelId="{132669D6-60FF-47FE-8B4E-30C7A54C80C2}" srcId="{B28726E1-B3C9-46BA-AAC6-1E7A4B4A82D4}" destId="{894BE784-5018-4533-90F8-10314739CA7B}" srcOrd="3" destOrd="0" parTransId="{9BF183D1-507F-4694-815A-A3D08219058D}" sibTransId="{5AB9FA0D-A712-4513-AF41-D0287D6CFF4B}"/>
    <dgm:cxn modelId="{8DE84CD7-89BF-4DEA-8214-18C24C73F382}" type="presOf" srcId="{6FF90DAD-F623-4145-BC20-8FE5AB115B08}" destId="{0871F2BB-A0AE-4DFD-ADE3-59716D114B28}" srcOrd="0" destOrd="0" presId="urn:microsoft.com/office/officeart/2008/layout/SquareAccentList"/>
    <dgm:cxn modelId="{0A9DEFD9-D0A5-4F49-9DA7-F05964C1715D}" type="presOf" srcId="{FB0D3267-404C-4177-9795-73322FCF6708}" destId="{1C55C2B9-F38F-45B6-8EF7-A295D81DB7AD}" srcOrd="0" destOrd="0" presId="urn:microsoft.com/office/officeart/2008/layout/SquareAccentList"/>
    <dgm:cxn modelId="{76E781DA-0304-4DE5-97FA-A1E7AFC7C769}" type="presOf" srcId="{2F8D6507-EB2D-4C98-B7A9-0C9BA3AB9B28}" destId="{78E49D74-3442-40B1-807A-641A92B1E213}" srcOrd="0" destOrd="0" presId="urn:microsoft.com/office/officeart/2008/layout/SquareAccentList"/>
    <dgm:cxn modelId="{CF3E4FDC-5689-413B-8DF8-8A6B1FE3BBD2}" type="presOf" srcId="{B28726E1-B3C9-46BA-AAC6-1E7A4B4A82D4}" destId="{EF7349D1-EF08-448D-AB4C-F2483F16CCAE}" srcOrd="0" destOrd="0" presId="urn:microsoft.com/office/officeart/2008/layout/SquareAccentList"/>
    <dgm:cxn modelId="{56B814E8-5A53-4103-A537-038C1C594ADE}" srcId="{B28726E1-B3C9-46BA-AAC6-1E7A4B4A82D4}" destId="{FB0D3267-404C-4177-9795-73322FCF6708}" srcOrd="1" destOrd="0" parTransId="{E7A4E505-600A-4504-B7D9-B3FD909B4E92}" sibTransId="{855019E0-AB6F-455E-A9BE-C3643F5B96A6}"/>
    <dgm:cxn modelId="{20DA99EF-F745-4ABA-8972-26884116560D}" srcId="{B28726E1-B3C9-46BA-AAC6-1E7A4B4A82D4}" destId="{6BAA01E6-66F1-4CB8-AF12-E1C98538BC7A}" srcOrd="5" destOrd="0" parTransId="{2CA056A3-3D8C-4EB7-BC63-8D9D5C2A2D5C}" sibTransId="{122FD320-D12D-4AE4-87CC-EC4FE3F7EF7A}"/>
    <dgm:cxn modelId="{505F5BF2-EF6F-4E74-ACD7-F270E825EAFF}" type="presOf" srcId="{F7FF960F-1AB5-48A0-8893-8F6AE586A6C5}" destId="{85F6814C-0790-41D8-9F23-A3C74D4CC9EB}" srcOrd="0" destOrd="0" presId="urn:microsoft.com/office/officeart/2008/layout/SquareAccentList"/>
    <dgm:cxn modelId="{B24E63F9-A395-4E81-80F7-0594EE2AAB01}" srcId="{950839AE-0082-4DFC-BA01-73DDAD462F90}" destId="{2F8D6507-EB2D-4C98-B7A9-0C9BA3AB9B28}" srcOrd="4" destOrd="0" parTransId="{B8336185-5FF6-4A6F-BC12-6206DC39E437}" sibTransId="{A74A41CF-4502-4EC2-A3E2-CB1178227698}"/>
    <dgm:cxn modelId="{C7C6F9FB-8398-45A1-8B54-445E3E9ACC71}" type="presOf" srcId="{0BDC87D8-8555-4379-943C-71ADD1615889}" destId="{C1B765AD-8374-4A9A-A09A-0DEF5E80496B}" srcOrd="0" destOrd="0" presId="urn:microsoft.com/office/officeart/2008/layout/SquareAccentList"/>
    <dgm:cxn modelId="{FB35EA1D-4510-4207-A2A1-997630AD6822}" type="presParOf" srcId="{F1D67C00-78F4-4F17-BF16-81F404A154BF}" destId="{2550EC3F-1549-428B-805D-CCCA4D070AD3}" srcOrd="0" destOrd="0" presId="urn:microsoft.com/office/officeart/2008/layout/SquareAccentList"/>
    <dgm:cxn modelId="{200A7D5B-1A6E-4E07-960C-8219687E3DD6}" type="presParOf" srcId="{2550EC3F-1549-428B-805D-CCCA4D070AD3}" destId="{BEF7FFBB-50BC-4900-98E7-652E8250964E}" srcOrd="0" destOrd="0" presId="urn:microsoft.com/office/officeart/2008/layout/SquareAccentList"/>
    <dgm:cxn modelId="{C8CE829F-346A-428D-A095-24175538AF87}" type="presParOf" srcId="{BEF7FFBB-50BC-4900-98E7-652E8250964E}" destId="{AD175514-9190-498F-8C62-BC39498754C5}" srcOrd="0" destOrd="0" presId="urn:microsoft.com/office/officeart/2008/layout/SquareAccentList"/>
    <dgm:cxn modelId="{02A0FA4D-43AB-47A6-A56A-D839593E1317}" type="presParOf" srcId="{BEF7FFBB-50BC-4900-98E7-652E8250964E}" destId="{BDC9ADF6-AE8F-44F0-B334-EF8ED46301B5}" srcOrd="1" destOrd="0" presId="urn:microsoft.com/office/officeart/2008/layout/SquareAccentList"/>
    <dgm:cxn modelId="{5F00D877-654F-4C62-9419-9A8377C5D6BA}" type="presParOf" srcId="{BEF7FFBB-50BC-4900-98E7-652E8250964E}" destId="{EF7349D1-EF08-448D-AB4C-F2483F16CCAE}" srcOrd="2" destOrd="0" presId="urn:microsoft.com/office/officeart/2008/layout/SquareAccentList"/>
    <dgm:cxn modelId="{632D1CCF-A058-405B-9188-6EABB04ACB39}" type="presParOf" srcId="{2550EC3F-1549-428B-805D-CCCA4D070AD3}" destId="{49CBBB2F-B253-411D-A41E-64E13A33E737}" srcOrd="1" destOrd="0" presId="urn:microsoft.com/office/officeart/2008/layout/SquareAccentList"/>
    <dgm:cxn modelId="{1DF71FAB-3F28-4105-8E32-0AAECCAC54D9}" type="presParOf" srcId="{49CBBB2F-B253-411D-A41E-64E13A33E737}" destId="{1AEC2484-7225-4C9C-8389-E4B8E79A1AC1}" srcOrd="0" destOrd="0" presId="urn:microsoft.com/office/officeart/2008/layout/SquareAccentList"/>
    <dgm:cxn modelId="{48A455CA-B0CE-486D-900A-E38C73E58FB9}" type="presParOf" srcId="{1AEC2484-7225-4C9C-8389-E4B8E79A1AC1}" destId="{6F3D4F49-747B-4B55-9AFB-64638C7D40C5}" srcOrd="0" destOrd="0" presId="urn:microsoft.com/office/officeart/2008/layout/SquareAccentList"/>
    <dgm:cxn modelId="{ED40815D-515A-47AF-9105-E1BD111D929B}" type="presParOf" srcId="{1AEC2484-7225-4C9C-8389-E4B8E79A1AC1}" destId="{47421E5A-B834-41EB-9C16-FDAB740069FB}" srcOrd="1" destOrd="0" presId="urn:microsoft.com/office/officeart/2008/layout/SquareAccentList"/>
    <dgm:cxn modelId="{5398E0FC-8E79-43A3-9E62-2C7A08DC32F9}" type="presParOf" srcId="{49CBBB2F-B253-411D-A41E-64E13A33E737}" destId="{A289DF28-C50C-41F0-94CC-4D9F474E7293}" srcOrd="1" destOrd="0" presId="urn:microsoft.com/office/officeart/2008/layout/SquareAccentList"/>
    <dgm:cxn modelId="{8D70C7E1-229B-4817-8220-334FBA9590A1}" type="presParOf" srcId="{A289DF28-C50C-41F0-94CC-4D9F474E7293}" destId="{8AD09E20-42BD-438A-AB32-39250E586D84}" srcOrd="0" destOrd="0" presId="urn:microsoft.com/office/officeart/2008/layout/SquareAccentList"/>
    <dgm:cxn modelId="{59F76B7A-D49D-4BE6-8C57-6012E98673B3}" type="presParOf" srcId="{A289DF28-C50C-41F0-94CC-4D9F474E7293}" destId="{1C55C2B9-F38F-45B6-8EF7-A295D81DB7AD}" srcOrd="1" destOrd="0" presId="urn:microsoft.com/office/officeart/2008/layout/SquareAccentList"/>
    <dgm:cxn modelId="{1E143417-36DD-4353-9F43-0C24EF11BF37}" type="presParOf" srcId="{49CBBB2F-B253-411D-A41E-64E13A33E737}" destId="{1059D224-508A-44A1-95BF-1E51D53EC841}" srcOrd="2" destOrd="0" presId="urn:microsoft.com/office/officeart/2008/layout/SquareAccentList"/>
    <dgm:cxn modelId="{DBDF4694-BF0B-41F1-9398-69D9648163B2}" type="presParOf" srcId="{1059D224-508A-44A1-95BF-1E51D53EC841}" destId="{66C2986E-7AA1-4644-BEA6-EE6AE40EA64A}" srcOrd="0" destOrd="0" presId="urn:microsoft.com/office/officeart/2008/layout/SquareAccentList"/>
    <dgm:cxn modelId="{7DA2BB7C-74F0-4173-A3BA-5C2CC980FE94}" type="presParOf" srcId="{1059D224-508A-44A1-95BF-1E51D53EC841}" destId="{C1B765AD-8374-4A9A-A09A-0DEF5E80496B}" srcOrd="1" destOrd="0" presId="urn:microsoft.com/office/officeart/2008/layout/SquareAccentList"/>
    <dgm:cxn modelId="{AA0413BC-F2C3-49A4-AB92-41760CFFF0AB}" type="presParOf" srcId="{49CBBB2F-B253-411D-A41E-64E13A33E737}" destId="{6A48C6A3-24DF-48DF-A24B-8AECB9261E6D}" srcOrd="3" destOrd="0" presId="urn:microsoft.com/office/officeart/2008/layout/SquareAccentList"/>
    <dgm:cxn modelId="{BB453163-C138-4362-83A8-3E8EE67C5AED}" type="presParOf" srcId="{6A48C6A3-24DF-48DF-A24B-8AECB9261E6D}" destId="{A5A2BFEF-47BA-48E5-8E90-F8D1D8798BAD}" srcOrd="0" destOrd="0" presId="urn:microsoft.com/office/officeart/2008/layout/SquareAccentList"/>
    <dgm:cxn modelId="{8F78CDA1-F108-4C45-8FCB-63EE69EA6059}" type="presParOf" srcId="{6A48C6A3-24DF-48DF-A24B-8AECB9261E6D}" destId="{302B3882-9142-43E4-BFCF-D6DC5C85E232}" srcOrd="1" destOrd="0" presId="urn:microsoft.com/office/officeart/2008/layout/SquareAccentList"/>
    <dgm:cxn modelId="{4DC65A6A-E50B-4758-ADBA-3C10B90FE976}" type="presParOf" srcId="{49CBBB2F-B253-411D-A41E-64E13A33E737}" destId="{689A2145-E24F-4743-9235-18399FB8BC6B}" srcOrd="4" destOrd="0" presId="urn:microsoft.com/office/officeart/2008/layout/SquareAccentList"/>
    <dgm:cxn modelId="{2FC19BA4-51C2-49B1-8976-300ACE5A8301}" type="presParOf" srcId="{689A2145-E24F-4743-9235-18399FB8BC6B}" destId="{4EB67D3A-07D4-401B-99FD-33A1E5FA95DE}" srcOrd="0" destOrd="0" presId="urn:microsoft.com/office/officeart/2008/layout/SquareAccentList"/>
    <dgm:cxn modelId="{6CA880DE-A92B-4A3B-A61F-43C4A79AC94E}" type="presParOf" srcId="{689A2145-E24F-4743-9235-18399FB8BC6B}" destId="{C59FEA38-5059-4232-B531-5E51F23E4DE4}" srcOrd="1" destOrd="0" presId="urn:microsoft.com/office/officeart/2008/layout/SquareAccentList"/>
    <dgm:cxn modelId="{CC6C28C4-9A2F-47C0-9B6F-E19C451A81BC}" type="presParOf" srcId="{49CBBB2F-B253-411D-A41E-64E13A33E737}" destId="{677D5C0F-B01B-414D-B945-84EE7FC97244}" srcOrd="5" destOrd="0" presId="urn:microsoft.com/office/officeart/2008/layout/SquareAccentList"/>
    <dgm:cxn modelId="{A3E55274-B531-4752-B9A1-C62FED51EC9A}" type="presParOf" srcId="{677D5C0F-B01B-414D-B945-84EE7FC97244}" destId="{6089E4F5-CA58-411E-8E32-C919330E2E29}" srcOrd="0" destOrd="0" presId="urn:microsoft.com/office/officeart/2008/layout/SquareAccentList"/>
    <dgm:cxn modelId="{2417F1C1-BD9A-47A0-83F0-3A65518E7C3B}" type="presParOf" srcId="{677D5C0F-B01B-414D-B945-84EE7FC97244}" destId="{1ED6D0DC-3BBA-4BBB-806F-329422122066}" srcOrd="1" destOrd="0" presId="urn:microsoft.com/office/officeart/2008/layout/SquareAccentList"/>
    <dgm:cxn modelId="{CEEC89EE-7C6A-49C2-AB5E-C674AEF3E950}" type="presParOf" srcId="{49CBBB2F-B253-411D-A41E-64E13A33E737}" destId="{276C0134-3572-4CAD-B1D9-8EB8AF3ACBA7}" srcOrd="6" destOrd="0" presId="urn:microsoft.com/office/officeart/2008/layout/SquareAccentList"/>
    <dgm:cxn modelId="{83BFF16C-78EB-4E99-8A1D-4503AEA40D67}" type="presParOf" srcId="{276C0134-3572-4CAD-B1D9-8EB8AF3ACBA7}" destId="{8724EE0B-5F45-4CF9-9960-1A615E082670}" srcOrd="0" destOrd="0" presId="urn:microsoft.com/office/officeart/2008/layout/SquareAccentList"/>
    <dgm:cxn modelId="{9C54DBD7-73C6-4251-B4A5-73F6EDF1C45B}" type="presParOf" srcId="{276C0134-3572-4CAD-B1D9-8EB8AF3ACBA7}" destId="{CFAB0532-B5D0-4A0E-85C2-5490B8C9182D}" srcOrd="1" destOrd="0" presId="urn:microsoft.com/office/officeart/2008/layout/SquareAccentList"/>
    <dgm:cxn modelId="{8230A88C-4FBC-4127-AE34-2CD2880A27CD}" type="presParOf" srcId="{F1D67C00-78F4-4F17-BF16-81F404A154BF}" destId="{AF52BBCA-FB6C-40A1-B73C-A662D3FD1BA7}" srcOrd="1" destOrd="0" presId="urn:microsoft.com/office/officeart/2008/layout/SquareAccentList"/>
    <dgm:cxn modelId="{43A6A0B0-18FF-4B8F-8986-1C5E5D4CC5EC}" type="presParOf" srcId="{AF52BBCA-FB6C-40A1-B73C-A662D3FD1BA7}" destId="{05399DCB-87A8-4F55-977B-C63C3E5BC75B}" srcOrd="0" destOrd="0" presId="urn:microsoft.com/office/officeart/2008/layout/SquareAccentList"/>
    <dgm:cxn modelId="{14626E18-2050-4D73-9208-3C963C7A439E}" type="presParOf" srcId="{05399DCB-87A8-4F55-977B-C63C3E5BC75B}" destId="{CA953D4E-03CE-4C42-8881-BBAC46F0E8DA}" srcOrd="0" destOrd="0" presId="urn:microsoft.com/office/officeart/2008/layout/SquareAccentList"/>
    <dgm:cxn modelId="{26BF14BA-3C0D-4972-A833-FFD7F77820A2}" type="presParOf" srcId="{05399DCB-87A8-4F55-977B-C63C3E5BC75B}" destId="{0C3106AA-499E-4BB2-AF68-D4BDF3025DD1}" srcOrd="1" destOrd="0" presId="urn:microsoft.com/office/officeart/2008/layout/SquareAccentList"/>
    <dgm:cxn modelId="{F6193D21-000C-4FAC-842A-978B04D52158}" type="presParOf" srcId="{05399DCB-87A8-4F55-977B-C63C3E5BC75B}" destId="{D056487B-0F99-45AE-89E6-E606E04523EF}" srcOrd="2" destOrd="0" presId="urn:microsoft.com/office/officeart/2008/layout/SquareAccentList"/>
    <dgm:cxn modelId="{46FD4DF2-0816-43C3-9C93-401CE6EBD76A}" type="presParOf" srcId="{AF52BBCA-FB6C-40A1-B73C-A662D3FD1BA7}" destId="{B09154E9-FB70-42D2-A897-8AAC72CBE061}" srcOrd="1" destOrd="0" presId="urn:microsoft.com/office/officeart/2008/layout/SquareAccentList"/>
    <dgm:cxn modelId="{5EF8AC04-9C07-4FBB-9EDA-E3B8FF58E240}" type="presParOf" srcId="{B09154E9-FB70-42D2-A897-8AAC72CBE061}" destId="{532E362B-2E23-40F2-A449-55CD11BD5B6E}" srcOrd="0" destOrd="0" presId="urn:microsoft.com/office/officeart/2008/layout/SquareAccentList"/>
    <dgm:cxn modelId="{988607D5-E546-48BF-9B8B-B4D32EFC3ACC}" type="presParOf" srcId="{532E362B-2E23-40F2-A449-55CD11BD5B6E}" destId="{E186B0DB-C3D9-482F-8FD7-4E95354D016E}" srcOrd="0" destOrd="0" presId="urn:microsoft.com/office/officeart/2008/layout/SquareAccentList"/>
    <dgm:cxn modelId="{D8A6952C-DB66-4659-8D01-DE0E0571C60E}" type="presParOf" srcId="{532E362B-2E23-40F2-A449-55CD11BD5B6E}" destId="{4D57C049-352F-4895-BEBA-D917B9CD98C0}" srcOrd="1" destOrd="0" presId="urn:microsoft.com/office/officeart/2008/layout/SquareAccentList"/>
    <dgm:cxn modelId="{23B6A6DD-560F-4761-8C89-012EDFA58158}" type="presParOf" srcId="{B09154E9-FB70-42D2-A897-8AAC72CBE061}" destId="{9DF5C7D5-B082-47C9-8647-ED2B549F83C9}" srcOrd="1" destOrd="0" presId="urn:microsoft.com/office/officeart/2008/layout/SquareAccentList"/>
    <dgm:cxn modelId="{AD9ADEEF-B0FE-4B77-8DBE-668BC32AA976}" type="presParOf" srcId="{9DF5C7D5-B082-47C9-8647-ED2B549F83C9}" destId="{0D97D33C-3B8E-4762-9919-F422343D05F7}" srcOrd="0" destOrd="0" presId="urn:microsoft.com/office/officeart/2008/layout/SquareAccentList"/>
    <dgm:cxn modelId="{60401CB8-BA7E-4B54-898E-99A1C569DCB8}" type="presParOf" srcId="{9DF5C7D5-B082-47C9-8647-ED2B549F83C9}" destId="{4C54B4C2-A0A4-4E17-90A2-AB919A1C5EEF}" srcOrd="1" destOrd="0" presId="urn:microsoft.com/office/officeart/2008/layout/SquareAccentList"/>
    <dgm:cxn modelId="{3B8547DD-44C1-48AC-B459-E24A5DE65D7A}" type="presParOf" srcId="{B09154E9-FB70-42D2-A897-8AAC72CBE061}" destId="{2A9D283E-E6A5-445F-A06B-2EF3DF95BFFF}" srcOrd="2" destOrd="0" presId="urn:microsoft.com/office/officeart/2008/layout/SquareAccentList"/>
    <dgm:cxn modelId="{6140A0C3-0515-4B6C-B832-7234BB9C81EA}" type="presParOf" srcId="{2A9D283E-E6A5-445F-A06B-2EF3DF95BFFF}" destId="{989CB767-CFF5-4932-AB71-449F6FD96754}" srcOrd="0" destOrd="0" presId="urn:microsoft.com/office/officeart/2008/layout/SquareAccentList"/>
    <dgm:cxn modelId="{4F0DAC50-18F2-4CB4-8010-C8D5EC8FB835}" type="presParOf" srcId="{2A9D283E-E6A5-445F-A06B-2EF3DF95BFFF}" destId="{85F6814C-0790-41D8-9F23-A3C74D4CC9EB}" srcOrd="1" destOrd="0" presId="urn:microsoft.com/office/officeart/2008/layout/SquareAccentList"/>
    <dgm:cxn modelId="{36C6DBD1-A6B7-4740-A073-05D9D9A7A7AF}" type="presParOf" srcId="{B09154E9-FB70-42D2-A897-8AAC72CBE061}" destId="{C20BB250-420D-402E-97D6-6744E11CDF8E}" srcOrd="3" destOrd="0" presId="urn:microsoft.com/office/officeart/2008/layout/SquareAccentList"/>
    <dgm:cxn modelId="{7BB4B24F-5982-45F8-B279-9AD4233CFBD0}" type="presParOf" srcId="{C20BB250-420D-402E-97D6-6744E11CDF8E}" destId="{DA39D4A2-652B-4797-8BEA-748247015F5A}" srcOrd="0" destOrd="0" presId="urn:microsoft.com/office/officeart/2008/layout/SquareAccentList"/>
    <dgm:cxn modelId="{46940D1D-2024-4C7C-928A-B2A8A1B75C29}" type="presParOf" srcId="{C20BB250-420D-402E-97D6-6744E11CDF8E}" destId="{0871F2BB-A0AE-4DFD-ADE3-59716D114B28}" srcOrd="1" destOrd="0" presId="urn:microsoft.com/office/officeart/2008/layout/SquareAccentList"/>
    <dgm:cxn modelId="{C7812945-6115-4671-978B-3CBF7C066D6C}" type="presParOf" srcId="{B09154E9-FB70-42D2-A897-8AAC72CBE061}" destId="{C29D080D-ED87-4F3E-820C-406505353E6E}" srcOrd="4" destOrd="0" presId="urn:microsoft.com/office/officeart/2008/layout/SquareAccentList"/>
    <dgm:cxn modelId="{D25E5C41-40A3-4CD2-A3D4-CFBC6777A27F}" type="presParOf" srcId="{C29D080D-ED87-4F3E-820C-406505353E6E}" destId="{459F2E1F-7871-4283-859D-8BB9AC55BC5C}" srcOrd="0" destOrd="0" presId="urn:microsoft.com/office/officeart/2008/layout/SquareAccentList"/>
    <dgm:cxn modelId="{510ED7B8-9032-4B14-AE43-AFB1B3D731E3}" type="presParOf" srcId="{C29D080D-ED87-4F3E-820C-406505353E6E}" destId="{78E49D74-3442-40B1-807A-641A92B1E213}" srcOrd="1"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59BDC06-E128-4B0C-A1AA-823D2AE03EDC}" type="doc">
      <dgm:prSet loTypeId="urn:microsoft.com/office/officeart/2005/8/layout/gear1" loCatId="cycle" qsTypeId="urn:microsoft.com/office/officeart/2005/8/quickstyle/simple1" qsCatId="simple" csTypeId="urn:microsoft.com/office/officeart/2005/8/colors/colorful5" csCatId="colorful" phldr="1"/>
      <dgm:spPr/>
      <dgm:t>
        <a:bodyPr/>
        <a:lstStyle/>
        <a:p>
          <a:endParaRPr lang="en-US"/>
        </a:p>
      </dgm:t>
    </dgm:pt>
    <dgm:pt modelId="{C2724DF2-735E-430D-9348-5900754E90B3}">
      <dgm:prSet phldrT="[Text]"/>
      <dgm:spPr/>
      <dgm:t>
        <a:bodyPr/>
        <a:lstStyle/>
        <a:p>
          <a:r>
            <a:rPr lang="ka-GE">
              <a:latin typeface="BPG Nino Mtavruli" panose="02000506000000020004" pitchFamily="2" charset="0"/>
            </a:rPr>
            <a:t>Growers</a:t>
          </a:r>
          <a:endParaRPr lang="en-US">
            <a:latin typeface="BPG Nino Mtavruli" panose="02000506000000020004" pitchFamily="2" charset="0"/>
          </a:endParaRPr>
        </a:p>
      </dgm:t>
    </dgm:pt>
    <dgm:pt modelId="{3F883AA1-F570-4347-8E08-43A07044F9A0}" type="parTrans" cxnId="{4412BEDF-D603-4A8A-A37A-66ADD417361E}">
      <dgm:prSet/>
      <dgm:spPr/>
      <dgm:t>
        <a:bodyPr/>
        <a:lstStyle/>
        <a:p>
          <a:endParaRPr lang="en-US">
            <a:latin typeface="BPG Nino Mtavruli" panose="02000506000000020004" pitchFamily="2" charset="0"/>
          </a:endParaRPr>
        </a:p>
      </dgm:t>
    </dgm:pt>
    <dgm:pt modelId="{3190B230-4DDD-4D3B-BD22-6EFB97A45F06}" type="sibTrans" cxnId="{4412BEDF-D603-4A8A-A37A-66ADD417361E}">
      <dgm:prSet/>
      <dgm:spPr/>
      <dgm:t>
        <a:bodyPr/>
        <a:lstStyle/>
        <a:p>
          <a:endParaRPr lang="en-US">
            <a:latin typeface="BPG Nino Mtavruli" panose="02000506000000020004" pitchFamily="2" charset="0"/>
          </a:endParaRPr>
        </a:p>
      </dgm:t>
    </dgm:pt>
    <dgm:pt modelId="{234FBD4B-0E2A-4CCD-A382-BE150118F59F}">
      <dgm:prSet phldrT="[Text]"/>
      <dgm:spPr/>
      <dgm:t>
        <a:bodyPr/>
        <a:lstStyle/>
        <a:p>
          <a:r>
            <a:rPr lang="en-US" dirty="0">
              <a:latin typeface="BPG Nino Mtavruli" panose="02000506000000020004" pitchFamily="2" charset="0"/>
            </a:rPr>
            <a:t>Exporting</a:t>
          </a:r>
          <a:r>
            <a:rPr lang="ka-GE" dirty="0">
              <a:latin typeface="BPG Nino Mtavruli" panose="02000506000000020004" pitchFamily="2" charset="0"/>
            </a:rPr>
            <a:t> company</a:t>
          </a:r>
          <a:endParaRPr lang="en-US" dirty="0">
            <a:latin typeface="BPG Nino Mtavruli" panose="02000506000000020004" pitchFamily="2" charset="0"/>
          </a:endParaRPr>
        </a:p>
      </dgm:t>
    </dgm:pt>
    <dgm:pt modelId="{A818EB82-958B-42C1-9A7D-EF04428A9574}" type="parTrans" cxnId="{40F0003E-2FB6-4C1C-BAA2-71F535630D07}">
      <dgm:prSet/>
      <dgm:spPr/>
      <dgm:t>
        <a:bodyPr/>
        <a:lstStyle/>
        <a:p>
          <a:endParaRPr lang="en-US">
            <a:latin typeface="BPG Nino Mtavruli" panose="02000506000000020004" pitchFamily="2" charset="0"/>
          </a:endParaRPr>
        </a:p>
      </dgm:t>
    </dgm:pt>
    <dgm:pt modelId="{B1FA295F-7E26-465E-A5F3-E076644E07B1}" type="sibTrans" cxnId="{40F0003E-2FB6-4C1C-BAA2-71F535630D07}">
      <dgm:prSet/>
      <dgm:spPr/>
      <dgm:t>
        <a:bodyPr/>
        <a:lstStyle/>
        <a:p>
          <a:endParaRPr lang="en-US">
            <a:latin typeface="BPG Nino Mtavruli" panose="02000506000000020004" pitchFamily="2" charset="0"/>
          </a:endParaRPr>
        </a:p>
      </dgm:t>
    </dgm:pt>
    <dgm:pt modelId="{2014538E-456F-4CF5-A3B1-DACC454C8307}">
      <dgm:prSet phldrT="[Text]"/>
      <dgm:spPr/>
      <dgm:t>
        <a:bodyPr/>
        <a:lstStyle/>
        <a:p>
          <a:r>
            <a:rPr lang="en-US" dirty="0" err="1">
              <a:latin typeface="BPG Nino Mtavruli" panose="02000506000000020004" pitchFamily="2" charset="0"/>
            </a:rPr>
            <a:t>Agropark</a:t>
          </a:r>
          <a:endParaRPr lang="en-US" dirty="0">
            <a:latin typeface="BPG Nino Mtavruli" panose="02000506000000020004" pitchFamily="2" charset="0"/>
          </a:endParaRPr>
        </a:p>
      </dgm:t>
    </dgm:pt>
    <dgm:pt modelId="{218C14CB-9DDE-4B86-90D0-2DA41014A549}" type="parTrans" cxnId="{5BA92DEE-79F8-4FB7-92CF-973B6B3A47AB}">
      <dgm:prSet/>
      <dgm:spPr/>
      <dgm:t>
        <a:bodyPr/>
        <a:lstStyle/>
        <a:p>
          <a:endParaRPr lang="en-US">
            <a:latin typeface="BPG Nino Mtavruli" panose="02000506000000020004" pitchFamily="2" charset="0"/>
          </a:endParaRPr>
        </a:p>
      </dgm:t>
    </dgm:pt>
    <dgm:pt modelId="{30FF77E9-045A-439C-A9FB-B4DF4F738512}" type="sibTrans" cxnId="{5BA92DEE-79F8-4FB7-92CF-973B6B3A47AB}">
      <dgm:prSet/>
      <dgm:spPr/>
      <dgm:t>
        <a:bodyPr/>
        <a:lstStyle/>
        <a:p>
          <a:endParaRPr lang="en-US">
            <a:latin typeface="BPG Nino Mtavruli" panose="02000506000000020004" pitchFamily="2" charset="0"/>
          </a:endParaRPr>
        </a:p>
      </dgm:t>
    </dgm:pt>
    <dgm:pt modelId="{F8498A48-A6E7-4CD9-9BAE-103F3F0B635E}" type="pres">
      <dgm:prSet presAssocID="{759BDC06-E128-4B0C-A1AA-823D2AE03EDC}" presName="composite" presStyleCnt="0">
        <dgm:presLayoutVars>
          <dgm:chMax val="3"/>
          <dgm:animLvl val="lvl"/>
          <dgm:resizeHandles val="exact"/>
        </dgm:presLayoutVars>
      </dgm:prSet>
      <dgm:spPr/>
    </dgm:pt>
    <dgm:pt modelId="{FFE5EC23-ECFF-4B6F-BA66-4AAABD685334}" type="pres">
      <dgm:prSet presAssocID="{C2724DF2-735E-430D-9348-5900754E90B3}" presName="gear1" presStyleLbl="node1" presStyleIdx="0" presStyleCnt="3">
        <dgm:presLayoutVars>
          <dgm:chMax val="1"/>
          <dgm:bulletEnabled val="1"/>
        </dgm:presLayoutVars>
      </dgm:prSet>
      <dgm:spPr/>
    </dgm:pt>
    <dgm:pt modelId="{077466F5-3A9E-4E05-A9A7-6D1BCF61F22F}" type="pres">
      <dgm:prSet presAssocID="{C2724DF2-735E-430D-9348-5900754E90B3}" presName="gear1srcNode" presStyleLbl="node1" presStyleIdx="0" presStyleCnt="3"/>
      <dgm:spPr/>
    </dgm:pt>
    <dgm:pt modelId="{D1EFABF4-009E-4608-933F-0B60527A9119}" type="pres">
      <dgm:prSet presAssocID="{C2724DF2-735E-430D-9348-5900754E90B3}" presName="gear1dstNode" presStyleLbl="node1" presStyleIdx="0" presStyleCnt="3"/>
      <dgm:spPr/>
    </dgm:pt>
    <dgm:pt modelId="{9AB93775-EA3C-4EEF-A297-F5FC305E76B7}" type="pres">
      <dgm:prSet presAssocID="{234FBD4B-0E2A-4CCD-A382-BE150118F59F}" presName="gear2" presStyleLbl="node1" presStyleIdx="1" presStyleCnt="3">
        <dgm:presLayoutVars>
          <dgm:chMax val="1"/>
          <dgm:bulletEnabled val="1"/>
        </dgm:presLayoutVars>
      </dgm:prSet>
      <dgm:spPr/>
    </dgm:pt>
    <dgm:pt modelId="{2285BF4B-5984-496D-A608-C7C3A9F2C12D}" type="pres">
      <dgm:prSet presAssocID="{234FBD4B-0E2A-4CCD-A382-BE150118F59F}" presName="gear2srcNode" presStyleLbl="node1" presStyleIdx="1" presStyleCnt="3"/>
      <dgm:spPr/>
    </dgm:pt>
    <dgm:pt modelId="{78304534-1C33-4A8C-ADAC-F4135FFDAFD8}" type="pres">
      <dgm:prSet presAssocID="{234FBD4B-0E2A-4CCD-A382-BE150118F59F}" presName="gear2dstNode" presStyleLbl="node1" presStyleIdx="1" presStyleCnt="3"/>
      <dgm:spPr/>
    </dgm:pt>
    <dgm:pt modelId="{45189015-E258-4A0C-9697-CD417FC3A9F3}" type="pres">
      <dgm:prSet presAssocID="{2014538E-456F-4CF5-A3B1-DACC454C8307}" presName="gear3" presStyleLbl="node1" presStyleIdx="2" presStyleCnt="3"/>
      <dgm:spPr/>
    </dgm:pt>
    <dgm:pt modelId="{3DC7B894-5753-4797-B206-1C23208660D3}" type="pres">
      <dgm:prSet presAssocID="{2014538E-456F-4CF5-A3B1-DACC454C8307}" presName="gear3tx" presStyleLbl="node1" presStyleIdx="2" presStyleCnt="3">
        <dgm:presLayoutVars>
          <dgm:chMax val="1"/>
          <dgm:bulletEnabled val="1"/>
        </dgm:presLayoutVars>
      </dgm:prSet>
      <dgm:spPr/>
    </dgm:pt>
    <dgm:pt modelId="{94A3434A-0033-4253-ACEB-3365B691EF2C}" type="pres">
      <dgm:prSet presAssocID="{2014538E-456F-4CF5-A3B1-DACC454C8307}" presName="gear3srcNode" presStyleLbl="node1" presStyleIdx="2" presStyleCnt="3"/>
      <dgm:spPr/>
    </dgm:pt>
    <dgm:pt modelId="{84A17FCF-9B94-4038-8983-5FAF2A840712}" type="pres">
      <dgm:prSet presAssocID="{2014538E-456F-4CF5-A3B1-DACC454C8307}" presName="gear3dstNode" presStyleLbl="node1" presStyleIdx="2" presStyleCnt="3"/>
      <dgm:spPr/>
    </dgm:pt>
    <dgm:pt modelId="{1A29E807-B955-48A3-90B0-EB4F5909F09D}" type="pres">
      <dgm:prSet presAssocID="{3190B230-4DDD-4D3B-BD22-6EFB97A45F06}" presName="connector1" presStyleLbl="sibTrans2D1" presStyleIdx="0" presStyleCnt="3"/>
      <dgm:spPr/>
    </dgm:pt>
    <dgm:pt modelId="{8B12DBD4-5324-4C39-9000-ADC305C6F6D4}" type="pres">
      <dgm:prSet presAssocID="{B1FA295F-7E26-465E-A5F3-E076644E07B1}" presName="connector2" presStyleLbl="sibTrans2D1" presStyleIdx="1" presStyleCnt="3"/>
      <dgm:spPr/>
    </dgm:pt>
    <dgm:pt modelId="{B5AF4656-2BA9-45CC-BCDC-F9E28A3EE6F0}" type="pres">
      <dgm:prSet presAssocID="{30FF77E9-045A-439C-A9FB-B4DF4F738512}" presName="connector3" presStyleLbl="sibTrans2D1" presStyleIdx="2" presStyleCnt="3"/>
      <dgm:spPr/>
    </dgm:pt>
  </dgm:ptLst>
  <dgm:cxnLst>
    <dgm:cxn modelId="{CFEB5309-269A-4556-AB84-E60B238F2F24}" type="presOf" srcId="{C2724DF2-735E-430D-9348-5900754E90B3}" destId="{077466F5-3A9E-4E05-A9A7-6D1BCF61F22F}" srcOrd="1" destOrd="0" presId="urn:microsoft.com/office/officeart/2005/8/layout/gear1"/>
    <dgm:cxn modelId="{D4DBEB0F-AA53-415B-8BB2-FB29DDA81F77}" type="presOf" srcId="{C2724DF2-735E-430D-9348-5900754E90B3}" destId="{FFE5EC23-ECFF-4B6F-BA66-4AAABD685334}" srcOrd="0" destOrd="0" presId="urn:microsoft.com/office/officeart/2005/8/layout/gear1"/>
    <dgm:cxn modelId="{D9C94326-5083-4FBB-A4D8-0A3543DCFE0A}" type="presOf" srcId="{759BDC06-E128-4B0C-A1AA-823D2AE03EDC}" destId="{F8498A48-A6E7-4CD9-9BAE-103F3F0B635E}" srcOrd="0" destOrd="0" presId="urn:microsoft.com/office/officeart/2005/8/layout/gear1"/>
    <dgm:cxn modelId="{88F9F238-D4AA-48B8-9E4F-318A435AE469}" type="presOf" srcId="{2014538E-456F-4CF5-A3B1-DACC454C8307}" destId="{94A3434A-0033-4253-ACEB-3365B691EF2C}" srcOrd="2" destOrd="0" presId="urn:microsoft.com/office/officeart/2005/8/layout/gear1"/>
    <dgm:cxn modelId="{40F0003E-2FB6-4C1C-BAA2-71F535630D07}" srcId="{759BDC06-E128-4B0C-A1AA-823D2AE03EDC}" destId="{234FBD4B-0E2A-4CCD-A382-BE150118F59F}" srcOrd="1" destOrd="0" parTransId="{A818EB82-958B-42C1-9A7D-EF04428A9574}" sibTransId="{B1FA295F-7E26-465E-A5F3-E076644E07B1}"/>
    <dgm:cxn modelId="{833A3743-ED34-4694-B3CA-C9A50B5E7FE3}" type="presOf" srcId="{234FBD4B-0E2A-4CCD-A382-BE150118F59F}" destId="{9AB93775-EA3C-4EEF-A297-F5FC305E76B7}" srcOrd="0" destOrd="0" presId="urn:microsoft.com/office/officeart/2005/8/layout/gear1"/>
    <dgm:cxn modelId="{AF095264-1215-4810-818D-29BE6662EB17}" type="presOf" srcId="{2014538E-456F-4CF5-A3B1-DACC454C8307}" destId="{84A17FCF-9B94-4038-8983-5FAF2A840712}" srcOrd="3" destOrd="0" presId="urn:microsoft.com/office/officeart/2005/8/layout/gear1"/>
    <dgm:cxn modelId="{AC00B273-F3DA-4294-B9ED-0DF037BC509C}" type="presOf" srcId="{30FF77E9-045A-439C-A9FB-B4DF4F738512}" destId="{B5AF4656-2BA9-45CC-BCDC-F9E28A3EE6F0}" srcOrd="0" destOrd="0" presId="urn:microsoft.com/office/officeart/2005/8/layout/gear1"/>
    <dgm:cxn modelId="{8BF53889-7969-43C2-96A4-D064116043BB}" type="presOf" srcId="{2014538E-456F-4CF5-A3B1-DACC454C8307}" destId="{45189015-E258-4A0C-9697-CD417FC3A9F3}" srcOrd="0" destOrd="0" presId="urn:microsoft.com/office/officeart/2005/8/layout/gear1"/>
    <dgm:cxn modelId="{3DF7E98B-672B-411F-BC8D-333D4CCA8B9A}" type="presOf" srcId="{C2724DF2-735E-430D-9348-5900754E90B3}" destId="{D1EFABF4-009E-4608-933F-0B60527A9119}" srcOrd="2" destOrd="0" presId="urn:microsoft.com/office/officeart/2005/8/layout/gear1"/>
    <dgm:cxn modelId="{D05F72A9-19DC-480A-B5DD-503C3FBDE356}" type="presOf" srcId="{B1FA295F-7E26-465E-A5F3-E076644E07B1}" destId="{8B12DBD4-5324-4C39-9000-ADC305C6F6D4}" srcOrd="0" destOrd="0" presId="urn:microsoft.com/office/officeart/2005/8/layout/gear1"/>
    <dgm:cxn modelId="{5EA275AD-7397-455F-9F2A-B0E8D18457C8}" type="presOf" srcId="{234FBD4B-0E2A-4CCD-A382-BE150118F59F}" destId="{78304534-1C33-4A8C-ADAC-F4135FFDAFD8}" srcOrd="2" destOrd="0" presId="urn:microsoft.com/office/officeart/2005/8/layout/gear1"/>
    <dgm:cxn modelId="{6A1067C7-C8B9-43DE-9671-6287EEA0134C}" type="presOf" srcId="{2014538E-456F-4CF5-A3B1-DACC454C8307}" destId="{3DC7B894-5753-4797-B206-1C23208660D3}" srcOrd="1" destOrd="0" presId="urn:microsoft.com/office/officeart/2005/8/layout/gear1"/>
    <dgm:cxn modelId="{869836C8-9560-49D9-AD3B-169A3B9AF6B0}" type="presOf" srcId="{234FBD4B-0E2A-4CCD-A382-BE150118F59F}" destId="{2285BF4B-5984-496D-A608-C7C3A9F2C12D}" srcOrd="1" destOrd="0" presId="urn:microsoft.com/office/officeart/2005/8/layout/gear1"/>
    <dgm:cxn modelId="{4412BEDF-D603-4A8A-A37A-66ADD417361E}" srcId="{759BDC06-E128-4B0C-A1AA-823D2AE03EDC}" destId="{C2724DF2-735E-430D-9348-5900754E90B3}" srcOrd="0" destOrd="0" parTransId="{3F883AA1-F570-4347-8E08-43A07044F9A0}" sibTransId="{3190B230-4DDD-4D3B-BD22-6EFB97A45F06}"/>
    <dgm:cxn modelId="{4C690BEC-B108-4571-91DB-C7F6623ADBF0}" type="presOf" srcId="{3190B230-4DDD-4D3B-BD22-6EFB97A45F06}" destId="{1A29E807-B955-48A3-90B0-EB4F5909F09D}" srcOrd="0" destOrd="0" presId="urn:microsoft.com/office/officeart/2005/8/layout/gear1"/>
    <dgm:cxn modelId="{5BA92DEE-79F8-4FB7-92CF-973B6B3A47AB}" srcId="{759BDC06-E128-4B0C-A1AA-823D2AE03EDC}" destId="{2014538E-456F-4CF5-A3B1-DACC454C8307}" srcOrd="2" destOrd="0" parTransId="{218C14CB-9DDE-4B86-90D0-2DA41014A549}" sibTransId="{30FF77E9-045A-439C-A9FB-B4DF4F738512}"/>
    <dgm:cxn modelId="{A3744D14-C0AB-419D-BA76-D23A20ADF086}" type="presParOf" srcId="{F8498A48-A6E7-4CD9-9BAE-103F3F0B635E}" destId="{FFE5EC23-ECFF-4B6F-BA66-4AAABD685334}" srcOrd="0" destOrd="0" presId="urn:microsoft.com/office/officeart/2005/8/layout/gear1"/>
    <dgm:cxn modelId="{6811A9F0-7BA1-4F05-AB1E-F8EEEEB15AED}" type="presParOf" srcId="{F8498A48-A6E7-4CD9-9BAE-103F3F0B635E}" destId="{077466F5-3A9E-4E05-A9A7-6D1BCF61F22F}" srcOrd="1" destOrd="0" presId="urn:microsoft.com/office/officeart/2005/8/layout/gear1"/>
    <dgm:cxn modelId="{870B5D4F-EAA7-4DC0-A80D-4E013AE8DB84}" type="presParOf" srcId="{F8498A48-A6E7-4CD9-9BAE-103F3F0B635E}" destId="{D1EFABF4-009E-4608-933F-0B60527A9119}" srcOrd="2" destOrd="0" presId="urn:microsoft.com/office/officeart/2005/8/layout/gear1"/>
    <dgm:cxn modelId="{7EE58B25-6742-42B0-B918-3FE10890D5E0}" type="presParOf" srcId="{F8498A48-A6E7-4CD9-9BAE-103F3F0B635E}" destId="{9AB93775-EA3C-4EEF-A297-F5FC305E76B7}" srcOrd="3" destOrd="0" presId="urn:microsoft.com/office/officeart/2005/8/layout/gear1"/>
    <dgm:cxn modelId="{F95F4B4D-D5D8-442F-8A58-0B5D2C4D4948}" type="presParOf" srcId="{F8498A48-A6E7-4CD9-9BAE-103F3F0B635E}" destId="{2285BF4B-5984-496D-A608-C7C3A9F2C12D}" srcOrd="4" destOrd="0" presId="urn:microsoft.com/office/officeart/2005/8/layout/gear1"/>
    <dgm:cxn modelId="{CAEF1D3F-E0CF-4927-BD5F-55D4A43EFBB8}" type="presParOf" srcId="{F8498A48-A6E7-4CD9-9BAE-103F3F0B635E}" destId="{78304534-1C33-4A8C-ADAC-F4135FFDAFD8}" srcOrd="5" destOrd="0" presId="urn:microsoft.com/office/officeart/2005/8/layout/gear1"/>
    <dgm:cxn modelId="{223495B6-3C60-486D-A8B7-158CAF1F0B60}" type="presParOf" srcId="{F8498A48-A6E7-4CD9-9BAE-103F3F0B635E}" destId="{45189015-E258-4A0C-9697-CD417FC3A9F3}" srcOrd="6" destOrd="0" presId="urn:microsoft.com/office/officeart/2005/8/layout/gear1"/>
    <dgm:cxn modelId="{1C860146-324F-499C-92A2-551A5B76A4F6}" type="presParOf" srcId="{F8498A48-A6E7-4CD9-9BAE-103F3F0B635E}" destId="{3DC7B894-5753-4797-B206-1C23208660D3}" srcOrd="7" destOrd="0" presId="urn:microsoft.com/office/officeart/2005/8/layout/gear1"/>
    <dgm:cxn modelId="{8D3DD846-FB67-45B0-A2B7-1AE56908B499}" type="presParOf" srcId="{F8498A48-A6E7-4CD9-9BAE-103F3F0B635E}" destId="{94A3434A-0033-4253-ACEB-3365B691EF2C}" srcOrd="8" destOrd="0" presId="urn:microsoft.com/office/officeart/2005/8/layout/gear1"/>
    <dgm:cxn modelId="{3FDA0E75-0F11-4AAB-A9DC-186BB2837B34}" type="presParOf" srcId="{F8498A48-A6E7-4CD9-9BAE-103F3F0B635E}" destId="{84A17FCF-9B94-4038-8983-5FAF2A840712}" srcOrd="9" destOrd="0" presId="urn:microsoft.com/office/officeart/2005/8/layout/gear1"/>
    <dgm:cxn modelId="{96E13BF6-5EA9-44E9-918E-AFA1553A83B0}" type="presParOf" srcId="{F8498A48-A6E7-4CD9-9BAE-103F3F0B635E}" destId="{1A29E807-B955-48A3-90B0-EB4F5909F09D}" srcOrd="10" destOrd="0" presId="urn:microsoft.com/office/officeart/2005/8/layout/gear1"/>
    <dgm:cxn modelId="{90D3F2C2-A861-4C8C-B554-719EE5A3356B}" type="presParOf" srcId="{F8498A48-A6E7-4CD9-9BAE-103F3F0B635E}" destId="{8B12DBD4-5324-4C39-9000-ADC305C6F6D4}" srcOrd="11" destOrd="0" presId="urn:microsoft.com/office/officeart/2005/8/layout/gear1"/>
    <dgm:cxn modelId="{7ED3DEA4-F2B3-457F-B759-5D50ADA0AFD3}" type="presParOf" srcId="{F8498A48-A6E7-4CD9-9BAE-103F3F0B635E}" destId="{B5AF4656-2BA9-45CC-BCDC-F9E28A3EE6F0}"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3A20266-31BB-49AB-A5F3-6455BDFDAD3C}" type="doc">
      <dgm:prSet loTypeId="urn:microsoft.com/office/officeart/2005/8/layout/cycle4" loCatId="matrix" qsTypeId="urn:microsoft.com/office/officeart/2005/8/quickstyle/simple1" qsCatId="simple" csTypeId="urn:microsoft.com/office/officeart/2005/8/colors/colorful4" csCatId="colorful" phldr="1"/>
      <dgm:spPr/>
      <dgm:t>
        <a:bodyPr/>
        <a:lstStyle/>
        <a:p>
          <a:endParaRPr lang="en-US"/>
        </a:p>
      </dgm:t>
    </dgm:pt>
    <dgm:pt modelId="{19F8AB59-C388-4DD4-9A1A-540FB00AC885}">
      <dgm:prSet phldrT="[Text]" custT="1"/>
      <dgm:spPr/>
      <dgm:t>
        <a:bodyPr/>
        <a:lstStyle/>
        <a:p>
          <a:r>
            <a:rPr lang="en-US" sz="1200">
              <a:latin typeface="BPG Nino Mtavruli" panose="02000506000000020004" pitchFamily="2" charset="0"/>
            </a:rPr>
            <a:t>Strengths</a:t>
          </a:r>
        </a:p>
      </dgm:t>
    </dgm:pt>
    <dgm:pt modelId="{4239D67B-1CE7-45F4-B21D-11BFB01E9782}" type="parTrans" cxnId="{BAC9CEAE-42BE-441F-A4B3-45005A75AE5B}">
      <dgm:prSet/>
      <dgm:spPr/>
      <dgm:t>
        <a:bodyPr/>
        <a:lstStyle/>
        <a:p>
          <a:endParaRPr lang="en-US" sz="2800">
            <a:latin typeface="BPG Nino Mtavruli" panose="02000506000000020004" pitchFamily="2" charset="0"/>
          </a:endParaRPr>
        </a:p>
      </dgm:t>
    </dgm:pt>
    <dgm:pt modelId="{F1C24515-7519-449F-88F9-A52E403C9F8B}" type="sibTrans" cxnId="{BAC9CEAE-42BE-441F-A4B3-45005A75AE5B}">
      <dgm:prSet/>
      <dgm:spPr/>
      <dgm:t>
        <a:bodyPr/>
        <a:lstStyle/>
        <a:p>
          <a:endParaRPr lang="en-US" sz="2800">
            <a:latin typeface="BPG Nino Mtavruli" panose="02000506000000020004" pitchFamily="2" charset="0"/>
          </a:endParaRPr>
        </a:p>
      </dgm:t>
    </dgm:pt>
    <dgm:pt modelId="{936070F9-8B87-4F0D-9978-F6A638A2716D}">
      <dgm:prSet phldrT="[Text]" custT="1"/>
      <dgm:spPr/>
      <dgm:t>
        <a:bodyPr/>
        <a:lstStyle/>
        <a:p>
          <a:pPr>
            <a:buFont typeface="Symbol" panose="05050102010706020507" pitchFamily="18" charset="2"/>
            <a:buChar char=""/>
          </a:pPr>
          <a:r>
            <a:rPr lang="en-US" sz="1050">
              <a:latin typeface="BPG Nino Mtavruli" panose="02000506000000020004" pitchFamily="2" charset="0"/>
            </a:rPr>
            <a:t>Good growing conditions with very little insect influence</a:t>
          </a:r>
        </a:p>
      </dgm:t>
    </dgm:pt>
    <dgm:pt modelId="{0C655B09-B05E-45DD-A7DE-0E3DB2038A55}" type="parTrans" cxnId="{EBE00565-9F84-4B01-9D04-1C38D8E7DA38}">
      <dgm:prSet/>
      <dgm:spPr/>
      <dgm:t>
        <a:bodyPr/>
        <a:lstStyle/>
        <a:p>
          <a:endParaRPr lang="en-US" sz="2800">
            <a:latin typeface="BPG Nino Mtavruli" panose="02000506000000020004" pitchFamily="2" charset="0"/>
          </a:endParaRPr>
        </a:p>
      </dgm:t>
    </dgm:pt>
    <dgm:pt modelId="{700D6913-DE0D-414A-838A-A1B3964AFF8E}" type="sibTrans" cxnId="{EBE00565-9F84-4B01-9D04-1C38D8E7DA38}">
      <dgm:prSet/>
      <dgm:spPr/>
      <dgm:t>
        <a:bodyPr/>
        <a:lstStyle/>
        <a:p>
          <a:endParaRPr lang="en-US" sz="2800">
            <a:latin typeface="BPG Nino Mtavruli" panose="02000506000000020004" pitchFamily="2" charset="0"/>
          </a:endParaRPr>
        </a:p>
      </dgm:t>
    </dgm:pt>
    <dgm:pt modelId="{985B6C52-98AD-4EBA-BB37-84374D23DB08}">
      <dgm:prSet phldrT="[Text]" custT="1"/>
      <dgm:spPr>
        <a:solidFill>
          <a:schemeClr val="tx2"/>
        </a:solidFill>
      </dgm:spPr>
      <dgm:t>
        <a:bodyPr/>
        <a:lstStyle/>
        <a:p>
          <a:r>
            <a:rPr lang="en-US" sz="1200">
              <a:latin typeface="BPG Nino Mtavruli" panose="02000506000000020004" pitchFamily="2" charset="0"/>
            </a:rPr>
            <a:t>Weaknesses</a:t>
          </a:r>
        </a:p>
      </dgm:t>
    </dgm:pt>
    <dgm:pt modelId="{B3BEF46A-5AD9-4B7A-97E8-B814E298B45D}" type="parTrans" cxnId="{D9314E1D-0787-4158-9EEA-FBCA4EBF2574}">
      <dgm:prSet/>
      <dgm:spPr/>
      <dgm:t>
        <a:bodyPr/>
        <a:lstStyle/>
        <a:p>
          <a:endParaRPr lang="en-US" sz="2800">
            <a:latin typeface="BPG Nino Mtavruli" panose="02000506000000020004" pitchFamily="2" charset="0"/>
          </a:endParaRPr>
        </a:p>
      </dgm:t>
    </dgm:pt>
    <dgm:pt modelId="{09C27F4F-4712-42C3-AEB3-159D2FD60F8A}" type="sibTrans" cxnId="{D9314E1D-0787-4158-9EEA-FBCA4EBF2574}">
      <dgm:prSet/>
      <dgm:spPr/>
      <dgm:t>
        <a:bodyPr/>
        <a:lstStyle/>
        <a:p>
          <a:endParaRPr lang="en-US" sz="2800">
            <a:latin typeface="BPG Nino Mtavruli" panose="02000506000000020004" pitchFamily="2" charset="0"/>
          </a:endParaRPr>
        </a:p>
      </dgm:t>
    </dgm:pt>
    <dgm:pt modelId="{96D7703E-D58C-44BA-B69E-87D0617BBF78}">
      <dgm:prSet phldrT="[Text]" custT="1"/>
      <dgm:spPr>
        <a:ln>
          <a:solidFill>
            <a:schemeClr val="tx2"/>
          </a:solidFill>
        </a:ln>
      </dgm:spPr>
      <dgm:t>
        <a:bodyPr/>
        <a:lstStyle/>
        <a:p>
          <a:pPr>
            <a:buFont typeface="Symbol" panose="05050102010706020507" pitchFamily="18" charset="2"/>
            <a:buChar char=""/>
          </a:pPr>
          <a:r>
            <a:rPr lang="en-US" sz="1050">
              <a:latin typeface="BPG Nino Mtavruli" panose="02000506000000020004" pitchFamily="2" charset="0"/>
            </a:rPr>
            <a:t>Limited and expensive logistics</a:t>
          </a:r>
        </a:p>
      </dgm:t>
    </dgm:pt>
    <dgm:pt modelId="{175B4581-625F-452D-BB7D-2F22725E6ED6}" type="parTrans" cxnId="{EE08BFC6-6EEF-4A1B-9C6C-2868F98BA4BE}">
      <dgm:prSet/>
      <dgm:spPr/>
      <dgm:t>
        <a:bodyPr/>
        <a:lstStyle/>
        <a:p>
          <a:endParaRPr lang="en-US" sz="2800">
            <a:latin typeface="BPG Nino Mtavruli" panose="02000506000000020004" pitchFamily="2" charset="0"/>
          </a:endParaRPr>
        </a:p>
      </dgm:t>
    </dgm:pt>
    <dgm:pt modelId="{F2CE1764-83B7-41D1-B3B3-19E13D015E5B}" type="sibTrans" cxnId="{EE08BFC6-6EEF-4A1B-9C6C-2868F98BA4BE}">
      <dgm:prSet/>
      <dgm:spPr/>
      <dgm:t>
        <a:bodyPr/>
        <a:lstStyle/>
        <a:p>
          <a:endParaRPr lang="en-US" sz="2800">
            <a:latin typeface="BPG Nino Mtavruli" panose="02000506000000020004" pitchFamily="2" charset="0"/>
          </a:endParaRPr>
        </a:p>
      </dgm:t>
    </dgm:pt>
    <dgm:pt modelId="{4A633368-91CA-461C-8B66-58110A1E792E}">
      <dgm:prSet phldrT="[Text]" custT="1"/>
      <dgm:spPr>
        <a:solidFill>
          <a:schemeClr val="accent2"/>
        </a:solidFill>
      </dgm:spPr>
      <dgm:t>
        <a:bodyPr/>
        <a:lstStyle/>
        <a:p>
          <a:r>
            <a:rPr lang="en-US" sz="1200">
              <a:latin typeface="BPG Nino Mtavruli" panose="02000506000000020004" pitchFamily="2" charset="0"/>
            </a:rPr>
            <a:t>Threats</a:t>
          </a:r>
        </a:p>
      </dgm:t>
    </dgm:pt>
    <dgm:pt modelId="{4E67C1AE-C0A2-4F41-86CD-557F52A4AFC9}" type="parTrans" cxnId="{8E8257DC-7B84-4D6D-A435-200CBFFE9522}">
      <dgm:prSet/>
      <dgm:spPr/>
      <dgm:t>
        <a:bodyPr/>
        <a:lstStyle/>
        <a:p>
          <a:endParaRPr lang="en-US" sz="2800">
            <a:latin typeface="BPG Nino Mtavruli" panose="02000506000000020004" pitchFamily="2" charset="0"/>
          </a:endParaRPr>
        </a:p>
      </dgm:t>
    </dgm:pt>
    <dgm:pt modelId="{59324F79-E1D9-4F44-A68C-3FCF20575EBF}" type="sibTrans" cxnId="{8E8257DC-7B84-4D6D-A435-200CBFFE9522}">
      <dgm:prSet/>
      <dgm:spPr/>
      <dgm:t>
        <a:bodyPr/>
        <a:lstStyle/>
        <a:p>
          <a:endParaRPr lang="en-US" sz="2800">
            <a:latin typeface="BPG Nino Mtavruli" panose="02000506000000020004" pitchFamily="2" charset="0"/>
          </a:endParaRPr>
        </a:p>
      </dgm:t>
    </dgm:pt>
    <dgm:pt modelId="{EDD002BA-1C6E-4803-9683-1CC7B3AD8E01}">
      <dgm:prSet phldrT="[Text]" custT="1"/>
      <dgm:spPr>
        <a:ln>
          <a:solidFill>
            <a:schemeClr val="accent2"/>
          </a:solidFill>
        </a:ln>
      </dgm:spPr>
      <dgm:t>
        <a:bodyPr/>
        <a:lstStyle/>
        <a:p>
          <a:r>
            <a:rPr lang="en-US" sz="1050">
              <a:latin typeface="BPG Nino Mtavruli" panose="02000506000000020004" pitchFamily="2" charset="0"/>
            </a:rPr>
            <a:t>Possibility of price eruption dew many new investments in range of growing area, Latin America, Africa South west Europ</a:t>
          </a:r>
        </a:p>
      </dgm:t>
    </dgm:pt>
    <dgm:pt modelId="{27780FE3-7263-4199-A289-F33955DB0818}" type="parTrans" cxnId="{CDD96D4D-1E63-4125-A5AD-08E0E630E938}">
      <dgm:prSet/>
      <dgm:spPr/>
      <dgm:t>
        <a:bodyPr/>
        <a:lstStyle/>
        <a:p>
          <a:endParaRPr lang="en-US" sz="2800">
            <a:latin typeface="BPG Nino Mtavruli" panose="02000506000000020004" pitchFamily="2" charset="0"/>
          </a:endParaRPr>
        </a:p>
      </dgm:t>
    </dgm:pt>
    <dgm:pt modelId="{7FF61729-3CCB-4FB4-AFF0-85FBB6566452}" type="sibTrans" cxnId="{CDD96D4D-1E63-4125-A5AD-08E0E630E938}">
      <dgm:prSet/>
      <dgm:spPr/>
      <dgm:t>
        <a:bodyPr/>
        <a:lstStyle/>
        <a:p>
          <a:endParaRPr lang="en-US" sz="2800">
            <a:latin typeface="BPG Nino Mtavruli" panose="02000506000000020004" pitchFamily="2" charset="0"/>
          </a:endParaRPr>
        </a:p>
      </dgm:t>
    </dgm:pt>
    <dgm:pt modelId="{C0C6F19D-4C14-42F5-871B-68350AA047CA}">
      <dgm:prSet phldrT="[Text]" custT="1"/>
      <dgm:spPr>
        <a:solidFill>
          <a:srgbClr val="2DBC00"/>
        </a:solidFill>
      </dgm:spPr>
      <dgm:t>
        <a:bodyPr/>
        <a:lstStyle/>
        <a:p>
          <a:r>
            <a:rPr lang="en-US" sz="1200">
              <a:latin typeface="BPG Nino Mtavruli" panose="02000506000000020004" pitchFamily="2" charset="0"/>
            </a:rPr>
            <a:t>Opportunities</a:t>
          </a:r>
        </a:p>
      </dgm:t>
    </dgm:pt>
    <dgm:pt modelId="{E31190AC-E5C6-4D88-BD9A-E5D4992DFF57}" type="parTrans" cxnId="{24DD0140-5934-497A-94CC-8EB552E2BB63}">
      <dgm:prSet/>
      <dgm:spPr/>
      <dgm:t>
        <a:bodyPr/>
        <a:lstStyle/>
        <a:p>
          <a:endParaRPr lang="en-US" sz="2800">
            <a:latin typeface="BPG Nino Mtavruli" panose="02000506000000020004" pitchFamily="2" charset="0"/>
          </a:endParaRPr>
        </a:p>
      </dgm:t>
    </dgm:pt>
    <dgm:pt modelId="{B6B5F6A2-DFF9-48BC-8DD7-EC50C0F9FB0D}" type="sibTrans" cxnId="{24DD0140-5934-497A-94CC-8EB552E2BB63}">
      <dgm:prSet/>
      <dgm:spPr/>
      <dgm:t>
        <a:bodyPr/>
        <a:lstStyle/>
        <a:p>
          <a:endParaRPr lang="en-US" sz="2800">
            <a:latin typeface="BPG Nino Mtavruli" panose="02000506000000020004" pitchFamily="2" charset="0"/>
          </a:endParaRPr>
        </a:p>
      </dgm:t>
    </dgm:pt>
    <dgm:pt modelId="{26F92816-CD69-4D09-8996-57DA5AFF6646}">
      <dgm:prSet phldrT="[Text]" custT="1"/>
      <dgm:spPr>
        <a:ln>
          <a:solidFill>
            <a:srgbClr val="2DBC00"/>
          </a:solidFill>
        </a:ln>
      </dgm:spPr>
      <dgm:t>
        <a:bodyPr/>
        <a:lstStyle/>
        <a:p>
          <a:pPr>
            <a:buFont typeface="Symbol" panose="05050102010706020507" pitchFamily="18" charset="2"/>
            <a:buChar char=""/>
          </a:pPr>
          <a:r>
            <a:rPr lang="en-US" sz="1050">
              <a:latin typeface="BPG Nino Mtavruli" panose="02000506000000020004" pitchFamily="2" charset="0"/>
            </a:rPr>
            <a:t>Possibility for growing chives in an area clean of thrips</a:t>
          </a:r>
        </a:p>
      </dgm:t>
    </dgm:pt>
    <dgm:pt modelId="{7853EDB1-1217-4C3F-91B6-2CCA1D613A7F}" type="parTrans" cxnId="{0DFAAB2F-A0E8-4D97-8C9F-D738B4C72EC8}">
      <dgm:prSet/>
      <dgm:spPr/>
      <dgm:t>
        <a:bodyPr/>
        <a:lstStyle/>
        <a:p>
          <a:endParaRPr lang="en-US" sz="2800">
            <a:latin typeface="BPG Nino Mtavruli" panose="02000506000000020004" pitchFamily="2" charset="0"/>
          </a:endParaRPr>
        </a:p>
      </dgm:t>
    </dgm:pt>
    <dgm:pt modelId="{C2648CB9-1623-4AC1-A000-44E99A5E186D}" type="sibTrans" cxnId="{0DFAAB2F-A0E8-4D97-8C9F-D738B4C72EC8}">
      <dgm:prSet/>
      <dgm:spPr/>
      <dgm:t>
        <a:bodyPr/>
        <a:lstStyle/>
        <a:p>
          <a:endParaRPr lang="en-US" sz="2800">
            <a:latin typeface="BPG Nino Mtavruli" panose="02000506000000020004" pitchFamily="2" charset="0"/>
          </a:endParaRPr>
        </a:p>
      </dgm:t>
    </dgm:pt>
    <dgm:pt modelId="{25D31D87-AC08-40E0-AF74-58BCEB22D66E}">
      <dgm:prSet custT="1"/>
      <dgm:spPr/>
      <dgm:t>
        <a:bodyPr/>
        <a:lstStyle/>
        <a:p>
          <a:pPr>
            <a:buFont typeface="Symbol" panose="05050102010706020507" pitchFamily="18" charset="2"/>
            <a:buChar char=""/>
          </a:pPr>
          <a:r>
            <a:rPr lang="en-US" sz="1050">
              <a:latin typeface="BPG Nino Mtavruli" panose="02000506000000020004" pitchFamily="2" charset="0"/>
            </a:rPr>
            <a:t>Very little need for use of pesticides</a:t>
          </a:r>
        </a:p>
      </dgm:t>
    </dgm:pt>
    <dgm:pt modelId="{3B945C96-75DB-4D19-A279-CD75227CE02C}" type="parTrans" cxnId="{718E9934-8CF0-42D7-8533-B32B0C508EBD}">
      <dgm:prSet/>
      <dgm:spPr/>
      <dgm:t>
        <a:bodyPr/>
        <a:lstStyle/>
        <a:p>
          <a:endParaRPr lang="en-US" sz="2800">
            <a:latin typeface="BPG Nino Mtavruli" panose="02000506000000020004" pitchFamily="2" charset="0"/>
          </a:endParaRPr>
        </a:p>
      </dgm:t>
    </dgm:pt>
    <dgm:pt modelId="{110D6B32-19B6-4887-9E03-A94D3009174F}" type="sibTrans" cxnId="{718E9934-8CF0-42D7-8533-B32B0C508EBD}">
      <dgm:prSet/>
      <dgm:spPr/>
      <dgm:t>
        <a:bodyPr/>
        <a:lstStyle/>
        <a:p>
          <a:endParaRPr lang="en-US" sz="2800">
            <a:latin typeface="BPG Nino Mtavruli" panose="02000506000000020004" pitchFamily="2" charset="0"/>
          </a:endParaRPr>
        </a:p>
      </dgm:t>
    </dgm:pt>
    <dgm:pt modelId="{85DEB7BF-DB7D-4977-A3AF-B7D45A88CF2A}">
      <dgm:prSet custT="1"/>
      <dgm:spPr/>
      <dgm:t>
        <a:bodyPr/>
        <a:lstStyle/>
        <a:p>
          <a:pPr>
            <a:buFont typeface="Symbol" panose="05050102010706020507" pitchFamily="18" charset="2"/>
            <a:buChar char=""/>
          </a:pPr>
          <a:r>
            <a:rPr lang="en-US" sz="1050">
              <a:latin typeface="BPG Nino Mtavruli" panose="02000506000000020004" pitchFamily="2" charset="0"/>
            </a:rPr>
            <a:t>Cheap skilled labor</a:t>
          </a:r>
        </a:p>
      </dgm:t>
    </dgm:pt>
    <dgm:pt modelId="{180FD830-8752-4477-85EC-371EB5A7E073}" type="parTrans" cxnId="{61773B71-9C1D-409B-A221-03B6440FCCCD}">
      <dgm:prSet/>
      <dgm:spPr/>
      <dgm:t>
        <a:bodyPr/>
        <a:lstStyle/>
        <a:p>
          <a:endParaRPr lang="en-US" sz="2800">
            <a:latin typeface="BPG Nino Mtavruli" panose="02000506000000020004" pitchFamily="2" charset="0"/>
          </a:endParaRPr>
        </a:p>
      </dgm:t>
    </dgm:pt>
    <dgm:pt modelId="{550DBB06-3582-44BD-94B9-BC77364CABE9}" type="sibTrans" cxnId="{61773B71-9C1D-409B-A221-03B6440FCCCD}">
      <dgm:prSet/>
      <dgm:spPr/>
      <dgm:t>
        <a:bodyPr/>
        <a:lstStyle/>
        <a:p>
          <a:endParaRPr lang="en-US" sz="2800">
            <a:latin typeface="BPG Nino Mtavruli" panose="02000506000000020004" pitchFamily="2" charset="0"/>
          </a:endParaRPr>
        </a:p>
      </dgm:t>
    </dgm:pt>
    <dgm:pt modelId="{A6C8FF9B-94A3-453D-B6CB-8D78539D16AC}">
      <dgm:prSet custT="1"/>
      <dgm:spPr>
        <a:ln>
          <a:solidFill>
            <a:schemeClr val="tx2"/>
          </a:solidFill>
        </a:ln>
      </dgm:spPr>
      <dgm:t>
        <a:bodyPr/>
        <a:lstStyle/>
        <a:p>
          <a:pPr>
            <a:buFont typeface="Symbol" panose="05050102010706020507" pitchFamily="18" charset="2"/>
            <a:buChar char=""/>
          </a:pPr>
          <a:r>
            <a:rPr lang="en-US" sz="1050">
              <a:latin typeface="BPG Nino Mtavruli" panose="02000506000000020004" pitchFamily="2" charset="0"/>
            </a:rPr>
            <a:t>Limited product range</a:t>
          </a:r>
        </a:p>
      </dgm:t>
    </dgm:pt>
    <dgm:pt modelId="{9CBCF8A5-3BFF-47C5-B629-D84DB0F5C193}" type="parTrans" cxnId="{CD1217BC-533A-4D74-91D0-EA1324BD2756}">
      <dgm:prSet/>
      <dgm:spPr/>
      <dgm:t>
        <a:bodyPr/>
        <a:lstStyle/>
        <a:p>
          <a:endParaRPr lang="en-US" sz="2800">
            <a:latin typeface="BPG Nino Mtavruli" panose="02000506000000020004" pitchFamily="2" charset="0"/>
          </a:endParaRPr>
        </a:p>
      </dgm:t>
    </dgm:pt>
    <dgm:pt modelId="{F7162869-0188-4D67-B02C-06131FB3D952}" type="sibTrans" cxnId="{CD1217BC-533A-4D74-91D0-EA1324BD2756}">
      <dgm:prSet/>
      <dgm:spPr/>
      <dgm:t>
        <a:bodyPr/>
        <a:lstStyle/>
        <a:p>
          <a:endParaRPr lang="en-US" sz="2800">
            <a:latin typeface="BPG Nino Mtavruli" panose="02000506000000020004" pitchFamily="2" charset="0"/>
          </a:endParaRPr>
        </a:p>
      </dgm:t>
    </dgm:pt>
    <dgm:pt modelId="{D325A297-B253-4E3A-83AB-1A9582A64762}">
      <dgm:prSet custT="1"/>
      <dgm:spPr>
        <a:ln>
          <a:solidFill>
            <a:schemeClr val="tx2"/>
          </a:solidFill>
        </a:ln>
      </dgm:spPr>
      <dgm:t>
        <a:bodyPr/>
        <a:lstStyle/>
        <a:p>
          <a:pPr>
            <a:buFont typeface="Symbol" panose="05050102010706020507" pitchFamily="18" charset="2"/>
            <a:buChar char=""/>
          </a:pPr>
          <a:r>
            <a:rPr lang="en-US" sz="1050">
              <a:latin typeface="BPG Nino Mtavruli" panose="02000506000000020004" pitchFamily="2" charset="0"/>
            </a:rPr>
            <a:t>Lack of awareness in Europe regarding fresh produce from Georgia	</a:t>
          </a:r>
        </a:p>
      </dgm:t>
    </dgm:pt>
    <dgm:pt modelId="{EFC787E1-06A5-43E9-9804-E1F9862761D4}" type="parTrans" cxnId="{6897ABFA-087E-4F1F-9BCB-4D00FD4DA253}">
      <dgm:prSet/>
      <dgm:spPr/>
      <dgm:t>
        <a:bodyPr/>
        <a:lstStyle/>
        <a:p>
          <a:endParaRPr lang="en-US" sz="2800">
            <a:latin typeface="BPG Nino Mtavruli" panose="02000506000000020004" pitchFamily="2" charset="0"/>
          </a:endParaRPr>
        </a:p>
      </dgm:t>
    </dgm:pt>
    <dgm:pt modelId="{867D5310-B954-4127-BB76-2493F69FE29E}" type="sibTrans" cxnId="{6897ABFA-087E-4F1F-9BCB-4D00FD4DA253}">
      <dgm:prSet/>
      <dgm:spPr/>
      <dgm:t>
        <a:bodyPr/>
        <a:lstStyle/>
        <a:p>
          <a:endParaRPr lang="en-US" sz="2800">
            <a:latin typeface="BPG Nino Mtavruli" panose="02000506000000020004" pitchFamily="2" charset="0"/>
          </a:endParaRPr>
        </a:p>
      </dgm:t>
    </dgm:pt>
    <dgm:pt modelId="{5A7F00CB-1BC8-40EA-AE7D-83DB49853174}">
      <dgm:prSet custT="1"/>
      <dgm:spPr>
        <a:ln>
          <a:solidFill>
            <a:schemeClr val="tx2"/>
          </a:solidFill>
        </a:ln>
      </dgm:spPr>
      <dgm:t>
        <a:bodyPr/>
        <a:lstStyle/>
        <a:p>
          <a:pPr>
            <a:buFont typeface="Symbol" panose="05050102010706020507" pitchFamily="18" charset="2"/>
            <a:buChar char=""/>
          </a:pPr>
          <a:r>
            <a:rPr lang="en-US" sz="1050">
              <a:latin typeface="BPG Nino Mtavruli" panose="02000506000000020004" pitchFamily="2" charset="0"/>
            </a:rPr>
            <a:t>Lack of local experience in working according to EU standards	</a:t>
          </a:r>
        </a:p>
      </dgm:t>
    </dgm:pt>
    <dgm:pt modelId="{DD43E15B-0A0E-4ED7-9C9A-D552E9E16C9D}" type="parTrans" cxnId="{0BB62036-1B95-4CD7-B461-3A11F7305A3E}">
      <dgm:prSet/>
      <dgm:spPr/>
      <dgm:t>
        <a:bodyPr/>
        <a:lstStyle/>
        <a:p>
          <a:endParaRPr lang="en-US" sz="2800">
            <a:latin typeface="BPG Nino Mtavruli" panose="02000506000000020004" pitchFamily="2" charset="0"/>
          </a:endParaRPr>
        </a:p>
      </dgm:t>
    </dgm:pt>
    <dgm:pt modelId="{980AC4FB-A4E7-4B67-B27B-E22AE3F76C5E}" type="sibTrans" cxnId="{0BB62036-1B95-4CD7-B461-3A11F7305A3E}">
      <dgm:prSet/>
      <dgm:spPr/>
      <dgm:t>
        <a:bodyPr/>
        <a:lstStyle/>
        <a:p>
          <a:endParaRPr lang="en-US" sz="2800">
            <a:latin typeface="BPG Nino Mtavruli" panose="02000506000000020004" pitchFamily="2" charset="0"/>
          </a:endParaRPr>
        </a:p>
      </dgm:t>
    </dgm:pt>
    <dgm:pt modelId="{D01715D4-7616-49C0-AE2C-6D4E24B64486}">
      <dgm:prSet custT="1"/>
      <dgm:spPr>
        <a:ln>
          <a:solidFill>
            <a:srgbClr val="2DBC00"/>
          </a:solidFill>
        </a:ln>
      </dgm:spPr>
      <dgm:t>
        <a:bodyPr/>
        <a:lstStyle/>
        <a:p>
          <a:pPr>
            <a:buFont typeface="Symbol" panose="05050102010706020507" pitchFamily="18" charset="2"/>
            <a:buChar char=""/>
          </a:pPr>
          <a:r>
            <a:rPr lang="en-US" sz="1050">
              <a:latin typeface="BPG Nino Mtavruli" panose="02000506000000020004" pitchFamily="2" charset="0"/>
            </a:rPr>
            <a:t>Growing market constantly searching for sources</a:t>
          </a:r>
        </a:p>
      </dgm:t>
    </dgm:pt>
    <dgm:pt modelId="{AC5EEEFB-10F2-40F0-B22D-1693DD5A6652}" type="parTrans" cxnId="{AC592452-6D19-4B58-AE62-4D0CB332DE33}">
      <dgm:prSet/>
      <dgm:spPr/>
      <dgm:t>
        <a:bodyPr/>
        <a:lstStyle/>
        <a:p>
          <a:endParaRPr lang="en-US" sz="2800">
            <a:latin typeface="BPG Nino Mtavruli" panose="02000506000000020004" pitchFamily="2" charset="0"/>
          </a:endParaRPr>
        </a:p>
      </dgm:t>
    </dgm:pt>
    <dgm:pt modelId="{62CE7BA6-6603-40D1-958F-D0166E02BBFB}" type="sibTrans" cxnId="{AC592452-6D19-4B58-AE62-4D0CB332DE33}">
      <dgm:prSet/>
      <dgm:spPr/>
      <dgm:t>
        <a:bodyPr/>
        <a:lstStyle/>
        <a:p>
          <a:endParaRPr lang="en-US" sz="2800">
            <a:latin typeface="BPG Nino Mtavruli" panose="02000506000000020004" pitchFamily="2" charset="0"/>
          </a:endParaRPr>
        </a:p>
      </dgm:t>
    </dgm:pt>
    <dgm:pt modelId="{BDADFEA4-D05D-4A00-A28E-90E40898AA89}">
      <dgm:prSet custT="1"/>
      <dgm:spPr>
        <a:ln>
          <a:solidFill>
            <a:srgbClr val="2DBC00"/>
          </a:solidFill>
        </a:ln>
      </dgm:spPr>
      <dgm:t>
        <a:bodyPr/>
        <a:lstStyle/>
        <a:p>
          <a:pPr>
            <a:buFont typeface="Symbol" panose="05050102010706020507" pitchFamily="18" charset="2"/>
            <a:buChar char=""/>
          </a:pPr>
          <a:r>
            <a:rPr lang="en-US" sz="1050">
              <a:latin typeface="BPG Nino Mtavruli" panose="02000506000000020004" pitchFamily="2" charset="0"/>
            </a:rPr>
            <a:t>Ability to supply a "fair trade" product</a:t>
          </a:r>
        </a:p>
      </dgm:t>
    </dgm:pt>
    <dgm:pt modelId="{09376E29-6985-4D43-A110-2AAFEDD2C676}" type="parTrans" cxnId="{92A1CCC3-4A5F-4C57-86EA-00D4C7DBB5C4}">
      <dgm:prSet/>
      <dgm:spPr/>
      <dgm:t>
        <a:bodyPr/>
        <a:lstStyle/>
        <a:p>
          <a:endParaRPr lang="en-US" sz="2800">
            <a:latin typeface="BPG Nino Mtavruli" panose="02000506000000020004" pitchFamily="2" charset="0"/>
          </a:endParaRPr>
        </a:p>
      </dgm:t>
    </dgm:pt>
    <dgm:pt modelId="{6C178284-2F53-41ED-BD86-147472C63811}" type="sibTrans" cxnId="{92A1CCC3-4A5F-4C57-86EA-00D4C7DBB5C4}">
      <dgm:prSet/>
      <dgm:spPr/>
      <dgm:t>
        <a:bodyPr/>
        <a:lstStyle/>
        <a:p>
          <a:endParaRPr lang="en-US" sz="2800">
            <a:latin typeface="BPG Nino Mtavruli" panose="02000506000000020004" pitchFamily="2" charset="0"/>
          </a:endParaRPr>
        </a:p>
      </dgm:t>
    </dgm:pt>
    <dgm:pt modelId="{D9593512-8ACE-4333-AE08-72DDF95D240A}" type="pres">
      <dgm:prSet presAssocID="{73A20266-31BB-49AB-A5F3-6455BDFDAD3C}" presName="cycleMatrixDiagram" presStyleCnt="0">
        <dgm:presLayoutVars>
          <dgm:chMax val="1"/>
          <dgm:dir/>
          <dgm:animLvl val="lvl"/>
          <dgm:resizeHandles val="exact"/>
        </dgm:presLayoutVars>
      </dgm:prSet>
      <dgm:spPr/>
    </dgm:pt>
    <dgm:pt modelId="{BE345413-28D0-44AC-A831-A084FB437599}" type="pres">
      <dgm:prSet presAssocID="{73A20266-31BB-49AB-A5F3-6455BDFDAD3C}" presName="children" presStyleCnt="0"/>
      <dgm:spPr/>
    </dgm:pt>
    <dgm:pt modelId="{D08A81E6-4A26-4A66-B3C4-4E68D6C98EF6}" type="pres">
      <dgm:prSet presAssocID="{73A20266-31BB-49AB-A5F3-6455BDFDAD3C}" presName="child1group" presStyleCnt="0"/>
      <dgm:spPr/>
    </dgm:pt>
    <dgm:pt modelId="{900889AA-8CA4-46C4-A97E-AFC3CE14DB2A}" type="pres">
      <dgm:prSet presAssocID="{73A20266-31BB-49AB-A5F3-6455BDFDAD3C}" presName="child1" presStyleLbl="bgAcc1" presStyleIdx="0" presStyleCnt="4" custScaleX="140537" custScaleY="131937" custLinFactNeighborX="-21770" custLinFactNeighborY="2302"/>
      <dgm:spPr/>
    </dgm:pt>
    <dgm:pt modelId="{A15256F5-AEDA-4AF4-979F-4A5D586DDE94}" type="pres">
      <dgm:prSet presAssocID="{73A20266-31BB-49AB-A5F3-6455BDFDAD3C}" presName="child1Text" presStyleLbl="bgAcc1" presStyleIdx="0" presStyleCnt="4">
        <dgm:presLayoutVars>
          <dgm:bulletEnabled val="1"/>
        </dgm:presLayoutVars>
      </dgm:prSet>
      <dgm:spPr/>
    </dgm:pt>
    <dgm:pt modelId="{C0E651CC-82A4-47E7-AF09-66F46C0974A3}" type="pres">
      <dgm:prSet presAssocID="{73A20266-31BB-49AB-A5F3-6455BDFDAD3C}" presName="child2group" presStyleCnt="0"/>
      <dgm:spPr/>
    </dgm:pt>
    <dgm:pt modelId="{966A5CAB-6096-43E7-B473-6FFF4D59107A}" type="pres">
      <dgm:prSet presAssocID="{73A20266-31BB-49AB-A5F3-6455BDFDAD3C}" presName="child2" presStyleLbl="bgAcc1" presStyleIdx="1" presStyleCnt="4" custScaleX="140537" custScaleY="131937" custLinFactNeighborX="22495" custLinFactNeighborY="3931"/>
      <dgm:spPr/>
    </dgm:pt>
    <dgm:pt modelId="{816BDA23-9CB4-4477-BE27-3E95F6EE9A09}" type="pres">
      <dgm:prSet presAssocID="{73A20266-31BB-49AB-A5F3-6455BDFDAD3C}" presName="child2Text" presStyleLbl="bgAcc1" presStyleIdx="1" presStyleCnt="4">
        <dgm:presLayoutVars>
          <dgm:bulletEnabled val="1"/>
        </dgm:presLayoutVars>
      </dgm:prSet>
      <dgm:spPr/>
    </dgm:pt>
    <dgm:pt modelId="{27ADDBA1-8566-472E-9159-C1C890D37C1D}" type="pres">
      <dgm:prSet presAssocID="{73A20266-31BB-49AB-A5F3-6455BDFDAD3C}" presName="child3group" presStyleCnt="0"/>
      <dgm:spPr/>
    </dgm:pt>
    <dgm:pt modelId="{D3323729-A119-40DC-88DD-FBC3038DD62B}" type="pres">
      <dgm:prSet presAssocID="{73A20266-31BB-49AB-A5F3-6455BDFDAD3C}" presName="child3" presStyleLbl="bgAcc1" presStyleIdx="2" presStyleCnt="4" custScaleX="140537" custScaleY="131937" custLinFactNeighborX="21775" custLinFactNeighborY="-4914"/>
      <dgm:spPr/>
    </dgm:pt>
    <dgm:pt modelId="{7161C9F4-4196-494F-885D-193B15B1417C}" type="pres">
      <dgm:prSet presAssocID="{73A20266-31BB-49AB-A5F3-6455BDFDAD3C}" presName="child3Text" presStyleLbl="bgAcc1" presStyleIdx="2" presStyleCnt="4">
        <dgm:presLayoutVars>
          <dgm:bulletEnabled val="1"/>
        </dgm:presLayoutVars>
      </dgm:prSet>
      <dgm:spPr/>
    </dgm:pt>
    <dgm:pt modelId="{FBA39CA8-36F6-4879-9394-DADE77E35074}" type="pres">
      <dgm:prSet presAssocID="{73A20266-31BB-49AB-A5F3-6455BDFDAD3C}" presName="child4group" presStyleCnt="0"/>
      <dgm:spPr/>
    </dgm:pt>
    <dgm:pt modelId="{6D8D79D1-B58B-4367-BFF1-C346EBB3C1A2}" type="pres">
      <dgm:prSet presAssocID="{73A20266-31BB-49AB-A5F3-6455BDFDAD3C}" presName="child4" presStyleLbl="bgAcc1" presStyleIdx="3" presStyleCnt="4" custScaleX="140537" custScaleY="131937" custLinFactNeighborX="-20787" custLinFactNeighborY="-983"/>
      <dgm:spPr/>
    </dgm:pt>
    <dgm:pt modelId="{67ED0184-AFD3-4904-A0B1-A6CBACE70AD6}" type="pres">
      <dgm:prSet presAssocID="{73A20266-31BB-49AB-A5F3-6455BDFDAD3C}" presName="child4Text" presStyleLbl="bgAcc1" presStyleIdx="3" presStyleCnt="4">
        <dgm:presLayoutVars>
          <dgm:bulletEnabled val="1"/>
        </dgm:presLayoutVars>
      </dgm:prSet>
      <dgm:spPr/>
    </dgm:pt>
    <dgm:pt modelId="{4DA0A767-5235-4DFE-A327-D7D46D73F8F0}" type="pres">
      <dgm:prSet presAssocID="{73A20266-31BB-49AB-A5F3-6455BDFDAD3C}" presName="childPlaceholder" presStyleCnt="0"/>
      <dgm:spPr/>
    </dgm:pt>
    <dgm:pt modelId="{93FC8B0D-0FE3-4836-846A-8BA3F144195D}" type="pres">
      <dgm:prSet presAssocID="{73A20266-31BB-49AB-A5F3-6455BDFDAD3C}" presName="circle" presStyleCnt="0"/>
      <dgm:spPr/>
    </dgm:pt>
    <dgm:pt modelId="{B14C1949-D47A-49A7-A2AA-66BE5BE59FCD}" type="pres">
      <dgm:prSet presAssocID="{73A20266-31BB-49AB-A5F3-6455BDFDAD3C}" presName="quadrant1" presStyleLbl="node1" presStyleIdx="0" presStyleCnt="4" custScaleX="96598" custScaleY="97276">
        <dgm:presLayoutVars>
          <dgm:chMax val="1"/>
          <dgm:bulletEnabled val="1"/>
        </dgm:presLayoutVars>
      </dgm:prSet>
      <dgm:spPr/>
    </dgm:pt>
    <dgm:pt modelId="{4532957D-FAFA-4FCF-9805-E2BBCBA442E0}" type="pres">
      <dgm:prSet presAssocID="{73A20266-31BB-49AB-A5F3-6455BDFDAD3C}" presName="quadrant2" presStyleLbl="node1" presStyleIdx="1" presStyleCnt="4" custScaleX="96598" custScaleY="97276">
        <dgm:presLayoutVars>
          <dgm:chMax val="1"/>
          <dgm:bulletEnabled val="1"/>
        </dgm:presLayoutVars>
      </dgm:prSet>
      <dgm:spPr/>
    </dgm:pt>
    <dgm:pt modelId="{B4A6F022-4F6A-4BF2-B310-484B38ED8C9B}" type="pres">
      <dgm:prSet presAssocID="{73A20266-31BB-49AB-A5F3-6455BDFDAD3C}" presName="quadrant3" presStyleLbl="node1" presStyleIdx="2" presStyleCnt="4" custScaleX="96598" custScaleY="97276">
        <dgm:presLayoutVars>
          <dgm:chMax val="1"/>
          <dgm:bulletEnabled val="1"/>
        </dgm:presLayoutVars>
      </dgm:prSet>
      <dgm:spPr/>
    </dgm:pt>
    <dgm:pt modelId="{730DD896-191E-4E76-8C26-F11F55B1A058}" type="pres">
      <dgm:prSet presAssocID="{73A20266-31BB-49AB-A5F3-6455BDFDAD3C}" presName="quadrant4" presStyleLbl="node1" presStyleIdx="3" presStyleCnt="4" custScaleX="96598" custScaleY="97276">
        <dgm:presLayoutVars>
          <dgm:chMax val="1"/>
          <dgm:bulletEnabled val="1"/>
        </dgm:presLayoutVars>
      </dgm:prSet>
      <dgm:spPr/>
    </dgm:pt>
    <dgm:pt modelId="{C912CF2D-0264-4415-930A-91C75E5A4E1B}" type="pres">
      <dgm:prSet presAssocID="{73A20266-31BB-49AB-A5F3-6455BDFDAD3C}" presName="quadrantPlaceholder" presStyleCnt="0"/>
      <dgm:spPr/>
    </dgm:pt>
    <dgm:pt modelId="{3EE7B9C8-8A37-4CC0-80FB-3C2CFFA41996}" type="pres">
      <dgm:prSet presAssocID="{73A20266-31BB-49AB-A5F3-6455BDFDAD3C}" presName="center1" presStyleLbl="fgShp" presStyleIdx="0" presStyleCnt="2"/>
      <dgm:spPr/>
    </dgm:pt>
    <dgm:pt modelId="{03F3C69A-05F4-442E-8552-3C2C33D3E7BB}" type="pres">
      <dgm:prSet presAssocID="{73A20266-31BB-49AB-A5F3-6455BDFDAD3C}" presName="center2" presStyleLbl="fgShp" presStyleIdx="1" presStyleCnt="2"/>
      <dgm:spPr/>
    </dgm:pt>
  </dgm:ptLst>
  <dgm:cxnLst>
    <dgm:cxn modelId="{A7B1FE13-353D-4886-85B6-7153C52C42F1}" type="presOf" srcId="{BDADFEA4-D05D-4A00-A28E-90E40898AA89}" destId="{67ED0184-AFD3-4904-A0B1-A6CBACE70AD6}" srcOrd="1" destOrd="2" presId="urn:microsoft.com/office/officeart/2005/8/layout/cycle4"/>
    <dgm:cxn modelId="{1FE28719-2E4E-4DB8-A32E-2025FBB33876}" type="presOf" srcId="{D325A297-B253-4E3A-83AB-1A9582A64762}" destId="{966A5CAB-6096-43E7-B473-6FFF4D59107A}" srcOrd="0" destOrd="2" presId="urn:microsoft.com/office/officeart/2005/8/layout/cycle4"/>
    <dgm:cxn modelId="{1A52EB1B-398B-4D82-9183-D9CE246B59F0}" type="presOf" srcId="{96D7703E-D58C-44BA-B69E-87D0617BBF78}" destId="{816BDA23-9CB4-4477-BE27-3E95F6EE9A09}" srcOrd="1" destOrd="0" presId="urn:microsoft.com/office/officeart/2005/8/layout/cycle4"/>
    <dgm:cxn modelId="{D9314E1D-0787-4158-9EEA-FBCA4EBF2574}" srcId="{73A20266-31BB-49AB-A5F3-6455BDFDAD3C}" destId="{985B6C52-98AD-4EBA-BB37-84374D23DB08}" srcOrd="1" destOrd="0" parTransId="{B3BEF46A-5AD9-4B7A-97E8-B814E298B45D}" sibTransId="{09C27F4F-4712-42C3-AEB3-159D2FD60F8A}"/>
    <dgm:cxn modelId="{D7EC8A22-6E4A-4819-A133-1C3AC407FB87}" type="presOf" srcId="{C0C6F19D-4C14-42F5-871B-68350AA047CA}" destId="{730DD896-191E-4E76-8C26-F11F55B1A058}" srcOrd="0" destOrd="0" presId="urn:microsoft.com/office/officeart/2005/8/layout/cycle4"/>
    <dgm:cxn modelId="{D874232A-01CA-412F-8A66-42C8E1AC55BE}" type="presOf" srcId="{25D31D87-AC08-40E0-AF74-58BCEB22D66E}" destId="{A15256F5-AEDA-4AF4-979F-4A5D586DDE94}" srcOrd="1" destOrd="1" presId="urn:microsoft.com/office/officeart/2005/8/layout/cycle4"/>
    <dgm:cxn modelId="{0F9F862A-0BCD-41C0-8462-5B3BBBB7B442}" type="presOf" srcId="{4A633368-91CA-461C-8B66-58110A1E792E}" destId="{B4A6F022-4F6A-4BF2-B310-484B38ED8C9B}" srcOrd="0" destOrd="0" presId="urn:microsoft.com/office/officeart/2005/8/layout/cycle4"/>
    <dgm:cxn modelId="{0DFAAB2F-A0E8-4D97-8C9F-D738B4C72EC8}" srcId="{C0C6F19D-4C14-42F5-871B-68350AA047CA}" destId="{26F92816-CD69-4D09-8996-57DA5AFF6646}" srcOrd="0" destOrd="0" parTransId="{7853EDB1-1217-4C3F-91B6-2CCA1D613A7F}" sibTransId="{C2648CB9-1623-4AC1-A000-44E99A5E186D}"/>
    <dgm:cxn modelId="{718E9934-8CF0-42D7-8533-B32B0C508EBD}" srcId="{19F8AB59-C388-4DD4-9A1A-540FB00AC885}" destId="{25D31D87-AC08-40E0-AF74-58BCEB22D66E}" srcOrd="1" destOrd="0" parTransId="{3B945C96-75DB-4D19-A279-CD75227CE02C}" sibTransId="{110D6B32-19B6-4887-9E03-A94D3009174F}"/>
    <dgm:cxn modelId="{0BB62036-1B95-4CD7-B461-3A11F7305A3E}" srcId="{985B6C52-98AD-4EBA-BB37-84374D23DB08}" destId="{5A7F00CB-1BC8-40EA-AE7D-83DB49853174}" srcOrd="3" destOrd="0" parTransId="{DD43E15B-0A0E-4ED7-9C9A-D552E9E16C9D}" sibTransId="{980AC4FB-A4E7-4B67-B27B-E22AE3F76C5E}"/>
    <dgm:cxn modelId="{24DD0140-5934-497A-94CC-8EB552E2BB63}" srcId="{73A20266-31BB-49AB-A5F3-6455BDFDAD3C}" destId="{C0C6F19D-4C14-42F5-871B-68350AA047CA}" srcOrd="3" destOrd="0" parTransId="{E31190AC-E5C6-4D88-BD9A-E5D4992DFF57}" sibTransId="{B6B5F6A2-DFF9-48BC-8DD7-EC50C0F9FB0D}"/>
    <dgm:cxn modelId="{0ACEAF40-2956-4EFA-91C9-6DF2C140B9ED}" type="presOf" srcId="{D325A297-B253-4E3A-83AB-1A9582A64762}" destId="{816BDA23-9CB4-4477-BE27-3E95F6EE9A09}" srcOrd="1" destOrd="2" presId="urn:microsoft.com/office/officeart/2005/8/layout/cycle4"/>
    <dgm:cxn modelId="{807B6160-4E35-4C71-AB05-7628C3642D04}" type="presOf" srcId="{A6C8FF9B-94A3-453D-B6CB-8D78539D16AC}" destId="{966A5CAB-6096-43E7-B473-6FFF4D59107A}" srcOrd="0" destOrd="1" presId="urn:microsoft.com/office/officeart/2005/8/layout/cycle4"/>
    <dgm:cxn modelId="{3F266E63-3970-42E6-A1DB-86E52E726290}" type="presOf" srcId="{85DEB7BF-DB7D-4977-A3AF-B7D45A88CF2A}" destId="{900889AA-8CA4-46C4-A97E-AFC3CE14DB2A}" srcOrd="0" destOrd="2" presId="urn:microsoft.com/office/officeart/2005/8/layout/cycle4"/>
    <dgm:cxn modelId="{AD558E63-F939-4D81-95C0-9E2DB86DA2A5}" type="presOf" srcId="{73A20266-31BB-49AB-A5F3-6455BDFDAD3C}" destId="{D9593512-8ACE-4333-AE08-72DDF95D240A}" srcOrd="0" destOrd="0" presId="urn:microsoft.com/office/officeart/2005/8/layout/cycle4"/>
    <dgm:cxn modelId="{EBE00565-9F84-4B01-9D04-1C38D8E7DA38}" srcId="{19F8AB59-C388-4DD4-9A1A-540FB00AC885}" destId="{936070F9-8B87-4F0D-9978-F6A638A2716D}" srcOrd="0" destOrd="0" parTransId="{0C655B09-B05E-45DD-A7DE-0E3DB2038A55}" sibTransId="{700D6913-DE0D-414A-838A-A1B3964AFF8E}"/>
    <dgm:cxn modelId="{CDD96D4D-1E63-4125-A5AD-08E0E630E938}" srcId="{4A633368-91CA-461C-8B66-58110A1E792E}" destId="{EDD002BA-1C6E-4803-9683-1CC7B3AD8E01}" srcOrd="0" destOrd="0" parTransId="{27780FE3-7263-4199-A289-F33955DB0818}" sibTransId="{7FF61729-3CCB-4FB4-AFF0-85FBB6566452}"/>
    <dgm:cxn modelId="{9632924D-8006-49FB-B10A-8359F9A1762A}" type="presOf" srcId="{26F92816-CD69-4D09-8996-57DA5AFF6646}" destId="{6D8D79D1-B58B-4367-BFF1-C346EBB3C1A2}" srcOrd="0" destOrd="0" presId="urn:microsoft.com/office/officeart/2005/8/layout/cycle4"/>
    <dgm:cxn modelId="{CCC28150-01D8-4458-A0D1-EFB1EE923D1E}" type="presOf" srcId="{26F92816-CD69-4D09-8996-57DA5AFF6646}" destId="{67ED0184-AFD3-4904-A0B1-A6CBACE70AD6}" srcOrd="1" destOrd="0" presId="urn:microsoft.com/office/officeart/2005/8/layout/cycle4"/>
    <dgm:cxn modelId="{61773B71-9C1D-409B-A221-03B6440FCCCD}" srcId="{19F8AB59-C388-4DD4-9A1A-540FB00AC885}" destId="{85DEB7BF-DB7D-4977-A3AF-B7D45A88CF2A}" srcOrd="2" destOrd="0" parTransId="{180FD830-8752-4477-85EC-371EB5A7E073}" sibTransId="{550DBB06-3582-44BD-94B9-BC77364CABE9}"/>
    <dgm:cxn modelId="{AC592452-6D19-4B58-AE62-4D0CB332DE33}" srcId="{C0C6F19D-4C14-42F5-871B-68350AA047CA}" destId="{D01715D4-7616-49C0-AE2C-6D4E24B64486}" srcOrd="1" destOrd="0" parTransId="{AC5EEEFB-10F2-40F0-B22D-1693DD5A6652}" sibTransId="{62CE7BA6-6603-40D1-958F-D0166E02BBFB}"/>
    <dgm:cxn modelId="{0C3FD358-33B7-442C-BF69-B7F6BB1BA457}" type="presOf" srcId="{D01715D4-7616-49C0-AE2C-6D4E24B64486}" destId="{6D8D79D1-B58B-4367-BFF1-C346EBB3C1A2}" srcOrd="0" destOrd="1" presId="urn:microsoft.com/office/officeart/2005/8/layout/cycle4"/>
    <dgm:cxn modelId="{5F2F7483-4C10-4D25-BF3F-DD14B1FC20B6}" type="presOf" srcId="{25D31D87-AC08-40E0-AF74-58BCEB22D66E}" destId="{900889AA-8CA4-46C4-A97E-AFC3CE14DB2A}" srcOrd="0" destOrd="1" presId="urn:microsoft.com/office/officeart/2005/8/layout/cycle4"/>
    <dgm:cxn modelId="{6398A38E-E8FC-4F6A-BE30-B61A9011B714}" type="presOf" srcId="{5A7F00CB-1BC8-40EA-AE7D-83DB49853174}" destId="{966A5CAB-6096-43E7-B473-6FFF4D59107A}" srcOrd="0" destOrd="3" presId="urn:microsoft.com/office/officeart/2005/8/layout/cycle4"/>
    <dgm:cxn modelId="{6572FA92-33A6-448D-9CCA-E5E008D8D53B}" type="presOf" srcId="{BDADFEA4-D05D-4A00-A28E-90E40898AA89}" destId="{6D8D79D1-B58B-4367-BFF1-C346EBB3C1A2}" srcOrd="0" destOrd="2" presId="urn:microsoft.com/office/officeart/2005/8/layout/cycle4"/>
    <dgm:cxn modelId="{C0B5BB93-CF13-46F6-87DF-EB7118CAB990}" type="presOf" srcId="{19F8AB59-C388-4DD4-9A1A-540FB00AC885}" destId="{B14C1949-D47A-49A7-A2AA-66BE5BE59FCD}" srcOrd="0" destOrd="0" presId="urn:microsoft.com/office/officeart/2005/8/layout/cycle4"/>
    <dgm:cxn modelId="{81BAAA9E-7E9B-47B6-BA66-B09108479430}" type="presOf" srcId="{96D7703E-D58C-44BA-B69E-87D0617BBF78}" destId="{966A5CAB-6096-43E7-B473-6FFF4D59107A}" srcOrd="0" destOrd="0" presId="urn:microsoft.com/office/officeart/2005/8/layout/cycle4"/>
    <dgm:cxn modelId="{303693A7-8E6B-4ADB-8488-56CAE6D65FAA}" type="presOf" srcId="{EDD002BA-1C6E-4803-9683-1CC7B3AD8E01}" destId="{D3323729-A119-40DC-88DD-FBC3038DD62B}" srcOrd="0" destOrd="0" presId="urn:microsoft.com/office/officeart/2005/8/layout/cycle4"/>
    <dgm:cxn modelId="{BAC9CEAE-42BE-441F-A4B3-45005A75AE5B}" srcId="{73A20266-31BB-49AB-A5F3-6455BDFDAD3C}" destId="{19F8AB59-C388-4DD4-9A1A-540FB00AC885}" srcOrd="0" destOrd="0" parTransId="{4239D67B-1CE7-45F4-B21D-11BFB01E9782}" sibTransId="{F1C24515-7519-449F-88F9-A52E403C9F8B}"/>
    <dgm:cxn modelId="{DE5465B7-5ACB-41AF-B9F5-7B1A61DD6789}" type="presOf" srcId="{85DEB7BF-DB7D-4977-A3AF-B7D45A88CF2A}" destId="{A15256F5-AEDA-4AF4-979F-4A5D586DDE94}" srcOrd="1" destOrd="2" presId="urn:microsoft.com/office/officeart/2005/8/layout/cycle4"/>
    <dgm:cxn modelId="{CD1217BC-533A-4D74-91D0-EA1324BD2756}" srcId="{985B6C52-98AD-4EBA-BB37-84374D23DB08}" destId="{A6C8FF9B-94A3-453D-B6CB-8D78539D16AC}" srcOrd="1" destOrd="0" parTransId="{9CBCF8A5-3BFF-47C5-B629-D84DB0F5C193}" sibTransId="{F7162869-0188-4D67-B02C-06131FB3D952}"/>
    <dgm:cxn modelId="{92A1CCC3-4A5F-4C57-86EA-00D4C7DBB5C4}" srcId="{C0C6F19D-4C14-42F5-871B-68350AA047CA}" destId="{BDADFEA4-D05D-4A00-A28E-90E40898AA89}" srcOrd="2" destOrd="0" parTransId="{09376E29-6985-4D43-A110-2AAFEDD2C676}" sibTransId="{6C178284-2F53-41ED-BD86-147472C63811}"/>
    <dgm:cxn modelId="{7953FAC4-99B8-40F7-89CB-8F2D5543A90A}" type="presOf" srcId="{985B6C52-98AD-4EBA-BB37-84374D23DB08}" destId="{4532957D-FAFA-4FCF-9805-E2BBCBA442E0}" srcOrd="0" destOrd="0" presId="urn:microsoft.com/office/officeart/2005/8/layout/cycle4"/>
    <dgm:cxn modelId="{5B1E7BC6-4E56-4D4A-B7A7-DF2903129ABB}" type="presOf" srcId="{D01715D4-7616-49C0-AE2C-6D4E24B64486}" destId="{67ED0184-AFD3-4904-A0B1-A6CBACE70AD6}" srcOrd="1" destOrd="1" presId="urn:microsoft.com/office/officeart/2005/8/layout/cycle4"/>
    <dgm:cxn modelId="{EE08BFC6-6EEF-4A1B-9C6C-2868F98BA4BE}" srcId="{985B6C52-98AD-4EBA-BB37-84374D23DB08}" destId="{96D7703E-D58C-44BA-B69E-87D0617BBF78}" srcOrd="0" destOrd="0" parTransId="{175B4581-625F-452D-BB7D-2F22725E6ED6}" sibTransId="{F2CE1764-83B7-41D1-B3B3-19E13D015E5B}"/>
    <dgm:cxn modelId="{F73502CE-2FE2-48DD-9E27-5FD43F245B61}" type="presOf" srcId="{5A7F00CB-1BC8-40EA-AE7D-83DB49853174}" destId="{816BDA23-9CB4-4477-BE27-3E95F6EE9A09}" srcOrd="1" destOrd="3" presId="urn:microsoft.com/office/officeart/2005/8/layout/cycle4"/>
    <dgm:cxn modelId="{AE18F9D3-BC48-4FA0-80CA-4D1B135AEA8A}" type="presOf" srcId="{936070F9-8B87-4F0D-9978-F6A638A2716D}" destId="{A15256F5-AEDA-4AF4-979F-4A5D586DDE94}" srcOrd="1" destOrd="0" presId="urn:microsoft.com/office/officeart/2005/8/layout/cycle4"/>
    <dgm:cxn modelId="{8E8257DC-7B84-4D6D-A435-200CBFFE9522}" srcId="{73A20266-31BB-49AB-A5F3-6455BDFDAD3C}" destId="{4A633368-91CA-461C-8B66-58110A1E792E}" srcOrd="2" destOrd="0" parTransId="{4E67C1AE-C0A2-4F41-86CD-557F52A4AFC9}" sibTransId="{59324F79-E1D9-4F44-A68C-3FCF20575EBF}"/>
    <dgm:cxn modelId="{1C7516E7-60C1-43A8-BD64-7BB5657F3354}" type="presOf" srcId="{EDD002BA-1C6E-4803-9683-1CC7B3AD8E01}" destId="{7161C9F4-4196-494F-885D-193B15B1417C}" srcOrd="1" destOrd="0" presId="urn:microsoft.com/office/officeart/2005/8/layout/cycle4"/>
    <dgm:cxn modelId="{8F1FFBEA-05C1-4738-B543-9AFA46F2B32C}" type="presOf" srcId="{936070F9-8B87-4F0D-9978-F6A638A2716D}" destId="{900889AA-8CA4-46C4-A97E-AFC3CE14DB2A}" srcOrd="0" destOrd="0" presId="urn:microsoft.com/office/officeart/2005/8/layout/cycle4"/>
    <dgm:cxn modelId="{A460EAEF-E5AF-441D-A463-0FE9889E9CAD}" type="presOf" srcId="{A6C8FF9B-94A3-453D-B6CB-8D78539D16AC}" destId="{816BDA23-9CB4-4477-BE27-3E95F6EE9A09}" srcOrd="1" destOrd="1" presId="urn:microsoft.com/office/officeart/2005/8/layout/cycle4"/>
    <dgm:cxn modelId="{6897ABFA-087E-4F1F-9BCB-4D00FD4DA253}" srcId="{985B6C52-98AD-4EBA-BB37-84374D23DB08}" destId="{D325A297-B253-4E3A-83AB-1A9582A64762}" srcOrd="2" destOrd="0" parTransId="{EFC787E1-06A5-43E9-9804-E1F9862761D4}" sibTransId="{867D5310-B954-4127-BB76-2493F69FE29E}"/>
    <dgm:cxn modelId="{D4337994-F916-4FA0-9258-8487949F888E}" type="presParOf" srcId="{D9593512-8ACE-4333-AE08-72DDF95D240A}" destId="{BE345413-28D0-44AC-A831-A084FB437599}" srcOrd="0" destOrd="0" presId="urn:microsoft.com/office/officeart/2005/8/layout/cycle4"/>
    <dgm:cxn modelId="{E670B26C-A817-4E3F-98FF-682F4656E68E}" type="presParOf" srcId="{BE345413-28D0-44AC-A831-A084FB437599}" destId="{D08A81E6-4A26-4A66-B3C4-4E68D6C98EF6}" srcOrd="0" destOrd="0" presId="urn:microsoft.com/office/officeart/2005/8/layout/cycle4"/>
    <dgm:cxn modelId="{7FCB19D5-6E09-4936-ABD1-95AF1BCFBB2A}" type="presParOf" srcId="{D08A81E6-4A26-4A66-B3C4-4E68D6C98EF6}" destId="{900889AA-8CA4-46C4-A97E-AFC3CE14DB2A}" srcOrd="0" destOrd="0" presId="urn:microsoft.com/office/officeart/2005/8/layout/cycle4"/>
    <dgm:cxn modelId="{19EC2254-DAD5-4608-9E79-099A9597B53C}" type="presParOf" srcId="{D08A81E6-4A26-4A66-B3C4-4E68D6C98EF6}" destId="{A15256F5-AEDA-4AF4-979F-4A5D586DDE94}" srcOrd="1" destOrd="0" presId="urn:microsoft.com/office/officeart/2005/8/layout/cycle4"/>
    <dgm:cxn modelId="{9AD1D292-F4AA-4188-9173-E7798F37D2DE}" type="presParOf" srcId="{BE345413-28D0-44AC-A831-A084FB437599}" destId="{C0E651CC-82A4-47E7-AF09-66F46C0974A3}" srcOrd="1" destOrd="0" presId="urn:microsoft.com/office/officeart/2005/8/layout/cycle4"/>
    <dgm:cxn modelId="{641D30B4-5B11-4E93-AD6F-C17425842E3D}" type="presParOf" srcId="{C0E651CC-82A4-47E7-AF09-66F46C0974A3}" destId="{966A5CAB-6096-43E7-B473-6FFF4D59107A}" srcOrd="0" destOrd="0" presId="urn:microsoft.com/office/officeart/2005/8/layout/cycle4"/>
    <dgm:cxn modelId="{05064BC2-C405-4A6D-82E3-124447E990A5}" type="presParOf" srcId="{C0E651CC-82A4-47E7-AF09-66F46C0974A3}" destId="{816BDA23-9CB4-4477-BE27-3E95F6EE9A09}" srcOrd="1" destOrd="0" presId="urn:microsoft.com/office/officeart/2005/8/layout/cycle4"/>
    <dgm:cxn modelId="{6767BBBD-CC28-423F-8D2C-0A82913FEC38}" type="presParOf" srcId="{BE345413-28D0-44AC-A831-A084FB437599}" destId="{27ADDBA1-8566-472E-9159-C1C890D37C1D}" srcOrd="2" destOrd="0" presId="urn:microsoft.com/office/officeart/2005/8/layout/cycle4"/>
    <dgm:cxn modelId="{9FD0BD29-A336-47A4-B5BD-3D76049BE417}" type="presParOf" srcId="{27ADDBA1-8566-472E-9159-C1C890D37C1D}" destId="{D3323729-A119-40DC-88DD-FBC3038DD62B}" srcOrd="0" destOrd="0" presId="urn:microsoft.com/office/officeart/2005/8/layout/cycle4"/>
    <dgm:cxn modelId="{17CAC85A-50BC-4626-8BFB-D26A47760E07}" type="presParOf" srcId="{27ADDBA1-8566-472E-9159-C1C890D37C1D}" destId="{7161C9F4-4196-494F-885D-193B15B1417C}" srcOrd="1" destOrd="0" presId="urn:microsoft.com/office/officeart/2005/8/layout/cycle4"/>
    <dgm:cxn modelId="{FAFC2C7C-B559-48C4-9B8B-449A66FE2A42}" type="presParOf" srcId="{BE345413-28D0-44AC-A831-A084FB437599}" destId="{FBA39CA8-36F6-4879-9394-DADE77E35074}" srcOrd="3" destOrd="0" presId="urn:microsoft.com/office/officeart/2005/8/layout/cycle4"/>
    <dgm:cxn modelId="{275EB17E-DF1A-405A-A76B-4AC043E93A46}" type="presParOf" srcId="{FBA39CA8-36F6-4879-9394-DADE77E35074}" destId="{6D8D79D1-B58B-4367-BFF1-C346EBB3C1A2}" srcOrd="0" destOrd="0" presId="urn:microsoft.com/office/officeart/2005/8/layout/cycle4"/>
    <dgm:cxn modelId="{9E8A1D14-A7BA-4338-8314-C9DF636D2063}" type="presParOf" srcId="{FBA39CA8-36F6-4879-9394-DADE77E35074}" destId="{67ED0184-AFD3-4904-A0B1-A6CBACE70AD6}" srcOrd="1" destOrd="0" presId="urn:microsoft.com/office/officeart/2005/8/layout/cycle4"/>
    <dgm:cxn modelId="{4370F20C-6C50-48C8-BF44-2C6437FA07B2}" type="presParOf" srcId="{BE345413-28D0-44AC-A831-A084FB437599}" destId="{4DA0A767-5235-4DFE-A327-D7D46D73F8F0}" srcOrd="4" destOrd="0" presId="urn:microsoft.com/office/officeart/2005/8/layout/cycle4"/>
    <dgm:cxn modelId="{5BE36356-D0E9-4FC7-AB53-CF6C76A1BE49}" type="presParOf" srcId="{D9593512-8ACE-4333-AE08-72DDF95D240A}" destId="{93FC8B0D-0FE3-4836-846A-8BA3F144195D}" srcOrd="1" destOrd="0" presId="urn:microsoft.com/office/officeart/2005/8/layout/cycle4"/>
    <dgm:cxn modelId="{645B7859-DE2D-4864-A9FB-837781FCF69B}" type="presParOf" srcId="{93FC8B0D-0FE3-4836-846A-8BA3F144195D}" destId="{B14C1949-D47A-49A7-A2AA-66BE5BE59FCD}" srcOrd="0" destOrd="0" presId="urn:microsoft.com/office/officeart/2005/8/layout/cycle4"/>
    <dgm:cxn modelId="{B53F53B6-6622-4833-8B66-1687AF7F5FD6}" type="presParOf" srcId="{93FC8B0D-0FE3-4836-846A-8BA3F144195D}" destId="{4532957D-FAFA-4FCF-9805-E2BBCBA442E0}" srcOrd="1" destOrd="0" presId="urn:microsoft.com/office/officeart/2005/8/layout/cycle4"/>
    <dgm:cxn modelId="{88EE2C3A-B5EC-4357-94A2-885DBEBF961D}" type="presParOf" srcId="{93FC8B0D-0FE3-4836-846A-8BA3F144195D}" destId="{B4A6F022-4F6A-4BF2-B310-484B38ED8C9B}" srcOrd="2" destOrd="0" presId="urn:microsoft.com/office/officeart/2005/8/layout/cycle4"/>
    <dgm:cxn modelId="{895DD2E9-9AAF-4937-94A7-A8491C1AE8D7}" type="presParOf" srcId="{93FC8B0D-0FE3-4836-846A-8BA3F144195D}" destId="{730DD896-191E-4E76-8C26-F11F55B1A058}" srcOrd="3" destOrd="0" presId="urn:microsoft.com/office/officeart/2005/8/layout/cycle4"/>
    <dgm:cxn modelId="{D07634A0-B540-4ABD-8B5D-13E13B34AA56}" type="presParOf" srcId="{93FC8B0D-0FE3-4836-846A-8BA3F144195D}" destId="{C912CF2D-0264-4415-930A-91C75E5A4E1B}" srcOrd="4" destOrd="0" presId="urn:microsoft.com/office/officeart/2005/8/layout/cycle4"/>
    <dgm:cxn modelId="{3941C17A-9300-4772-86A7-77E0D09A7F28}" type="presParOf" srcId="{D9593512-8ACE-4333-AE08-72DDF95D240A}" destId="{3EE7B9C8-8A37-4CC0-80FB-3C2CFFA41996}" srcOrd="2" destOrd="0" presId="urn:microsoft.com/office/officeart/2005/8/layout/cycle4"/>
    <dgm:cxn modelId="{6FAEA5A0-9B7B-4D78-8C2C-5128282C217E}" type="presParOf" srcId="{D9593512-8ACE-4333-AE08-72DDF95D240A}" destId="{03F3C69A-05F4-442E-8552-3C2C33D3E7BB}"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7F7393-BB84-4DEC-ACD1-08C112E83DF2}">
      <dsp:nvSpPr>
        <dsp:cNvPr id="0" name=""/>
        <dsp:cNvSpPr/>
      </dsp:nvSpPr>
      <dsp:spPr>
        <a:xfrm rot="10800000">
          <a:off x="1110612" y="1036"/>
          <a:ext cx="3809423" cy="604382"/>
        </a:xfrm>
        <a:prstGeom prst="homePlate">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516" tIns="87630" rIns="163576" bIns="87630" numCol="1" spcCol="1270" anchor="ctr" anchorCtr="0">
          <a:noAutofit/>
        </a:bodyPr>
        <a:lstStyle/>
        <a:p>
          <a:pPr marL="0" lvl="0" indent="0" algn="ctr" defTabSz="1022350">
            <a:lnSpc>
              <a:spcPct val="90000"/>
            </a:lnSpc>
            <a:spcBef>
              <a:spcPct val="0"/>
            </a:spcBef>
            <a:spcAft>
              <a:spcPct val="35000"/>
            </a:spcAft>
            <a:buClrTx/>
            <a:buSzTx/>
            <a:buFontTx/>
            <a:buNone/>
          </a:pPr>
          <a:r>
            <a:rPr lang="en-US" sz="2300" kern="1200" dirty="0">
              <a:latin typeface="BPG Nino Mtavruli" panose="02000506000000020004" pitchFamily="2" charset="0"/>
            </a:rPr>
            <a:t>Goals and Objectives</a:t>
          </a:r>
        </a:p>
      </dsp:txBody>
      <dsp:txXfrm rot="10800000">
        <a:off x="1261707" y="1036"/>
        <a:ext cx="3658328" cy="604382"/>
      </dsp:txXfrm>
    </dsp:sp>
    <dsp:sp modelId="{14EEF600-0187-4607-B40A-E078B27B0963}">
      <dsp:nvSpPr>
        <dsp:cNvPr id="0" name=""/>
        <dsp:cNvSpPr/>
      </dsp:nvSpPr>
      <dsp:spPr>
        <a:xfrm>
          <a:off x="808420" y="1036"/>
          <a:ext cx="604382" cy="60438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DE49975E-BD46-4CED-BEEF-484BF2C76864}">
      <dsp:nvSpPr>
        <dsp:cNvPr id="0" name=""/>
        <dsp:cNvSpPr/>
      </dsp:nvSpPr>
      <dsp:spPr>
        <a:xfrm rot="10800000">
          <a:off x="1110612" y="785831"/>
          <a:ext cx="3809423" cy="604382"/>
        </a:xfrm>
        <a:prstGeom prst="homePlate">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516" tIns="87630" rIns="163576" bIns="87630" numCol="1" spcCol="1270" anchor="ctr" anchorCtr="0">
          <a:noAutofit/>
        </a:bodyPr>
        <a:lstStyle/>
        <a:p>
          <a:pPr marL="0" lvl="0" indent="0" algn="ctr" defTabSz="1022350">
            <a:lnSpc>
              <a:spcPct val="90000"/>
            </a:lnSpc>
            <a:spcBef>
              <a:spcPct val="0"/>
            </a:spcBef>
            <a:spcAft>
              <a:spcPct val="35000"/>
            </a:spcAft>
            <a:buNone/>
          </a:pPr>
          <a:r>
            <a:rPr lang="en-US" sz="2300" kern="1200" dirty="0" err="1">
              <a:latin typeface="BPG Nino Mtavruli" panose="02000506000000020004" pitchFamily="2" charset="0"/>
            </a:rPr>
            <a:t>Agropark</a:t>
          </a:r>
          <a:endParaRPr lang="en-US" sz="2300" kern="1200" dirty="0">
            <a:latin typeface="BPG Nino Mtavruli" panose="02000506000000020004" pitchFamily="2" charset="0"/>
          </a:endParaRPr>
        </a:p>
      </dsp:txBody>
      <dsp:txXfrm rot="10800000">
        <a:off x="1261707" y="785831"/>
        <a:ext cx="3658328" cy="604382"/>
      </dsp:txXfrm>
    </dsp:sp>
    <dsp:sp modelId="{0604F976-9508-447F-82B2-A6B102DB39F1}">
      <dsp:nvSpPr>
        <dsp:cNvPr id="0" name=""/>
        <dsp:cNvSpPr/>
      </dsp:nvSpPr>
      <dsp:spPr>
        <a:xfrm>
          <a:off x="808420" y="785831"/>
          <a:ext cx="604382" cy="604382"/>
        </a:xfrm>
        <a:prstGeom prst="ellipse">
          <a:avLst/>
        </a:prstGeom>
        <a:blipFill>
          <a:blip xmlns:r="http://schemas.openxmlformats.org/officeDocument/2006/relationships" r:embed="rId2"/>
          <a:srcRect/>
          <a:stretch>
            <a:fillRect/>
          </a:stretch>
        </a:blip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045F094D-0525-410C-96C1-507E547DAB48}">
      <dsp:nvSpPr>
        <dsp:cNvPr id="0" name=""/>
        <dsp:cNvSpPr/>
      </dsp:nvSpPr>
      <dsp:spPr>
        <a:xfrm rot="10800000">
          <a:off x="1110612" y="1570627"/>
          <a:ext cx="3809423" cy="604382"/>
        </a:xfrm>
        <a:prstGeom prst="homePlate">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516" tIns="87630" rIns="163576"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BPG Nino Mtavruli" panose="02000506000000020004" pitchFamily="2" charset="0"/>
            </a:rPr>
            <a:t>Model Overview</a:t>
          </a:r>
        </a:p>
      </dsp:txBody>
      <dsp:txXfrm rot="10800000">
        <a:off x="1261707" y="1570627"/>
        <a:ext cx="3658328" cy="604382"/>
      </dsp:txXfrm>
    </dsp:sp>
    <dsp:sp modelId="{AC7F5326-5832-4587-9244-59E2B3C860AF}">
      <dsp:nvSpPr>
        <dsp:cNvPr id="0" name=""/>
        <dsp:cNvSpPr/>
      </dsp:nvSpPr>
      <dsp:spPr>
        <a:xfrm>
          <a:off x="808420" y="1570627"/>
          <a:ext cx="604382" cy="604382"/>
        </a:xfrm>
        <a:prstGeom prst="ellipse">
          <a:avLst/>
        </a:prstGeom>
        <a:blipFill>
          <a:blip xmlns:r="http://schemas.openxmlformats.org/officeDocument/2006/relationships" r:embed="rId3"/>
          <a:srcRect/>
          <a:stretch>
            <a:fillRect/>
          </a:stretch>
        </a:blip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1E829E5F-4AE1-48C7-B9C5-81BB2976060E}">
      <dsp:nvSpPr>
        <dsp:cNvPr id="0" name=""/>
        <dsp:cNvSpPr/>
      </dsp:nvSpPr>
      <dsp:spPr>
        <a:xfrm rot="10800000">
          <a:off x="1110612" y="2355423"/>
          <a:ext cx="3809423" cy="604382"/>
        </a:xfrm>
        <a:prstGeom prst="homePlate">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516" tIns="87630" rIns="163576"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BPG Nino Mtavruli" panose="02000506000000020004" pitchFamily="2" charset="0"/>
            </a:rPr>
            <a:t>Current Situation </a:t>
          </a:r>
        </a:p>
      </dsp:txBody>
      <dsp:txXfrm rot="10800000">
        <a:off x="1261707" y="2355423"/>
        <a:ext cx="3658328" cy="604382"/>
      </dsp:txXfrm>
    </dsp:sp>
    <dsp:sp modelId="{165F586B-80F7-44F0-95A9-789F47D605B7}">
      <dsp:nvSpPr>
        <dsp:cNvPr id="0" name=""/>
        <dsp:cNvSpPr/>
      </dsp:nvSpPr>
      <dsp:spPr>
        <a:xfrm>
          <a:off x="808420" y="2355423"/>
          <a:ext cx="604382" cy="604382"/>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C2CE50B4-A489-4112-963F-406B1177343D}">
      <dsp:nvSpPr>
        <dsp:cNvPr id="0" name=""/>
        <dsp:cNvSpPr/>
      </dsp:nvSpPr>
      <dsp:spPr>
        <a:xfrm rot="10800000">
          <a:off x="1110612" y="3140219"/>
          <a:ext cx="3809423" cy="604382"/>
        </a:xfrm>
        <a:prstGeom prst="homePlate">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516" tIns="87630" rIns="163576" bIns="87630" numCol="1" spcCol="1270" anchor="ctr" anchorCtr="0">
          <a:noAutofit/>
        </a:bodyPr>
        <a:lstStyle/>
        <a:p>
          <a:pPr marL="0" lvl="0" indent="0" algn="ctr" defTabSz="1022350">
            <a:lnSpc>
              <a:spcPct val="90000"/>
            </a:lnSpc>
            <a:spcBef>
              <a:spcPct val="0"/>
            </a:spcBef>
            <a:spcAft>
              <a:spcPct val="35000"/>
            </a:spcAft>
            <a:buNone/>
          </a:pPr>
          <a:r>
            <a:rPr lang="en-US" sz="2300" kern="1200" dirty="0">
              <a:latin typeface="BPG Nino Mtavruli" panose="02000506000000020004" pitchFamily="2" charset="0"/>
            </a:rPr>
            <a:t>Georgian Market Overview</a:t>
          </a:r>
        </a:p>
      </dsp:txBody>
      <dsp:txXfrm rot="10800000">
        <a:off x="1261707" y="3140219"/>
        <a:ext cx="3658328" cy="604382"/>
      </dsp:txXfrm>
    </dsp:sp>
    <dsp:sp modelId="{317B234E-4B3A-423B-83F8-A1684AD509F7}">
      <dsp:nvSpPr>
        <dsp:cNvPr id="0" name=""/>
        <dsp:cNvSpPr/>
      </dsp:nvSpPr>
      <dsp:spPr>
        <a:xfrm>
          <a:off x="808420" y="3140219"/>
          <a:ext cx="604382" cy="604382"/>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15000" r="-15000"/>
          </a:stretch>
        </a:blip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7A561E19-C72E-440E-BA80-8BA208BDB9DE}">
      <dsp:nvSpPr>
        <dsp:cNvPr id="0" name=""/>
        <dsp:cNvSpPr/>
      </dsp:nvSpPr>
      <dsp:spPr>
        <a:xfrm rot="10800000">
          <a:off x="1110612" y="3925015"/>
          <a:ext cx="3809423" cy="604382"/>
        </a:xfrm>
        <a:prstGeom prst="homePlate">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516" tIns="87630" rIns="163576" bIns="87630" numCol="1" spcCol="1270" anchor="ctr" anchorCtr="0">
          <a:noAutofit/>
        </a:bodyPr>
        <a:lstStyle/>
        <a:p>
          <a:pPr marL="0" lvl="0" indent="0" algn="ctr" defTabSz="1022350">
            <a:lnSpc>
              <a:spcPct val="90000"/>
            </a:lnSpc>
            <a:spcBef>
              <a:spcPct val="0"/>
            </a:spcBef>
            <a:spcAft>
              <a:spcPct val="35000"/>
            </a:spcAft>
            <a:buClrTx/>
            <a:buSzTx/>
            <a:buFontTx/>
            <a:buNone/>
          </a:pPr>
          <a:r>
            <a:rPr lang="en-US" sz="2300" kern="1200" dirty="0">
              <a:latin typeface="BPG Nino Mtavruli" panose="02000506000000020004" pitchFamily="2" charset="0"/>
            </a:rPr>
            <a:t>Global Market Overview</a:t>
          </a:r>
        </a:p>
      </dsp:txBody>
      <dsp:txXfrm rot="10800000">
        <a:off x="1261707" y="3925015"/>
        <a:ext cx="3658328" cy="604382"/>
      </dsp:txXfrm>
    </dsp:sp>
    <dsp:sp modelId="{D5951F4B-3542-4335-90A9-55F8CD78A7E2}">
      <dsp:nvSpPr>
        <dsp:cNvPr id="0" name=""/>
        <dsp:cNvSpPr/>
      </dsp:nvSpPr>
      <dsp:spPr>
        <a:xfrm>
          <a:off x="808420" y="3925015"/>
          <a:ext cx="604382" cy="604382"/>
        </a:xfrm>
        <a:prstGeom prst="ellipse">
          <a:avLst/>
        </a:prstGeom>
        <a:blipFill>
          <a:blip xmlns:r="http://schemas.openxmlformats.org/officeDocument/2006/relationships" r:embed="rId6"/>
          <a:srcRect/>
          <a:stretch>
            <a:fillRect/>
          </a:stretch>
        </a:blip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635C2778-F6B3-49CC-9FDA-734BEC4B0298}">
      <dsp:nvSpPr>
        <dsp:cNvPr id="0" name=""/>
        <dsp:cNvSpPr/>
      </dsp:nvSpPr>
      <dsp:spPr>
        <a:xfrm rot="10800000">
          <a:off x="1110612" y="4709810"/>
          <a:ext cx="3809423" cy="604382"/>
        </a:xfrm>
        <a:prstGeom prst="homePlate">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516" tIns="87630" rIns="163576" bIns="87630" numCol="1" spcCol="1270" anchor="ctr" anchorCtr="0">
          <a:noAutofit/>
        </a:bodyPr>
        <a:lstStyle/>
        <a:p>
          <a:pPr marL="0" lvl="0" indent="0" algn="ctr" defTabSz="1022350">
            <a:lnSpc>
              <a:spcPct val="90000"/>
            </a:lnSpc>
            <a:spcBef>
              <a:spcPct val="0"/>
            </a:spcBef>
            <a:spcAft>
              <a:spcPct val="35000"/>
            </a:spcAft>
            <a:buNone/>
          </a:pPr>
          <a:r>
            <a:rPr lang="en-US" sz="2300" b="0" kern="1200" dirty="0">
              <a:latin typeface="BPG Nino Mtavruli" panose="02000506000000020004" pitchFamily="2" charset="0"/>
            </a:rPr>
            <a:t>Advantages</a:t>
          </a:r>
          <a:r>
            <a:rPr lang="ka-GE" sz="2300" b="0" kern="1200" dirty="0">
              <a:latin typeface="BPG Nino Mtavruli" panose="02000506000000020004" pitchFamily="2" charset="0"/>
            </a:rPr>
            <a:t> </a:t>
          </a:r>
          <a:r>
            <a:rPr lang="en-US" sz="2300" b="0" kern="1200" dirty="0">
              <a:latin typeface="BPG Nino Mtavruli" panose="02000506000000020004" pitchFamily="2" charset="0"/>
            </a:rPr>
            <a:t>and Challenges</a:t>
          </a:r>
        </a:p>
      </dsp:txBody>
      <dsp:txXfrm rot="10800000">
        <a:off x="1261707" y="4709810"/>
        <a:ext cx="3658328" cy="604382"/>
      </dsp:txXfrm>
    </dsp:sp>
    <dsp:sp modelId="{3FEF7229-C378-494C-A4D6-3209643FE999}">
      <dsp:nvSpPr>
        <dsp:cNvPr id="0" name=""/>
        <dsp:cNvSpPr/>
      </dsp:nvSpPr>
      <dsp:spPr>
        <a:xfrm>
          <a:off x="808420" y="4709810"/>
          <a:ext cx="604382" cy="604382"/>
        </a:xfrm>
        <a:prstGeom prst="ellipse">
          <a:avLst/>
        </a:prstGeom>
        <a:blipFill>
          <a:blip xmlns:r="http://schemas.openxmlformats.org/officeDocument/2006/relationships" r:embed="rId7"/>
          <a:srcRect/>
          <a:stretch>
            <a:fillRect l="-1000" r="-1000"/>
          </a:stretch>
        </a:blipFill>
        <a:ln w="19050" cap="flat" cmpd="sng" algn="ctr">
          <a:solidFill>
            <a:schemeClr val="dk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3AB55D-4165-49A5-ACE2-0D7A587BADAE}">
      <dsp:nvSpPr>
        <dsp:cNvPr id="0" name=""/>
        <dsp:cNvSpPr/>
      </dsp:nvSpPr>
      <dsp:spPr>
        <a:xfrm rot="5400000">
          <a:off x="-139224" y="143462"/>
          <a:ext cx="928164" cy="649715"/>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u="sng" kern="1200">
              <a:latin typeface="BPG Nino Mtavruli" panose="02000506000000020004" pitchFamily="2" charset="0"/>
            </a:rPr>
            <a:t>Investors</a:t>
          </a:r>
          <a:endParaRPr lang="en-US" sz="1000" kern="1200">
            <a:latin typeface="BPG Nino Mtavruli" panose="02000506000000020004" pitchFamily="2" charset="0"/>
          </a:endParaRPr>
        </a:p>
      </dsp:txBody>
      <dsp:txXfrm rot="-5400000">
        <a:off x="1" y="329096"/>
        <a:ext cx="649715" cy="278449"/>
      </dsp:txXfrm>
    </dsp:sp>
    <dsp:sp modelId="{8B1D8ADC-FC12-4BFA-BFDD-98E8D03B71C9}">
      <dsp:nvSpPr>
        <dsp:cNvPr id="0" name=""/>
        <dsp:cNvSpPr/>
      </dsp:nvSpPr>
      <dsp:spPr>
        <a:xfrm rot="5400000">
          <a:off x="2390257" y="-1736304"/>
          <a:ext cx="603306" cy="4084390"/>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n-US" sz="1000" kern="1200" dirty="0">
              <a:latin typeface="BPG Nino Mtavruli" panose="02000506000000020004" pitchFamily="2" charset="0"/>
            </a:rPr>
            <a:t>have a profit interest, invest in building the site and profit from seasonal rental fees paid by the various stakeholders.</a:t>
          </a:r>
        </a:p>
      </dsp:txBody>
      <dsp:txXfrm rot="-5400000">
        <a:off x="649716" y="33688"/>
        <a:ext cx="4054939" cy="544404"/>
      </dsp:txXfrm>
    </dsp:sp>
    <dsp:sp modelId="{58C7889B-F83F-4805-B883-5C9BA64CD43E}">
      <dsp:nvSpPr>
        <dsp:cNvPr id="0" name=""/>
        <dsp:cNvSpPr/>
      </dsp:nvSpPr>
      <dsp:spPr>
        <a:xfrm rot="5400000">
          <a:off x="-139224" y="952470"/>
          <a:ext cx="928164" cy="649715"/>
        </a:xfrm>
        <a:prstGeom prst="chevron">
          <a:avLst/>
        </a:prstGeom>
        <a:solidFill>
          <a:schemeClr val="accent5">
            <a:hueOff val="-1689636"/>
            <a:satOff val="-4355"/>
            <a:lumOff val="-2941"/>
            <a:alphaOff val="0"/>
          </a:schemeClr>
        </a:solidFill>
        <a:ln w="12700" cap="flat" cmpd="sng" algn="ctr">
          <a:solidFill>
            <a:schemeClr val="accent5">
              <a:hueOff val="-1689636"/>
              <a:satOff val="-4355"/>
              <a:lumOff val="-294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u="sng" kern="1200">
              <a:latin typeface="BPG Nino Mtavruli" panose="02000506000000020004" pitchFamily="2" charset="0"/>
            </a:rPr>
            <a:t>Growers</a:t>
          </a:r>
          <a:endParaRPr lang="en-US" sz="1000" kern="1200">
            <a:latin typeface="BPG Nino Mtavruli" panose="02000506000000020004" pitchFamily="2" charset="0"/>
          </a:endParaRPr>
        </a:p>
      </dsp:txBody>
      <dsp:txXfrm rot="-5400000">
        <a:off x="1" y="1138104"/>
        <a:ext cx="649715" cy="278449"/>
      </dsp:txXfrm>
    </dsp:sp>
    <dsp:sp modelId="{708F4C73-FB39-4B43-AB46-DE0BA4A78CCA}">
      <dsp:nvSpPr>
        <dsp:cNvPr id="0" name=""/>
        <dsp:cNvSpPr/>
      </dsp:nvSpPr>
      <dsp:spPr>
        <a:xfrm rot="5400000">
          <a:off x="2390257" y="-927296"/>
          <a:ext cx="603306" cy="4084390"/>
        </a:xfrm>
        <a:prstGeom prst="round2SameRect">
          <a:avLst/>
        </a:prstGeom>
        <a:solidFill>
          <a:schemeClr val="lt1">
            <a:alpha val="90000"/>
            <a:hueOff val="0"/>
            <a:satOff val="0"/>
            <a:lumOff val="0"/>
            <a:alphaOff val="0"/>
          </a:schemeClr>
        </a:solidFill>
        <a:ln w="12700" cap="flat" cmpd="sng" algn="ctr">
          <a:solidFill>
            <a:schemeClr val="accent5">
              <a:hueOff val="-1689636"/>
              <a:satOff val="-4355"/>
              <a:lumOff val="-294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n-US" sz="1000" kern="1200" dirty="0">
              <a:latin typeface="BPG Nino Mtavruli" panose="02000506000000020004" pitchFamily="2" charset="0"/>
            </a:rPr>
            <a:t>rent a plot which is fully suitable and equipped for their requirements. They purchase the services provided and sell high quality fresh produce for higher prices than local market prices.</a:t>
          </a:r>
        </a:p>
      </dsp:txBody>
      <dsp:txXfrm rot="-5400000">
        <a:off x="649716" y="842696"/>
        <a:ext cx="4054939" cy="544404"/>
      </dsp:txXfrm>
    </dsp:sp>
    <dsp:sp modelId="{4F064D3D-1A5C-40B3-8A43-D86CCFC20D33}">
      <dsp:nvSpPr>
        <dsp:cNvPr id="0" name=""/>
        <dsp:cNvSpPr/>
      </dsp:nvSpPr>
      <dsp:spPr>
        <a:xfrm rot="5400000">
          <a:off x="-139224" y="1761478"/>
          <a:ext cx="928164" cy="649715"/>
        </a:xfrm>
        <a:prstGeom prst="chevron">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u="sng" kern="1200" dirty="0">
              <a:latin typeface="BPG Nino Mtavruli" panose="02000506000000020004" pitchFamily="2" charset="0"/>
            </a:rPr>
            <a:t>Packhouse entity</a:t>
          </a:r>
          <a:endParaRPr lang="en-US" sz="1000" kern="1200" dirty="0">
            <a:latin typeface="BPG Nino Mtavruli" panose="02000506000000020004" pitchFamily="2" charset="0"/>
          </a:endParaRPr>
        </a:p>
      </dsp:txBody>
      <dsp:txXfrm rot="-5400000">
        <a:off x="1" y="1947112"/>
        <a:ext cx="649715" cy="278449"/>
      </dsp:txXfrm>
    </dsp:sp>
    <dsp:sp modelId="{D8B60319-4AA8-4548-B538-4A5DD899ACFD}">
      <dsp:nvSpPr>
        <dsp:cNvPr id="0" name=""/>
        <dsp:cNvSpPr/>
      </dsp:nvSpPr>
      <dsp:spPr>
        <a:xfrm rot="5400000">
          <a:off x="2390098" y="-118129"/>
          <a:ext cx="603624" cy="4084390"/>
        </a:xfrm>
        <a:prstGeom prst="round2SameRect">
          <a:avLst/>
        </a:prstGeom>
        <a:solidFill>
          <a:schemeClr val="lt1">
            <a:alpha val="90000"/>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n-US" sz="1000" kern="1200" dirty="0">
              <a:latin typeface="BPG Nino Mtavruli" panose="02000506000000020004" pitchFamily="2" charset="0"/>
            </a:rPr>
            <a:t>responsible for receiving the fresh produce as soon as it has been picked, sorting and packing, including special packaging requirements. In addition, it is responsible for customer relations.</a:t>
          </a:r>
        </a:p>
      </dsp:txBody>
      <dsp:txXfrm rot="-5400000">
        <a:off x="649715" y="1651720"/>
        <a:ext cx="4054924" cy="544692"/>
      </dsp:txXfrm>
    </dsp:sp>
    <dsp:sp modelId="{B0E532AC-3A0E-4847-B709-8EEB71A3083B}">
      <dsp:nvSpPr>
        <dsp:cNvPr id="0" name=""/>
        <dsp:cNvSpPr/>
      </dsp:nvSpPr>
      <dsp:spPr>
        <a:xfrm rot="5400000">
          <a:off x="-139224" y="2570487"/>
          <a:ext cx="928164" cy="649715"/>
        </a:xfrm>
        <a:prstGeom prst="chevron">
          <a:avLst/>
        </a:prstGeom>
        <a:solidFill>
          <a:schemeClr val="accent5">
            <a:hueOff val="-5068907"/>
            <a:satOff val="-13064"/>
            <a:lumOff val="-8824"/>
            <a:alphaOff val="0"/>
          </a:schemeClr>
        </a:solidFill>
        <a:ln w="12700" cap="flat" cmpd="sng" algn="ctr">
          <a:solidFill>
            <a:schemeClr val="accent5">
              <a:hueOff val="-5068907"/>
              <a:satOff val="-13064"/>
              <a:lumOff val="-882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u="sng" kern="1200" dirty="0">
              <a:latin typeface="BPG Nino Mtavruli" panose="02000506000000020004" pitchFamily="2" charset="0"/>
            </a:rPr>
            <a:t>Management entity</a:t>
          </a:r>
          <a:endParaRPr lang="en-US" sz="1000" kern="1200" dirty="0">
            <a:latin typeface="BPG Nino Mtavruli" panose="02000506000000020004" pitchFamily="2" charset="0"/>
          </a:endParaRPr>
        </a:p>
      </dsp:txBody>
      <dsp:txXfrm rot="-5400000">
        <a:off x="1" y="2756121"/>
        <a:ext cx="649715" cy="278449"/>
      </dsp:txXfrm>
    </dsp:sp>
    <dsp:sp modelId="{83118596-8B15-4010-AC80-662A65B6327F}">
      <dsp:nvSpPr>
        <dsp:cNvPr id="0" name=""/>
        <dsp:cNvSpPr/>
      </dsp:nvSpPr>
      <dsp:spPr>
        <a:xfrm rot="5400000">
          <a:off x="2390257" y="690720"/>
          <a:ext cx="603306" cy="4084390"/>
        </a:xfrm>
        <a:prstGeom prst="round2SameRect">
          <a:avLst/>
        </a:prstGeom>
        <a:solidFill>
          <a:schemeClr val="lt1">
            <a:alpha val="90000"/>
            <a:hueOff val="0"/>
            <a:satOff val="0"/>
            <a:lumOff val="0"/>
            <a:alphaOff val="0"/>
          </a:schemeClr>
        </a:solidFill>
        <a:ln w="12700" cap="flat" cmpd="sng" algn="ctr">
          <a:solidFill>
            <a:schemeClr val="accent5">
              <a:hueOff val="-5068907"/>
              <a:satOff val="-13064"/>
              <a:lumOff val="-882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n-US" sz="1000" kern="1200" dirty="0">
              <a:latin typeface="BPG Nino Mtavruli" panose="02000506000000020004" pitchFamily="2" charset="0"/>
            </a:rPr>
            <a:t>responsible for ensuring efficient operation of the park, maintaining high level of services provided to the growers (water, electricity, security etc.), as well as training the growers.</a:t>
          </a:r>
        </a:p>
      </dsp:txBody>
      <dsp:txXfrm rot="-5400000">
        <a:off x="649716" y="2460713"/>
        <a:ext cx="4054939" cy="544404"/>
      </dsp:txXfrm>
    </dsp:sp>
    <dsp:sp modelId="{C59C0A9B-89C2-49C9-9D52-946A73B2458F}">
      <dsp:nvSpPr>
        <dsp:cNvPr id="0" name=""/>
        <dsp:cNvSpPr/>
      </dsp:nvSpPr>
      <dsp:spPr>
        <a:xfrm rot="5400000">
          <a:off x="-139224" y="3379495"/>
          <a:ext cx="928164" cy="649715"/>
        </a:xfrm>
        <a:prstGeom prst="chevron">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u="sng" kern="1200" dirty="0">
              <a:latin typeface="BPG Nino Mtavruli" panose="02000506000000020004" pitchFamily="2" charset="0"/>
            </a:rPr>
            <a:t>Marketing entity</a:t>
          </a:r>
          <a:endParaRPr lang="en-US" sz="1000" kern="1200" dirty="0">
            <a:latin typeface="BPG Nino Mtavruli" panose="02000506000000020004" pitchFamily="2" charset="0"/>
          </a:endParaRPr>
        </a:p>
      </dsp:txBody>
      <dsp:txXfrm rot="-5400000">
        <a:off x="1" y="3565129"/>
        <a:ext cx="649715" cy="278449"/>
      </dsp:txXfrm>
    </dsp:sp>
    <dsp:sp modelId="{3A53E8DD-B39C-4756-8CAD-500D9B6886C0}">
      <dsp:nvSpPr>
        <dsp:cNvPr id="0" name=""/>
        <dsp:cNvSpPr/>
      </dsp:nvSpPr>
      <dsp:spPr>
        <a:xfrm rot="5400000">
          <a:off x="2390257" y="1499729"/>
          <a:ext cx="603306" cy="4084390"/>
        </a:xfrm>
        <a:prstGeom prst="round2Same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n-US" sz="1000" kern="1200" dirty="0">
              <a:latin typeface="BPG Nino Mtavruli" panose="02000506000000020004" pitchFamily="2" charset="0"/>
            </a:rPr>
            <a:t>responsible for marketing strategy and logistics</a:t>
          </a:r>
          <a:r>
            <a:rPr lang="en-US" sz="1000" u="sng" kern="1200" dirty="0">
              <a:latin typeface="BPG Nino Mtavruli" panose="02000506000000020004" pitchFamily="2" charset="0"/>
            </a:rPr>
            <a:t>,</a:t>
          </a:r>
          <a:r>
            <a:rPr lang="en-US" sz="1000" kern="1200" dirty="0">
              <a:latin typeface="BPG Nino Mtavruli" panose="02000506000000020004" pitchFamily="2" charset="0"/>
            </a:rPr>
            <a:t> marketing, business transactions, receiving production forecast from growers and creating market forecasts for growers. Its income is based on a commission.</a:t>
          </a:r>
        </a:p>
      </dsp:txBody>
      <dsp:txXfrm rot="-5400000">
        <a:off x="649716" y="3269722"/>
        <a:ext cx="4054939" cy="5444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1241B-73CF-4BED-AE85-D5B43EC1BBFE}">
      <dsp:nvSpPr>
        <dsp:cNvPr id="0" name=""/>
        <dsp:cNvSpPr/>
      </dsp:nvSpPr>
      <dsp:spPr>
        <a:xfrm>
          <a:off x="3180672" y="1528160"/>
          <a:ext cx="1162668" cy="1162668"/>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Agropark</a:t>
          </a:r>
        </a:p>
      </dsp:txBody>
      <dsp:txXfrm>
        <a:off x="3350941" y="1698429"/>
        <a:ext cx="822130" cy="822130"/>
      </dsp:txXfrm>
    </dsp:sp>
    <dsp:sp modelId="{AD45BFEA-03A5-4667-9BCC-805744C1B2C7}">
      <dsp:nvSpPr>
        <dsp:cNvPr id="0" name=""/>
        <dsp:cNvSpPr/>
      </dsp:nvSpPr>
      <dsp:spPr>
        <a:xfrm rot="10712321">
          <a:off x="2045140" y="1973920"/>
          <a:ext cx="1073440" cy="331360"/>
        </a:xfrm>
        <a:prstGeom prst="lef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ED28279-85FE-4D82-B0A5-4489422F0727}">
      <dsp:nvSpPr>
        <dsp:cNvPr id="0" name=""/>
        <dsp:cNvSpPr/>
      </dsp:nvSpPr>
      <dsp:spPr>
        <a:xfrm>
          <a:off x="1365810" y="1711473"/>
          <a:ext cx="1359008" cy="88362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a:t>Growing</a:t>
          </a:r>
        </a:p>
      </dsp:txBody>
      <dsp:txXfrm>
        <a:off x="1391691" y="1737354"/>
        <a:ext cx="1307246" cy="831865"/>
      </dsp:txXfrm>
    </dsp:sp>
    <dsp:sp modelId="{6FB37A83-C1ED-418A-A98B-C3D718A9BAE0}">
      <dsp:nvSpPr>
        <dsp:cNvPr id="0" name=""/>
        <dsp:cNvSpPr/>
      </dsp:nvSpPr>
      <dsp:spPr>
        <a:xfrm rot="12744274">
          <a:off x="1929519" y="1219069"/>
          <a:ext cx="1381346" cy="331360"/>
        </a:xfrm>
        <a:prstGeom prst="leftArrow">
          <a:avLst>
            <a:gd name="adj1" fmla="val 60000"/>
            <a:gd name="adj2" fmla="val 50000"/>
          </a:avLst>
        </a:prstGeom>
        <a:solidFill>
          <a:schemeClr val="accent5">
            <a:hueOff val="-1689636"/>
            <a:satOff val="-4355"/>
            <a:lumOff val="-294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296E9CC-A23F-4092-98DF-76BE2D8414C7}">
      <dsp:nvSpPr>
        <dsp:cNvPr id="0" name=""/>
        <dsp:cNvSpPr/>
      </dsp:nvSpPr>
      <dsp:spPr>
        <a:xfrm>
          <a:off x="1357562" y="572807"/>
          <a:ext cx="1359008" cy="883627"/>
        </a:xfrm>
        <a:prstGeom prst="roundRect">
          <a:avLst>
            <a:gd name="adj" fmla="val 10000"/>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a:t>Greenhouse Renting</a:t>
          </a:r>
        </a:p>
      </dsp:txBody>
      <dsp:txXfrm>
        <a:off x="1383443" y="598688"/>
        <a:ext cx="1307246" cy="831865"/>
      </dsp:txXfrm>
    </dsp:sp>
    <dsp:sp modelId="{9BF58ED6-C406-43BC-A944-E7416557E9C8}">
      <dsp:nvSpPr>
        <dsp:cNvPr id="0" name=""/>
        <dsp:cNvSpPr/>
      </dsp:nvSpPr>
      <dsp:spPr>
        <a:xfrm rot="16200000">
          <a:off x="3183250" y="789857"/>
          <a:ext cx="1029037" cy="331360"/>
        </a:xfrm>
        <a:prstGeom prst="leftArrow">
          <a:avLst>
            <a:gd name="adj1" fmla="val 60000"/>
            <a:gd name="adj2" fmla="val 50000"/>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C8584E0-8BBC-47FF-884F-AC887F795784}">
      <dsp:nvSpPr>
        <dsp:cNvPr id="0" name=""/>
        <dsp:cNvSpPr/>
      </dsp:nvSpPr>
      <dsp:spPr>
        <a:xfrm>
          <a:off x="2989668" y="0"/>
          <a:ext cx="1359008" cy="883627"/>
        </a:xfrm>
        <a:prstGeom prst="roundRect">
          <a:avLst>
            <a:gd name="adj" fmla="val 1000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a:t>Packing</a:t>
          </a:r>
        </a:p>
      </dsp:txBody>
      <dsp:txXfrm>
        <a:off x="3015549" y="25881"/>
        <a:ext cx="1307246" cy="831865"/>
      </dsp:txXfrm>
    </dsp:sp>
    <dsp:sp modelId="{2661C990-A38B-415B-9DED-D07D10F54079}">
      <dsp:nvSpPr>
        <dsp:cNvPr id="0" name=""/>
        <dsp:cNvSpPr/>
      </dsp:nvSpPr>
      <dsp:spPr>
        <a:xfrm rot="19545677">
          <a:off x="4192902" y="1211721"/>
          <a:ext cx="1289562" cy="331360"/>
        </a:xfrm>
        <a:prstGeom prst="leftArrow">
          <a:avLst>
            <a:gd name="adj1" fmla="val 60000"/>
            <a:gd name="adj2" fmla="val 50000"/>
          </a:avLst>
        </a:prstGeom>
        <a:solidFill>
          <a:schemeClr val="accent5">
            <a:hueOff val="-5068907"/>
            <a:satOff val="-13064"/>
            <a:lumOff val="-882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50C3520-29DF-471E-9822-BDBC969D3ED8}">
      <dsp:nvSpPr>
        <dsp:cNvPr id="0" name=""/>
        <dsp:cNvSpPr/>
      </dsp:nvSpPr>
      <dsp:spPr>
        <a:xfrm>
          <a:off x="4691220" y="572807"/>
          <a:ext cx="1359008" cy="883627"/>
        </a:xfrm>
        <a:prstGeom prst="roundRect">
          <a:avLst>
            <a:gd name="adj" fmla="val 10000"/>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a:t>Transportation</a:t>
          </a:r>
        </a:p>
      </dsp:txBody>
      <dsp:txXfrm>
        <a:off x="4717101" y="598688"/>
        <a:ext cx="1307246" cy="831865"/>
      </dsp:txXfrm>
    </dsp:sp>
    <dsp:sp modelId="{AC0E5358-7ABB-48D4-BEDD-B0102143AC68}">
      <dsp:nvSpPr>
        <dsp:cNvPr id="0" name=""/>
        <dsp:cNvSpPr/>
      </dsp:nvSpPr>
      <dsp:spPr>
        <a:xfrm rot="88298">
          <a:off x="4404766" y="1973969"/>
          <a:ext cx="1062063" cy="331360"/>
        </a:xfrm>
        <a:prstGeom prst="leftArrow">
          <a:avLst>
            <a:gd name="adj1" fmla="val 60000"/>
            <a:gd name="adj2" fmla="val 5000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8C91E49-E65A-4BA6-BF02-A1D06A6F55C0}">
      <dsp:nvSpPr>
        <dsp:cNvPr id="0" name=""/>
        <dsp:cNvSpPr/>
      </dsp:nvSpPr>
      <dsp:spPr>
        <a:xfrm>
          <a:off x="4787150" y="1711473"/>
          <a:ext cx="1359008" cy="883627"/>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a:t>Marketing and Sales</a:t>
          </a:r>
        </a:p>
      </dsp:txBody>
      <dsp:txXfrm>
        <a:off x="4813031" y="1737354"/>
        <a:ext cx="1307246" cy="8318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D85E8B-39BC-42E4-807C-74C60064504F}">
      <dsp:nvSpPr>
        <dsp:cNvPr id="0" name=""/>
        <dsp:cNvSpPr/>
      </dsp:nvSpPr>
      <dsp:spPr>
        <a:xfrm>
          <a:off x="363486" y="595559"/>
          <a:ext cx="2887495" cy="2887495"/>
        </a:xfrm>
        <a:prstGeom prst="blockArc">
          <a:avLst>
            <a:gd name="adj1" fmla="val 11880000"/>
            <a:gd name="adj2" fmla="val 16200000"/>
            <a:gd name="adj3" fmla="val 4639"/>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3325C6B-3D12-498D-9B86-047C3E4B8B0B}">
      <dsp:nvSpPr>
        <dsp:cNvPr id="0" name=""/>
        <dsp:cNvSpPr/>
      </dsp:nvSpPr>
      <dsp:spPr>
        <a:xfrm>
          <a:off x="363486" y="595559"/>
          <a:ext cx="2887495" cy="2887495"/>
        </a:xfrm>
        <a:prstGeom prst="blockArc">
          <a:avLst>
            <a:gd name="adj1" fmla="val 7560000"/>
            <a:gd name="adj2" fmla="val 11880000"/>
            <a:gd name="adj3" fmla="val 4639"/>
          </a:avLst>
        </a:prstGeom>
        <a:solidFill>
          <a:schemeClr val="accent5">
            <a:hueOff val="-5068907"/>
            <a:satOff val="-13064"/>
            <a:lumOff val="-8824"/>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7E5B94C-7CC5-493E-92E0-BE4D0FB30D33}">
      <dsp:nvSpPr>
        <dsp:cNvPr id="0" name=""/>
        <dsp:cNvSpPr/>
      </dsp:nvSpPr>
      <dsp:spPr>
        <a:xfrm>
          <a:off x="363486" y="595559"/>
          <a:ext cx="2887495" cy="2887495"/>
        </a:xfrm>
        <a:prstGeom prst="blockArc">
          <a:avLst>
            <a:gd name="adj1" fmla="val 3240000"/>
            <a:gd name="adj2" fmla="val 7560000"/>
            <a:gd name="adj3" fmla="val 4639"/>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AF0A6AE-4CD5-4F7A-AC32-F23C048C8852}">
      <dsp:nvSpPr>
        <dsp:cNvPr id="0" name=""/>
        <dsp:cNvSpPr/>
      </dsp:nvSpPr>
      <dsp:spPr>
        <a:xfrm>
          <a:off x="363486" y="595559"/>
          <a:ext cx="2887495" cy="2887495"/>
        </a:xfrm>
        <a:prstGeom prst="blockArc">
          <a:avLst>
            <a:gd name="adj1" fmla="val 20520000"/>
            <a:gd name="adj2" fmla="val 3240000"/>
            <a:gd name="adj3" fmla="val 4639"/>
          </a:avLst>
        </a:prstGeom>
        <a:solidFill>
          <a:schemeClr val="accent5">
            <a:hueOff val="-1689636"/>
            <a:satOff val="-4355"/>
            <a:lumOff val="-2941"/>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80A7203-0E5F-4575-B2A0-3D6A57E1F8B3}">
      <dsp:nvSpPr>
        <dsp:cNvPr id="0" name=""/>
        <dsp:cNvSpPr/>
      </dsp:nvSpPr>
      <dsp:spPr>
        <a:xfrm>
          <a:off x="363486" y="595559"/>
          <a:ext cx="2887495" cy="2887495"/>
        </a:xfrm>
        <a:prstGeom prst="blockArc">
          <a:avLst>
            <a:gd name="adj1" fmla="val 16200000"/>
            <a:gd name="adj2" fmla="val 20520000"/>
            <a:gd name="adj3" fmla="val 4639"/>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055E614-FA50-4C84-8A59-E179CCA52C4A}">
      <dsp:nvSpPr>
        <dsp:cNvPr id="0" name=""/>
        <dsp:cNvSpPr/>
      </dsp:nvSpPr>
      <dsp:spPr>
        <a:xfrm>
          <a:off x="1142758" y="1374830"/>
          <a:ext cx="1328952" cy="1328952"/>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kern="1200" dirty="0"/>
            <a:t>Products</a:t>
          </a:r>
        </a:p>
      </dsp:txBody>
      <dsp:txXfrm>
        <a:off x="1337379" y="1569451"/>
        <a:ext cx="939710" cy="939710"/>
      </dsp:txXfrm>
    </dsp:sp>
    <dsp:sp modelId="{87A43819-F93C-4FDF-B332-68878C276BCF}">
      <dsp:nvSpPr>
        <dsp:cNvPr id="0" name=""/>
        <dsp:cNvSpPr/>
      </dsp:nvSpPr>
      <dsp:spPr>
        <a:xfrm>
          <a:off x="1342101" y="163915"/>
          <a:ext cx="930266" cy="930266"/>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Dill</a:t>
          </a:r>
        </a:p>
      </dsp:txBody>
      <dsp:txXfrm>
        <a:off x="1478335" y="300149"/>
        <a:ext cx="657798" cy="657798"/>
      </dsp:txXfrm>
    </dsp:sp>
    <dsp:sp modelId="{FC048CE0-5A74-41CB-A0E6-73642231A4C5}">
      <dsp:nvSpPr>
        <dsp:cNvPr id="0" name=""/>
        <dsp:cNvSpPr/>
      </dsp:nvSpPr>
      <dsp:spPr>
        <a:xfrm>
          <a:off x="2683336" y="1138379"/>
          <a:ext cx="930266" cy="930266"/>
        </a:xfrm>
        <a:prstGeom prst="ellipse">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Coriander</a:t>
          </a:r>
        </a:p>
      </dsp:txBody>
      <dsp:txXfrm>
        <a:off x="2819570" y="1274613"/>
        <a:ext cx="657798" cy="657798"/>
      </dsp:txXfrm>
    </dsp:sp>
    <dsp:sp modelId="{4E33527E-F5A0-400E-A8FF-E406ACD491DC}">
      <dsp:nvSpPr>
        <dsp:cNvPr id="0" name=""/>
        <dsp:cNvSpPr/>
      </dsp:nvSpPr>
      <dsp:spPr>
        <a:xfrm>
          <a:off x="2171029" y="2715096"/>
          <a:ext cx="930266" cy="930266"/>
        </a:xfrm>
        <a:prstGeom prst="ellipse">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Chives</a:t>
          </a:r>
        </a:p>
      </dsp:txBody>
      <dsp:txXfrm>
        <a:off x="2307263" y="2851330"/>
        <a:ext cx="657798" cy="657798"/>
      </dsp:txXfrm>
    </dsp:sp>
    <dsp:sp modelId="{644F01FA-AC77-4A62-B616-1B7CAECE7F26}">
      <dsp:nvSpPr>
        <dsp:cNvPr id="0" name=""/>
        <dsp:cNvSpPr/>
      </dsp:nvSpPr>
      <dsp:spPr>
        <a:xfrm>
          <a:off x="513172" y="2715096"/>
          <a:ext cx="930266" cy="930266"/>
        </a:xfrm>
        <a:prstGeom prst="ellipse">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Parsley</a:t>
          </a:r>
        </a:p>
      </dsp:txBody>
      <dsp:txXfrm>
        <a:off x="649406" y="2851330"/>
        <a:ext cx="657798" cy="657798"/>
      </dsp:txXfrm>
    </dsp:sp>
    <dsp:sp modelId="{5F9949AA-F366-4D4E-B655-A0AA6DA004EB}">
      <dsp:nvSpPr>
        <dsp:cNvPr id="0" name=""/>
        <dsp:cNvSpPr/>
      </dsp:nvSpPr>
      <dsp:spPr>
        <a:xfrm>
          <a:off x="865" y="1138379"/>
          <a:ext cx="930266" cy="930266"/>
        </a:xfrm>
        <a:prstGeom prst="ellipse">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Mint</a:t>
          </a:r>
        </a:p>
      </dsp:txBody>
      <dsp:txXfrm>
        <a:off x="137099" y="1274613"/>
        <a:ext cx="657798" cy="6577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6E006D-7202-48CD-9FA2-C28DBCB34AF3}">
      <dsp:nvSpPr>
        <dsp:cNvPr id="0" name=""/>
        <dsp:cNvSpPr/>
      </dsp:nvSpPr>
      <dsp:spPr>
        <a:xfrm>
          <a:off x="2210645" y="1618721"/>
          <a:ext cx="1978437" cy="1978437"/>
        </a:xfrm>
        <a:prstGeom prst="gear9">
          <a:avLst/>
        </a:prstGeom>
        <a:solidFill>
          <a:schemeClr val="tx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BPG Nino Mtavruli" panose="02000506000000020004" pitchFamily="2" charset="0"/>
            </a:rPr>
            <a:t>Catering Business</a:t>
          </a:r>
        </a:p>
      </dsp:txBody>
      <dsp:txXfrm>
        <a:off x="2608399" y="2082160"/>
        <a:ext cx="1182929" cy="1016958"/>
      </dsp:txXfrm>
    </dsp:sp>
    <dsp:sp modelId="{C52A40CF-E6DF-4025-A273-184407049108}">
      <dsp:nvSpPr>
        <dsp:cNvPr id="0" name=""/>
        <dsp:cNvSpPr/>
      </dsp:nvSpPr>
      <dsp:spPr>
        <a:xfrm>
          <a:off x="1059554" y="1151090"/>
          <a:ext cx="1438863" cy="1438863"/>
        </a:xfrm>
        <a:prstGeom prst="gear6">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BPG Nino Mtavruli" panose="02000506000000020004" pitchFamily="2" charset="0"/>
            </a:rPr>
            <a:t>Domestic Kitchen</a:t>
          </a:r>
        </a:p>
      </dsp:txBody>
      <dsp:txXfrm>
        <a:off x="1421792" y="1515517"/>
        <a:ext cx="714387" cy="710009"/>
      </dsp:txXfrm>
    </dsp:sp>
    <dsp:sp modelId="{181ACF98-A94C-4F27-B31F-F0CD10C86431}">
      <dsp:nvSpPr>
        <dsp:cNvPr id="0" name=""/>
        <dsp:cNvSpPr/>
      </dsp:nvSpPr>
      <dsp:spPr>
        <a:xfrm rot="20700000">
          <a:off x="1865464" y="158421"/>
          <a:ext cx="1409792" cy="1409792"/>
        </a:xfrm>
        <a:prstGeom prst="gear6">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BPG Nino Mtavruli" panose="02000506000000020004" pitchFamily="2" charset="0"/>
            </a:rPr>
            <a:t>Restaurants</a:t>
          </a:r>
        </a:p>
      </dsp:txBody>
      <dsp:txXfrm rot="-20700000">
        <a:off x="2174673" y="467630"/>
        <a:ext cx="791374" cy="791374"/>
      </dsp:txXfrm>
    </dsp:sp>
    <dsp:sp modelId="{9FDF326A-BAB6-4227-8B38-4C0E1FD56F0E}">
      <dsp:nvSpPr>
        <dsp:cNvPr id="0" name=""/>
        <dsp:cNvSpPr/>
      </dsp:nvSpPr>
      <dsp:spPr>
        <a:xfrm>
          <a:off x="2052071" y="1323826"/>
          <a:ext cx="2532399" cy="2532399"/>
        </a:xfrm>
        <a:prstGeom prst="circularArrow">
          <a:avLst>
            <a:gd name="adj1" fmla="val 4688"/>
            <a:gd name="adj2" fmla="val 299029"/>
            <a:gd name="adj3" fmla="val 2500148"/>
            <a:gd name="adj4" fmla="val 15896222"/>
            <a:gd name="adj5" fmla="val 5469"/>
          </a:avLst>
        </a:prstGeom>
        <a:solidFill>
          <a:schemeClr val="tx2">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952E9B4C-BCE1-4123-A68B-AAD3C8753A84}">
      <dsp:nvSpPr>
        <dsp:cNvPr id="0" name=""/>
        <dsp:cNvSpPr/>
      </dsp:nvSpPr>
      <dsp:spPr>
        <a:xfrm>
          <a:off x="804734" y="835287"/>
          <a:ext cx="1839946" cy="1839946"/>
        </a:xfrm>
        <a:prstGeom prst="leftCircularArrow">
          <a:avLst>
            <a:gd name="adj1" fmla="val 6452"/>
            <a:gd name="adj2" fmla="val 429999"/>
            <a:gd name="adj3" fmla="val 10489124"/>
            <a:gd name="adj4" fmla="val 14837806"/>
            <a:gd name="adj5" fmla="val 7527"/>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6D7DFCC-B995-4D56-B1DD-798779159008}">
      <dsp:nvSpPr>
        <dsp:cNvPr id="0" name=""/>
        <dsp:cNvSpPr/>
      </dsp:nvSpPr>
      <dsp:spPr>
        <a:xfrm>
          <a:off x="1539365" y="-147813"/>
          <a:ext cx="1983833" cy="1983833"/>
        </a:xfrm>
        <a:prstGeom prst="circularArrow">
          <a:avLst>
            <a:gd name="adj1" fmla="val 5984"/>
            <a:gd name="adj2" fmla="val 394124"/>
            <a:gd name="adj3" fmla="val 13313824"/>
            <a:gd name="adj4" fmla="val 10508221"/>
            <a:gd name="adj5" fmla="val 6981"/>
          </a:avLst>
        </a:prstGeom>
        <a:solidFill>
          <a:schemeClr val="accent6">
            <a:lumMod val="7500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019E92-C44E-4D0D-BD95-1AADD473668F}">
      <dsp:nvSpPr>
        <dsp:cNvPr id="0" name=""/>
        <dsp:cNvSpPr/>
      </dsp:nvSpPr>
      <dsp:spPr>
        <a:xfrm>
          <a:off x="-4596881" y="-704794"/>
          <a:ext cx="5475840" cy="5475840"/>
        </a:xfrm>
        <a:prstGeom prst="blockArc">
          <a:avLst>
            <a:gd name="adj1" fmla="val 18900000"/>
            <a:gd name="adj2" fmla="val 2700000"/>
            <a:gd name="adj3" fmla="val 394"/>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5583DF3-52BB-45FE-B0D8-1F2B031D2C86}">
      <dsp:nvSpPr>
        <dsp:cNvPr id="0" name=""/>
        <dsp:cNvSpPr/>
      </dsp:nvSpPr>
      <dsp:spPr>
        <a:xfrm>
          <a:off x="328225" y="214128"/>
          <a:ext cx="4114794" cy="428094"/>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39800" tIns="27940" rIns="27940" bIns="27940" numCol="1" spcCol="1270" anchor="ctr" anchorCtr="0">
          <a:noAutofit/>
        </a:bodyPr>
        <a:lstStyle/>
        <a:p>
          <a:pPr marL="0" lvl="0" indent="0" algn="l" defTabSz="488950">
            <a:lnSpc>
              <a:spcPct val="90000"/>
            </a:lnSpc>
            <a:spcBef>
              <a:spcPct val="0"/>
            </a:spcBef>
            <a:spcAft>
              <a:spcPct val="35000"/>
            </a:spcAft>
            <a:buClr>
              <a:schemeClr val="accent1">
                <a:lumMod val="75000"/>
              </a:schemeClr>
            </a:buClr>
            <a:buNone/>
          </a:pPr>
          <a:r>
            <a:rPr lang="en-US" sz="1100" kern="1200" dirty="0">
              <a:latin typeface="BPG Nino Mtavruli" panose="02000506000000020004" pitchFamily="2" charset="0"/>
              <a:cs typeface="Times New Roman" panose="02020603050405020304" pitchFamily="18" charset="0"/>
            </a:rPr>
            <a:t>Raw greens require appropriate protective packaging</a:t>
          </a:r>
          <a:endParaRPr lang="en-US" sz="1100" kern="1200" dirty="0">
            <a:latin typeface="BPG Nino Mtavruli" panose="02000506000000020004" pitchFamily="2" charset="0"/>
          </a:endParaRPr>
        </a:p>
      </dsp:txBody>
      <dsp:txXfrm>
        <a:off x="328225" y="214128"/>
        <a:ext cx="4114794" cy="428094"/>
      </dsp:txXfrm>
    </dsp:sp>
    <dsp:sp modelId="{CDDF3E4D-B623-4802-ABE8-650A30F641EC}">
      <dsp:nvSpPr>
        <dsp:cNvPr id="0" name=""/>
        <dsp:cNvSpPr/>
      </dsp:nvSpPr>
      <dsp:spPr>
        <a:xfrm>
          <a:off x="60666" y="160616"/>
          <a:ext cx="535118" cy="535118"/>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C4B4763-7648-49B7-9744-EA73BC4EAD21}">
      <dsp:nvSpPr>
        <dsp:cNvPr id="0" name=""/>
        <dsp:cNvSpPr/>
      </dsp:nvSpPr>
      <dsp:spPr>
        <a:xfrm>
          <a:off x="680362" y="856189"/>
          <a:ext cx="3762657" cy="428094"/>
        </a:xfrm>
        <a:prstGeom prst="rect">
          <a:avLst/>
        </a:prstGeom>
        <a:solidFill>
          <a:schemeClr val="accent5">
            <a:hueOff val="-1351709"/>
            <a:satOff val="-3484"/>
            <a:lumOff val="-2353"/>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39800" tIns="27940" rIns="27940" bIns="2794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cs typeface="Times New Roman" panose="02020603050405020304" pitchFamily="18" charset="0"/>
            </a:rPr>
            <a:t>Protective layer is necessary to protect leaves against possible damage during packaging and reduce the risk of external moisture</a:t>
          </a:r>
          <a:endParaRPr lang="en-US" sz="1100" kern="1200" dirty="0">
            <a:latin typeface="BPG Nino Mtavruli" panose="02000506000000020004" pitchFamily="2" charset="0"/>
          </a:endParaRPr>
        </a:p>
      </dsp:txBody>
      <dsp:txXfrm>
        <a:off x="680362" y="856189"/>
        <a:ext cx="3762657" cy="428094"/>
      </dsp:txXfrm>
    </dsp:sp>
    <dsp:sp modelId="{4FECAFB6-C2CD-4D6B-835A-632554D1A916}">
      <dsp:nvSpPr>
        <dsp:cNvPr id="0" name=""/>
        <dsp:cNvSpPr/>
      </dsp:nvSpPr>
      <dsp:spPr>
        <a:xfrm>
          <a:off x="412803" y="802677"/>
          <a:ext cx="535118" cy="535118"/>
        </a:xfrm>
        <a:prstGeom prst="ellipse">
          <a:avLst/>
        </a:prstGeom>
        <a:solidFill>
          <a:schemeClr val="lt1">
            <a:hueOff val="0"/>
            <a:satOff val="0"/>
            <a:lumOff val="0"/>
            <a:alphaOff val="0"/>
          </a:schemeClr>
        </a:solidFill>
        <a:ln w="12700" cap="flat" cmpd="sng" algn="ctr">
          <a:solidFill>
            <a:schemeClr val="accent5">
              <a:hueOff val="-1351709"/>
              <a:satOff val="-3484"/>
              <a:lumOff val="-2353"/>
              <a:alphaOff val="0"/>
            </a:schemeClr>
          </a:solidFill>
          <a:prstDash val="solid"/>
          <a:miter lim="800000"/>
        </a:ln>
        <a:effectLst/>
      </dsp:spPr>
      <dsp:style>
        <a:lnRef idx="2">
          <a:scrgbClr r="0" g="0" b="0"/>
        </a:lnRef>
        <a:fillRef idx="1">
          <a:scrgbClr r="0" g="0" b="0"/>
        </a:fillRef>
        <a:effectRef idx="0">
          <a:scrgbClr r="0" g="0" b="0"/>
        </a:effectRef>
        <a:fontRef idx="minor"/>
      </dsp:style>
    </dsp:sp>
    <dsp:sp modelId="{18592402-F36E-4693-8322-3BCB1E07BB27}">
      <dsp:nvSpPr>
        <dsp:cNvPr id="0" name=""/>
        <dsp:cNvSpPr/>
      </dsp:nvSpPr>
      <dsp:spPr>
        <a:xfrm>
          <a:off x="841386" y="1498250"/>
          <a:ext cx="3601633" cy="428094"/>
        </a:xfrm>
        <a:prstGeom prst="rect">
          <a:avLst/>
        </a:prstGeom>
        <a:solidFill>
          <a:schemeClr val="accent5">
            <a:hueOff val="-2703417"/>
            <a:satOff val="-6968"/>
            <a:lumOff val="-470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39800" tIns="27940" rIns="27940" bIns="2794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cs typeface="Times New Roman" panose="02020603050405020304" pitchFamily="18" charset="0"/>
            </a:rPr>
            <a:t>Cut raw greens are usually covered by the polyethylene sacks and placed in cardboard boxes</a:t>
          </a:r>
          <a:endParaRPr lang="en-US" sz="1100" kern="1200" dirty="0">
            <a:latin typeface="BPG Nino Mtavruli" panose="02000506000000020004" pitchFamily="2" charset="0"/>
          </a:endParaRPr>
        </a:p>
      </dsp:txBody>
      <dsp:txXfrm>
        <a:off x="841386" y="1498250"/>
        <a:ext cx="3601633" cy="428094"/>
      </dsp:txXfrm>
    </dsp:sp>
    <dsp:sp modelId="{9A892884-7CCD-41BE-A7D1-3470418FC5F9}">
      <dsp:nvSpPr>
        <dsp:cNvPr id="0" name=""/>
        <dsp:cNvSpPr/>
      </dsp:nvSpPr>
      <dsp:spPr>
        <a:xfrm>
          <a:off x="573826" y="1444738"/>
          <a:ext cx="535118" cy="535118"/>
        </a:xfrm>
        <a:prstGeom prst="ellipse">
          <a:avLst/>
        </a:prstGeom>
        <a:solidFill>
          <a:schemeClr val="lt1">
            <a:hueOff val="0"/>
            <a:satOff val="0"/>
            <a:lumOff val="0"/>
            <a:alphaOff val="0"/>
          </a:schemeClr>
        </a:solidFill>
        <a:ln w="12700" cap="flat" cmpd="sng" algn="ctr">
          <a:solidFill>
            <a:schemeClr val="accent5">
              <a:hueOff val="-2703417"/>
              <a:satOff val="-6968"/>
              <a:lumOff val="-4706"/>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5ED733-0996-4A2E-9C49-2D7901F99D67}">
      <dsp:nvSpPr>
        <dsp:cNvPr id="0" name=""/>
        <dsp:cNvSpPr/>
      </dsp:nvSpPr>
      <dsp:spPr>
        <a:xfrm>
          <a:off x="841386" y="2139904"/>
          <a:ext cx="3601633" cy="428094"/>
        </a:xfrm>
        <a:prstGeom prst="rect">
          <a:avLst/>
        </a:prstGeom>
        <a:solidFill>
          <a:schemeClr val="accent5">
            <a:hueOff val="-4055126"/>
            <a:satOff val="-10451"/>
            <a:lumOff val="-7059"/>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39800" tIns="27940" rIns="27940" bIns="2794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cs typeface="Times New Roman" panose="02020603050405020304" pitchFamily="18" charset="0"/>
            </a:rPr>
            <a:t>In is crucial to provide the appropriate temperature and moisture in the process of transportation in order for the raw greens to retain its properties</a:t>
          </a:r>
          <a:endParaRPr lang="en-US" sz="1100" kern="1200" dirty="0">
            <a:latin typeface="BPG Nino Mtavruli" panose="02000506000000020004" pitchFamily="2" charset="0"/>
          </a:endParaRPr>
        </a:p>
      </dsp:txBody>
      <dsp:txXfrm>
        <a:off x="841386" y="2139904"/>
        <a:ext cx="3601633" cy="428094"/>
      </dsp:txXfrm>
    </dsp:sp>
    <dsp:sp modelId="{2DAC729C-A3F9-417A-9B1D-3234B4687660}">
      <dsp:nvSpPr>
        <dsp:cNvPr id="0" name=""/>
        <dsp:cNvSpPr/>
      </dsp:nvSpPr>
      <dsp:spPr>
        <a:xfrm>
          <a:off x="573826" y="2086392"/>
          <a:ext cx="535118" cy="535118"/>
        </a:xfrm>
        <a:prstGeom prst="ellipse">
          <a:avLst/>
        </a:prstGeom>
        <a:solidFill>
          <a:schemeClr val="lt1">
            <a:hueOff val="0"/>
            <a:satOff val="0"/>
            <a:lumOff val="0"/>
            <a:alphaOff val="0"/>
          </a:schemeClr>
        </a:solidFill>
        <a:ln w="12700" cap="flat" cmpd="sng" algn="ctr">
          <a:solidFill>
            <a:schemeClr val="accent5">
              <a:hueOff val="-4055126"/>
              <a:satOff val="-10451"/>
              <a:lumOff val="-7059"/>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78F16F-191E-40F1-9108-854530B229C0}">
      <dsp:nvSpPr>
        <dsp:cNvPr id="0" name=""/>
        <dsp:cNvSpPr/>
      </dsp:nvSpPr>
      <dsp:spPr>
        <a:xfrm>
          <a:off x="680362" y="2781965"/>
          <a:ext cx="3762657" cy="428094"/>
        </a:xfrm>
        <a:prstGeom prst="rect">
          <a:avLst/>
        </a:prstGeom>
        <a:solidFill>
          <a:schemeClr val="accent5">
            <a:hueOff val="-5406834"/>
            <a:satOff val="-13935"/>
            <a:lumOff val="-941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39800" tIns="27940" rIns="27940" bIns="27940"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cs typeface="Times New Roman" panose="02020603050405020304" pitchFamily="18" charset="0"/>
            </a:rPr>
            <a:t>Packaging requirements differ for different customers and market segments</a:t>
          </a:r>
          <a:endParaRPr lang="en-US" sz="1100" kern="1200" dirty="0">
            <a:latin typeface="BPG Nino Mtavruli" panose="02000506000000020004" pitchFamily="2" charset="0"/>
          </a:endParaRPr>
        </a:p>
      </dsp:txBody>
      <dsp:txXfrm>
        <a:off x="680362" y="2781965"/>
        <a:ext cx="3762657" cy="428094"/>
      </dsp:txXfrm>
    </dsp:sp>
    <dsp:sp modelId="{CD16C119-9693-4EE8-B370-7BB5D650B6B5}">
      <dsp:nvSpPr>
        <dsp:cNvPr id="0" name=""/>
        <dsp:cNvSpPr/>
      </dsp:nvSpPr>
      <dsp:spPr>
        <a:xfrm>
          <a:off x="412803" y="2728453"/>
          <a:ext cx="535118" cy="535118"/>
        </a:xfrm>
        <a:prstGeom prst="ellipse">
          <a:avLst/>
        </a:prstGeom>
        <a:solidFill>
          <a:schemeClr val="lt1">
            <a:hueOff val="0"/>
            <a:satOff val="0"/>
            <a:lumOff val="0"/>
            <a:alphaOff val="0"/>
          </a:schemeClr>
        </a:solidFill>
        <a:ln w="12700" cap="flat" cmpd="sng" algn="ctr">
          <a:solidFill>
            <a:schemeClr val="accent5">
              <a:hueOff val="-5406834"/>
              <a:satOff val="-13935"/>
              <a:lumOff val="-9412"/>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2E3AFD-D5F2-4BF8-B44E-3D4508E4F484}">
      <dsp:nvSpPr>
        <dsp:cNvPr id="0" name=""/>
        <dsp:cNvSpPr/>
      </dsp:nvSpPr>
      <dsp:spPr>
        <a:xfrm>
          <a:off x="328225" y="3424026"/>
          <a:ext cx="4114794" cy="428094"/>
        </a:xfrm>
        <a:prstGeom prst="rect">
          <a:avLst/>
        </a:prstGeom>
        <a:solidFill>
          <a:schemeClr val="accent5">
            <a:hueOff val="-6758543"/>
            <a:satOff val="-17419"/>
            <a:lumOff val="-11765"/>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339800" tIns="27940" rIns="27940" bIns="27940" numCol="1" spcCol="1270" anchor="ctr" anchorCtr="0">
          <a:noAutofit/>
        </a:bodyPr>
        <a:lstStyle/>
        <a:p>
          <a:pPr marL="0" lvl="0" indent="0" algn="l" defTabSz="488950">
            <a:lnSpc>
              <a:spcPct val="90000"/>
            </a:lnSpc>
            <a:spcBef>
              <a:spcPct val="0"/>
            </a:spcBef>
            <a:spcAft>
              <a:spcPct val="35000"/>
            </a:spcAft>
            <a:buClr>
              <a:srgbClr val="C0392B"/>
            </a:buClr>
            <a:buNone/>
          </a:pPr>
          <a:r>
            <a:rPr lang="en-US" sz="1100" kern="1200" dirty="0">
              <a:latin typeface="BPG Nino Mtavruli" panose="02000506000000020004" pitchFamily="2" charset="0"/>
              <a:cs typeface="Times New Roman" panose="02020603050405020304" pitchFamily="18" charset="0"/>
            </a:rPr>
            <a:t>It is necessary to consider the fact that raw greens  need to be packaged immediately after being harvested</a:t>
          </a:r>
          <a:endParaRPr lang="en-US" sz="1100" kern="1200" dirty="0">
            <a:latin typeface="BPG Nino Mtavruli" panose="02000506000000020004" pitchFamily="2" charset="0"/>
          </a:endParaRPr>
        </a:p>
      </dsp:txBody>
      <dsp:txXfrm>
        <a:off x="328225" y="3424026"/>
        <a:ext cx="4114794" cy="428094"/>
      </dsp:txXfrm>
    </dsp:sp>
    <dsp:sp modelId="{72D08460-9913-4AD2-AE07-3DACD79B128C}">
      <dsp:nvSpPr>
        <dsp:cNvPr id="0" name=""/>
        <dsp:cNvSpPr/>
      </dsp:nvSpPr>
      <dsp:spPr>
        <a:xfrm>
          <a:off x="60666" y="3370514"/>
          <a:ext cx="535118" cy="535118"/>
        </a:xfrm>
        <a:prstGeom prst="ellipse">
          <a:avLst/>
        </a:prstGeom>
        <a:solidFill>
          <a:schemeClr val="lt1">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175514-9190-498F-8C62-BC39498754C5}">
      <dsp:nvSpPr>
        <dsp:cNvPr id="0" name=""/>
        <dsp:cNvSpPr/>
      </dsp:nvSpPr>
      <dsp:spPr>
        <a:xfrm>
          <a:off x="285798" y="544323"/>
          <a:ext cx="2575538" cy="303004"/>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C9ADF6-AE8F-44F0-B334-EF8ED46301B5}">
      <dsp:nvSpPr>
        <dsp:cNvPr id="0" name=""/>
        <dsp:cNvSpPr/>
      </dsp:nvSpPr>
      <dsp:spPr>
        <a:xfrm>
          <a:off x="285798" y="658119"/>
          <a:ext cx="189208" cy="189208"/>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7349D1-EF08-448D-AB4C-F2483F16CCAE}">
      <dsp:nvSpPr>
        <dsp:cNvPr id="0" name=""/>
        <dsp:cNvSpPr/>
      </dsp:nvSpPr>
      <dsp:spPr>
        <a:xfrm>
          <a:off x="285798" y="0"/>
          <a:ext cx="2575538" cy="5443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BPG Nino Mtavruli" panose="02000506000000020004" pitchFamily="2" charset="0"/>
            </a:rPr>
            <a:t>Advantages</a:t>
          </a:r>
        </a:p>
      </dsp:txBody>
      <dsp:txXfrm>
        <a:off x="285798" y="0"/>
        <a:ext cx="2575538" cy="544323"/>
      </dsp:txXfrm>
    </dsp:sp>
    <dsp:sp modelId="{6F3D4F49-747B-4B55-9AFB-64638C7D40C5}">
      <dsp:nvSpPr>
        <dsp:cNvPr id="0" name=""/>
        <dsp:cNvSpPr/>
      </dsp:nvSpPr>
      <dsp:spPr>
        <a:xfrm>
          <a:off x="285798" y="1099158"/>
          <a:ext cx="189203" cy="189203"/>
        </a:xfrm>
        <a:prstGeom prst="rect">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7421E5A-B834-41EB-9C16-FDAB740069FB}">
      <dsp:nvSpPr>
        <dsp:cNvPr id="0" name=""/>
        <dsp:cNvSpPr/>
      </dsp:nvSpPr>
      <dsp:spPr>
        <a:xfrm>
          <a:off x="466086" y="973243"/>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rPr>
            <a:t>Marketing period</a:t>
          </a:r>
        </a:p>
      </dsp:txBody>
      <dsp:txXfrm>
        <a:off x="466086" y="973243"/>
        <a:ext cx="2395250" cy="441034"/>
      </dsp:txXfrm>
    </dsp:sp>
    <dsp:sp modelId="{8AD09E20-42BD-438A-AB32-39250E586D84}">
      <dsp:nvSpPr>
        <dsp:cNvPr id="0" name=""/>
        <dsp:cNvSpPr/>
      </dsp:nvSpPr>
      <dsp:spPr>
        <a:xfrm>
          <a:off x="285798" y="1540192"/>
          <a:ext cx="189203" cy="189203"/>
        </a:xfrm>
        <a:prstGeom prst="rect">
          <a:avLst/>
        </a:prstGeom>
        <a:solidFill>
          <a:schemeClr val="lt1">
            <a:hueOff val="0"/>
            <a:satOff val="0"/>
            <a:lumOff val="0"/>
            <a:alphaOff val="0"/>
          </a:schemeClr>
        </a:solidFill>
        <a:ln w="12700" cap="flat" cmpd="sng" algn="ctr">
          <a:solidFill>
            <a:schemeClr val="accent4">
              <a:hueOff val="890990"/>
              <a:satOff val="-3707"/>
              <a:lumOff val="873"/>
              <a:alphaOff val="0"/>
            </a:schemeClr>
          </a:solidFill>
          <a:prstDash val="solid"/>
          <a:miter lim="800000"/>
        </a:ln>
        <a:effectLst/>
      </dsp:spPr>
      <dsp:style>
        <a:lnRef idx="2">
          <a:scrgbClr r="0" g="0" b="0"/>
        </a:lnRef>
        <a:fillRef idx="1">
          <a:scrgbClr r="0" g="0" b="0"/>
        </a:fillRef>
        <a:effectRef idx="0">
          <a:scrgbClr r="0" g="0" b="0"/>
        </a:effectRef>
        <a:fontRef idx="minor"/>
      </dsp:style>
    </dsp:sp>
    <dsp:sp modelId="{1C55C2B9-F38F-45B6-8EF7-A295D81DB7AD}">
      <dsp:nvSpPr>
        <dsp:cNvPr id="0" name=""/>
        <dsp:cNvSpPr/>
      </dsp:nvSpPr>
      <dsp:spPr>
        <a:xfrm>
          <a:off x="466086" y="1414277"/>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rPr>
            <a:t>Quality</a:t>
          </a:r>
        </a:p>
      </dsp:txBody>
      <dsp:txXfrm>
        <a:off x="466086" y="1414277"/>
        <a:ext cx="2395250" cy="441034"/>
      </dsp:txXfrm>
    </dsp:sp>
    <dsp:sp modelId="{66C2986E-7AA1-4644-BEA6-EE6AE40EA64A}">
      <dsp:nvSpPr>
        <dsp:cNvPr id="0" name=""/>
        <dsp:cNvSpPr/>
      </dsp:nvSpPr>
      <dsp:spPr>
        <a:xfrm>
          <a:off x="285798" y="1981227"/>
          <a:ext cx="189203" cy="189203"/>
        </a:xfrm>
        <a:prstGeom prst="rect">
          <a:avLst/>
        </a:prstGeom>
        <a:solidFill>
          <a:schemeClr val="lt1">
            <a:hueOff val="0"/>
            <a:satOff val="0"/>
            <a:lumOff val="0"/>
            <a:alphaOff val="0"/>
          </a:schemeClr>
        </a:solidFill>
        <a:ln w="12700" cap="flat" cmpd="sng" algn="ctr">
          <a:solidFill>
            <a:schemeClr val="accent4">
              <a:hueOff val="1781980"/>
              <a:satOff val="-7414"/>
              <a:lumOff val="1747"/>
              <a:alphaOff val="0"/>
            </a:schemeClr>
          </a:solidFill>
          <a:prstDash val="solid"/>
          <a:miter lim="800000"/>
        </a:ln>
        <a:effectLst/>
      </dsp:spPr>
      <dsp:style>
        <a:lnRef idx="2">
          <a:scrgbClr r="0" g="0" b="0"/>
        </a:lnRef>
        <a:fillRef idx="1">
          <a:scrgbClr r="0" g="0" b="0"/>
        </a:fillRef>
        <a:effectRef idx="0">
          <a:scrgbClr r="0" g="0" b="0"/>
        </a:effectRef>
        <a:fontRef idx="minor"/>
      </dsp:style>
    </dsp:sp>
    <dsp:sp modelId="{C1B765AD-8374-4A9A-A09A-0DEF5E80496B}">
      <dsp:nvSpPr>
        <dsp:cNvPr id="0" name=""/>
        <dsp:cNvSpPr/>
      </dsp:nvSpPr>
      <dsp:spPr>
        <a:xfrm>
          <a:off x="466086" y="1855311"/>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rPr>
            <a:t>Local cheap labor</a:t>
          </a:r>
        </a:p>
      </dsp:txBody>
      <dsp:txXfrm>
        <a:off x="466086" y="1855311"/>
        <a:ext cx="2395250" cy="441034"/>
      </dsp:txXfrm>
    </dsp:sp>
    <dsp:sp modelId="{A5A2BFEF-47BA-48E5-8E90-F8D1D8798BAD}">
      <dsp:nvSpPr>
        <dsp:cNvPr id="0" name=""/>
        <dsp:cNvSpPr/>
      </dsp:nvSpPr>
      <dsp:spPr>
        <a:xfrm>
          <a:off x="285798" y="2422261"/>
          <a:ext cx="189203" cy="189203"/>
        </a:xfrm>
        <a:prstGeom prst="rect">
          <a:avLst/>
        </a:prstGeom>
        <a:solidFill>
          <a:schemeClr val="lt1">
            <a:hueOff val="0"/>
            <a:satOff val="0"/>
            <a:lumOff val="0"/>
            <a:alphaOff val="0"/>
          </a:schemeClr>
        </a:solidFill>
        <a:ln w="12700" cap="flat" cmpd="sng" algn="ctr">
          <a:solidFill>
            <a:schemeClr val="accent4">
              <a:hueOff val="2672970"/>
              <a:satOff val="-11121"/>
              <a:lumOff val="262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02B3882-9142-43E4-BFCF-D6DC5C85E232}">
      <dsp:nvSpPr>
        <dsp:cNvPr id="0" name=""/>
        <dsp:cNvSpPr/>
      </dsp:nvSpPr>
      <dsp:spPr>
        <a:xfrm>
          <a:off x="466086" y="2296346"/>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rPr>
            <a:t>Little Limited use of pesticides</a:t>
          </a:r>
        </a:p>
      </dsp:txBody>
      <dsp:txXfrm>
        <a:off x="466086" y="2296346"/>
        <a:ext cx="2395250" cy="441034"/>
      </dsp:txXfrm>
    </dsp:sp>
    <dsp:sp modelId="{4EB67D3A-07D4-401B-99FD-33A1E5FA95DE}">
      <dsp:nvSpPr>
        <dsp:cNvPr id="0" name=""/>
        <dsp:cNvSpPr/>
      </dsp:nvSpPr>
      <dsp:spPr>
        <a:xfrm>
          <a:off x="285798" y="2863295"/>
          <a:ext cx="189203" cy="189203"/>
        </a:xfrm>
        <a:prstGeom prst="rect">
          <a:avLst/>
        </a:prstGeom>
        <a:solidFill>
          <a:schemeClr val="lt1">
            <a:hueOff val="0"/>
            <a:satOff val="0"/>
            <a:lumOff val="0"/>
            <a:alphaOff val="0"/>
          </a:schemeClr>
        </a:solidFill>
        <a:ln w="12700" cap="flat" cmpd="sng" algn="ctr">
          <a:solidFill>
            <a:schemeClr val="accent4">
              <a:hueOff val="3563960"/>
              <a:satOff val="-14828"/>
              <a:lumOff val="3494"/>
              <a:alphaOff val="0"/>
            </a:schemeClr>
          </a:solidFill>
          <a:prstDash val="solid"/>
          <a:miter lim="800000"/>
        </a:ln>
        <a:effectLst/>
      </dsp:spPr>
      <dsp:style>
        <a:lnRef idx="2">
          <a:scrgbClr r="0" g="0" b="0"/>
        </a:lnRef>
        <a:fillRef idx="1">
          <a:scrgbClr r="0" g="0" b="0"/>
        </a:fillRef>
        <a:effectRef idx="0">
          <a:scrgbClr r="0" g="0" b="0"/>
        </a:effectRef>
        <a:fontRef idx="minor"/>
      </dsp:style>
    </dsp:sp>
    <dsp:sp modelId="{C59FEA38-5059-4232-B531-5E51F23E4DE4}">
      <dsp:nvSpPr>
        <dsp:cNvPr id="0" name=""/>
        <dsp:cNvSpPr/>
      </dsp:nvSpPr>
      <dsp:spPr>
        <a:xfrm>
          <a:off x="466086" y="2737380"/>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rPr>
            <a:t>Good picking habits</a:t>
          </a:r>
        </a:p>
      </dsp:txBody>
      <dsp:txXfrm>
        <a:off x="466086" y="2737380"/>
        <a:ext cx="2395250" cy="441034"/>
      </dsp:txXfrm>
    </dsp:sp>
    <dsp:sp modelId="{6089E4F5-CA58-411E-8E32-C919330E2E29}">
      <dsp:nvSpPr>
        <dsp:cNvPr id="0" name=""/>
        <dsp:cNvSpPr/>
      </dsp:nvSpPr>
      <dsp:spPr>
        <a:xfrm>
          <a:off x="285798" y="3304330"/>
          <a:ext cx="189203" cy="189203"/>
        </a:xfrm>
        <a:prstGeom prst="rect">
          <a:avLst/>
        </a:prstGeom>
        <a:solidFill>
          <a:schemeClr val="lt1">
            <a:hueOff val="0"/>
            <a:satOff val="0"/>
            <a:lumOff val="0"/>
            <a:alphaOff val="0"/>
          </a:schemeClr>
        </a:solidFill>
        <a:ln w="12700" cap="flat" cmpd="sng" algn="ctr">
          <a:solidFill>
            <a:schemeClr val="accent4">
              <a:hueOff val="4454951"/>
              <a:satOff val="-18535"/>
              <a:lumOff val="4367"/>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D6D0DC-3BBA-4BBB-806F-329422122066}">
      <dsp:nvSpPr>
        <dsp:cNvPr id="0" name=""/>
        <dsp:cNvSpPr/>
      </dsp:nvSpPr>
      <dsp:spPr>
        <a:xfrm>
          <a:off x="466086" y="3178414"/>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rPr>
            <a:t>Soil Fertility</a:t>
          </a:r>
        </a:p>
      </dsp:txBody>
      <dsp:txXfrm>
        <a:off x="466086" y="3178414"/>
        <a:ext cx="2395250" cy="441034"/>
      </dsp:txXfrm>
    </dsp:sp>
    <dsp:sp modelId="{8724EE0B-5F45-4CF9-9960-1A615E082670}">
      <dsp:nvSpPr>
        <dsp:cNvPr id="0" name=""/>
        <dsp:cNvSpPr/>
      </dsp:nvSpPr>
      <dsp:spPr>
        <a:xfrm>
          <a:off x="285798" y="3745364"/>
          <a:ext cx="189203" cy="189203"/>
        </a:xfrm>
        <a:prstGeom prst="rect">
          <a:avLst/>
        </a:prstGeom>
        <a:solidFill>
          <a:schemeClr val="lt1">
            <a:hueOff val="0"/>
            <a:satOff val="0"/>
            <a:lumOff val="0"/>
            <a:alphaOff val="0"/>
          </a:schemeClr>
        </a:solidFill>
        <a:ln w="12700" cap="flat" cmpd="sng" algn="ctr">
          <a:solidFill>
            <a:schemeClr val="accent4">
              <a:hueOff val="5345940"/>
              <a:satOff val="-22242"/>
              <a:lumOff val="5241"/>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AB0532-B5D0-4A0E-85C2-5490B8C9182D}">
      <dsp:nvSpPr>
        <dsp:cNvPr id="0" name=""/>
        <dsp:cNvSpPr/>
      </dsp:nvSpPr>
      <dsp:spPr>
        <a:xfrm>
          <a:off x="466086" y="3619449"/>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en-US" sz="1100" kern="1200" dirty="0">
              <a:latin typeface="BPG Nino Mtavruli" panose="02000506000000020004" pitchFamily="2" charset="0"/>
            </a:rPr>
            <a:t>The farmers - The Human Factor</a:t>
          </a:r>
        </a:p>
      </dsp:txBody>
      <dsp:txXfrm>
        <a:off x="466086" y="3619449"/>
        <a:ext cx="2395250" cy="441034"/>
      </dsp:txXfrm>
    </dsp:sp>
    <dsp:sp modelId="{CA953D4E-03CE-4C42-8881-BBAC46F0E8DA}">
      <dsp:nvSpPr>
        <dsp:cNvPr id="0" name=""/>
        <dsp:cNvSpPr/>
      </dsp:nvSpPr>
      <dsp:spPr>
        <a:xfrm>
          <a:off x="2990113" y="544323"/>
          <a:ext cx="2575538" cy="303004"/>
        </a:xfrm>
        <a:prstGeom prst="rect">
          <a:avLst/>
        </a:prstGeom>
        <a:solidFill>
          <a:schemeClr val="accent4">
            <a:hueOff val="9800891"/>
            <a:satOff val="-40777"/>
            <a:lumOff val="9608"/>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3106AA-499E-4BB2-AF68-D4BDF3025DD1}">
      <dsp:nvSpPr>
        <dsp:cNvPr id="0" name=""/>
        <dsp:cNvSpPr/>
      </dsp:nvSpPr>
      <dsp:spPr>
        <a:xfrm>
          <a:off x="2990113" y="658119"/>
          <a:ext cx="189208" cy="189208"/>
        </a:xfrm>
        <a:prstGeom prst="rect">
          <a:avLst/>
        </a:prstGeom>
        <a:solidFill>
          <a:schemeClr val="lt1">
            <a:alpha val="90000"/>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56487B-0F99-45AE-89E6-E606E04523EF}">
      <dsp:nvSpPr>
        <dsp:cNvPr id="0" name=""/>
        <dsp:cNvSpPr/>
      </dsp:nvSpPr>
      <dsp:spPr>
        <a:xfrm>
          <a:off x="2990113" y="0"/>
          <a:ext cx="2575538" cy="5443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BPG Nino Mtavruli" panose="02000506000000020004" pitchFamily="2" charset="0"/>
            </a:rPr>
            <a:t>Challenges</a:t>
          </a:r>
        </a:p>
      </dsp:txBody>
      <dsp:txXfrm>
        <a:off x="2990113" y="0"/>
        <a:ext cx="2575538" cy="544323"/>
      </dsp:txXfrm>
    </dsp:sp>
    <dsp:sp modelId="{E186B0DB-C3D9-482F-8FD7-4E95354D016E}">
      <dsp:nvSpPr>
        <dsp:cNvPr id="0" name=""/>
        <dsp:cNvSpPr/>
      </dsp:nvSpPr>
      <dsp:spPr>
        <a:xfrm>
          <a:off x="2990113" y="1099158"/>
          <a:ext cx="189203" cy="189203"/>
        </a:xfrm>
        <a:prstGeom prst="rect">
          <a:avLst/>
        </a:prstGeom>
        <a:solidFill>
          <a:schemeClr val="lt1">
            <a:hueOff val="0"/>
            <a:satOff val="0"/>
            <a:lumOff val="0"/>
            <a:alphaOff val="0"/>
          </a:schemeClr>
        </a:solidFill>
        <a:ln w="12700" cap="flat" cmpd="sng" algn="ctr">
          <a:solidFill>
            <a:schemeClr val="accent4">
              <a:hueOff val="6236930"/>
              <a:satOff val="-25949"/>
              <a:lumOff val="6114"/>
              <a:alphaOff val="0"/>
            </a:schemeClr>
          </a:solidFill>
          <a:prstDash val="solid"/>
          <a:miter lim="800000"/>
        </a:ln>
        <a:effectLst/>
      </dsp:spPr>
      <dsp:style>
        <a:lnRef idx="2">
          <a:scrgbClr r="0" g="0" b="0"/>
        </a:lnRef>
        <a:fillRef idx="1">
          <a:scrgbClr r="0" g="0" b="0"/>
        </a:fillRef>
        <a:effectRef idx="0">
          <a:scrgbClr r="0" g="0" b="0"/>
        </a:effectRef>
        <a:fontRef idx="minor"/>
      </dsp:style>
    </dsp:sp>
    <dsp:sp modelId="{4D57C049-352F-4895-BEBA-D917B9CD98C0}">
      <dsp:nvSpPr>
        <dsp:cNvPr id="0" name=""/>
        <dsp:cNvSpPr/>
      </dsp:nvSpPr>
      <dsp:spPr>
        <a:xfrm>
          <a:off x="3170401" y="973243"/>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ka-GE" sz="1100" kern="1200" dirty="0">
              <a:latin typeface="BPG Nino Mtavruli" panose="02000506000000020004" pitchFamily="2" charset="0"/>
              <a:cs typeface="Calibri" panose="020F0502020204030204" pitchFamily="34" charset="0"/>
            </a:rPr>
            <a:t>Adapting existing greenhouses</a:t>
          </a:r>
          <a:endParaRPr lang="en-US" sz="1100" kern="1200" dirty="0">
            <a:latin typeface="BPG Nino Mtavruli" panose="02000506000000020004" pitchFamily="2" charset="0"/>
            <a:cs typeface="Calibri" panose="020F0502020204030204" pitchFamily="34" charset="0"/>
          </a:endParaRPr>
        </a:p>
      </dsp:txBody>
      <dsp:txXfrm>
        <a:off x="3170401" y="973243"/>
        <a:ext cx="2395250" cy="441034"/>
      </dsp:txXfrm>
    </dsp:sp>
    <dsp:sp modelId="{0D97D33C-3B8E-4762-9919-F422343D05F7}">
      <dsp:nvSpPr>
        <dsp:cNvPr id="0" name=""/>
        <dsp:cNvSpPr/>
      </dsp:nvSpPr>
      <dsp:spPr>
        <a:xfrm>
          <a:off x="2990113" y="1540192"/>
          <a:ext cx="189203" cy="189203"/>
        </a:xfrm>
        <a:prstGeom prst="rect">
          <a:avLst/>
        </a:prstGeom>
        <a:solidFill>
          <a:schemeClr val="lt1">
            <a:hueOff val="0"/>
            <a:satOff val="0"/>
            <a:lumOff val="0"/>
            <a:alphaOff val="0"/>
          </a:schemeClr>
        </a:solidFill>
        <a:ln w="12700" cap="flat" cmpd="sng" algn="ctr">
          <a:solidFill>
            <a:schemeClr val="accent4">
              <a:hueOff val="7127921"/>
              <a:satOff val="-29656"/>
              <a:lumOff val="6988"/>
              <a:alphaOff val="0"/>
            </a:schemeClr>
          </a:solidFill>
          <a:prstDash val="solid"/>
          <a:miter lim="800000"/>
        </a:ln>
        <a:effectLst/>
      </dsp:spPr>
      <dsp:style>
        <a:lnRef idx="2">
          <a:scrgbClr r="0" g="0" b="0"/>
        </a:lnRef>
        <a:fillRef idx="1">
          <a:scrgbClr r="0" g="0" b="0"/>
        </a:fillRef>
        <a:effectRef idx="0">
          <a:scrgbClr r="0" g="0" b="0"/>
        </a:effectRef>
        <a:fontRef idx="minor"/>
      </dsp:style>
    </dsp:sp>
    <dsp:sp modelId="{4C54B4C2-A0A4-4E17-90A2-AB919A1C5EEF}">
      <dsp:nvSpPr>
        <dsp:cNvPr id="0" name=""/>
        <dsp:cNvSpPr/>
      </dsp:nvSpPr>
      <dsp:spPr>
        <a:xfrm>
          <a:off x="3170401" y="1414277"/>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ka-GE" sz="1100" kern="1200" dirty="0">
              <a:latin typeface="BPG Nino Mtavruli" panose="02000506000000020004" pitchFamily="2" charset="0"/>
            </a:rPr>
            <a:t>Winter temperaturesSoil</a:t>
          </a:r>
          <a:endParaRPr lang="en-US" sz="1100" kern="1200" dirty="0">
            <a:latin typeface="BPG Nino Mtavruli" panose="02000506000000020004" pitchFamily="2" charset="0"/>
          </a:endParaRPr>
        </a:p>
      </dsp:txBody>
      <dsp:txXfrm>
        <a:off x="3170401" y="1414277"/>
        <a:ext cx="2395250" cy="441034"/>
      </dsp:txXfrm>
    </dsp:sp>
    <dsp:sp modelId="{989CB767-CFF5-4932-AB71-449F6FD96754}">
      <dsp:nvSpPr>
        <dsp:cNvPr id="0" name=""/>
        <dsp:cNvSpPr/>
      </dsp:nvSpPr>
      <dsp:spPr>
        <a:xfrm>
          <a:off x="2990113" y="1981227"/>
          <a:ext cx="189203" cy="189203"/>
        </a:xfrm>
        <a:prstGeom prst="rect">
          <a:avLst/>
        </a:prstGeom>
        <a:solidFill>
          <a:schemeClr val="lt1">
            <a:hueOff val="0"/>
            <a:satOff val="0"/>
            <a:lumOff val="0"/>
            <a:alphaOff val="0"/>
          </a:schemeClr>
        </a:solidFill>
        <a:ln w="12700" cap="flat" cmpd="sng" algn="ctr">
          <a:solidFill>
            <a:schemeClr val="accent4">
              <a:hueOff val="8018910"/>
              <a:satOff val="-33363"/>
              <a:lumOff val="7861"/>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F6814C-0790-41D8-9F23-A3C74D4CC9EB}">
      <dsp:nvSpPr>
        <dsp:cNvPr id="0" name=""/>
        <dsp:cNvSpPr/>
      </dsp:nvSpPr>
      <dsp:spPr>
        <a:xfrm>
          <a:off x="3170401" y="1855311"/>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ka-GE" sz="1100" kern="1200" dirty="0">
              <a:latin typeface="BPG Nino Mtavruli" panose="02000506000000020004" pitchFamily="2" charset="0"/>
            </a:rPr>
            <a:t>Support system for farmers</a:t>
          </a:r>
          <a:endParaRPr lang="en-US" sz="1100" kern="1200" dirty="0">
            <a:latin typeface="BPG Nino Mtavruli" panose="02000506000000020004" pitchFamily="2" charset="0"/>
          </a:endParaRPr>
        </a:p>
      </dsp:txBody>
      <dsp:txXfrm>
        <a:off x="3170401" y="1855311"/>
        <a:ext cx="2395250" cy="441034"/>
      </dsp:txXfrm>
    </dsp:sp>
    <dsp:sp modelId="{DA39D4A2-652B-4797-8BEA-748247015F5A}">
      <dsp:nvSpPr>
        <dsp:cNvPr id="0" name=""/>
        <dsp:cNvSpPr/>
      </dsp:nvSpPr>
      <dsp:spPr>
        <a:xfrm>
          <a:off x="2990113" y="2422261"/>
          <a:ext cx="189203" cy="189203"/>
        </a:xfrm>
        <a:prstGeom prst="rect">
          <a:avLst/>
        </a:prstGeom>
        <a:solidFill>
          <a:schemeClr val="lt1">
            <a:hueOff val="0"/>
            <a:satOff val="0"/>
            <a:lumOff val="0"/>
            <a:alphaOff val="0"/>
          </a:schemeClr>
        </a:solidFill>
        <a:ln w="12700" cap="flat" cmpd="sng" algn="ctr">
          <a:solidFill>
            <a:schemeClr val="accent4">
              <a:hueOff val="8909901"/>
              <a:satOff val="-37070"/>
              <a:lumOff val="8735"/>
              <a:alphaOff val="0"/>
            </a:schemeClr>
          </a:solidFill>
          <a:prstDash val="solid"/>
          <a:miter lim="800000"/>
        </a:ln>
        <a:effectLst/>
      </dsp:spPr>
      <dsp:style>
        <a:lnRef idx="2">
          <a:scrgbClr r="0" g="0" b="0"/>
        </a:lnRef>
        <a:fillRef idx="1">
          <a:scrgbClr r="0" g="0" b="0"/>
        </a:fillRef>
        <a:effectRef idx="0">
          <a:scrgbClr r="0" g="0" b="0"/>
        </a:effectRef>
        <a:fontRef idx="minor"/>
      </dsp:style>
    </dsp:sp>
    <dsp:sp modelId="{0871F2BB-A0AE-4DFD-ADE3-59716D114B28}">
      <dsp:nvSpPr>
        <dsp:cNvPr id="0" name=""/>
        <dsp:cNvSpPr/>
      </dsp:nvSpPr>
      <dsp:spPr>
        <a:xfrm>
          <a:off x="3170401" y="2296346"/>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ka-GE" sz="1100" kern="1200" dirty="0">
              <a:latin typeface="BPG Nino Mtavruli" panose="02000506000000020004" pitchFamily="2" charset="0"/>
            </a:rPr>
            <a:t>Inputs</a:t>
          </a:r>
          <a:endParaRPr lang="en-US" sz="1100" kern="1200" dirty="0">
            <a:latin typeface="BPG Nino Mtavruli" panose="02000506000000020004" pitchFamily="2" charset="0"/>
          </a:endParaRPr>
        </a:p>
      </dsp:txBody>
      <dsp:txXfrm>
        <a:off x="3170401" y="2296346"/>
        <a:ext cx="2395250" cy="441034"/>
      </dsp:txXfrm>
    </dsp:sp>
    <dsp:sp modelId="{459F2E1F-7871-4283-859D-8BB9AC55BC5C}">
      <dsp:nvSpPr>
        <dsp:cNvPr id="0" name=""/>
        <dsp:cNvSpPr/>
      </dsp:nvSpPr>
      <dsp:spPr>
        <a:xfrm>
          <a:off x="2990113" y="2863295"/>
          <a:ext cx="189203" cy="189203"/>
        </a:xfrm>
        <a:prstGeom prst="rect">
          <a:avLst/>
        </a:prstGeom>
        <a:solidFill>
          <a:schemeClr val="lt1">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E49D74-3442-40B1-807A-641A92B1E213}">
      <dsp:nvSpPr>
        <dsp:cNvPr id="0" name=""/>
        <dsp:cNvSpPr/>
      </dsp:nvSpPr>
      <dsp:spPr>
        <a:xfrm>
          <a:off x="3170401" y="2737380"/>
          <a:ext cx="2395250" cy="44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8232" tIns="78232" rIns="78232" bIns="78232" numCol="1" spcCol="1270" anchor="ctr" anchorCtr="0">
          <a:noAutofit/>
        </a:bodyPr>
        <a:lstStyle/>
        <a:p>
          <a:pPr marL="0" lvl="0" indent="0" algn="l" defTabSz="488950">
            <a:lnSpc>
              <a:spcPct val="90000"/>
            </a:lnSpc>
            <a:spcBef>
              <a:spcPct val="0"/>
            </a:spcBef>
            <a:spcAft>
              <a:spcPct val="35000"/>
            </a:spcAft>
            <a:buNone/>
          </a:pPr>
          <a:r>
            <a:rPr lang="ka-GE" sz="1100" kern="1200" dirty="0">
              <a:latin typeface="BPG Nino Mtavruli" panose="02000506000000020004" pitchFamily="2" charset="0"/>
              <a:cs typeface="Calibri" panose="020F0502020204030204" pitchFamily="34" charset="0"/>
            </a:rPr>
            <a:t>Soil cultivation</a:t>
          </a:r>
          <a:endParaRPr lang="en-US" sz="1100" kern="1200" dirty="0">
            <a:latin typeface="BPG Nino Mtavruli" panose="02000506000000020004" pitchFamily="2" charset="0"/>
            <a:cs typeface="Calibri" panose="020F0502020204030204" pitchFamily="34" charset="0"/>
          </a:endParaRPr>
        </a:p>
      </dsp:txBody>
      <dsp:txXfrm>
        <a:off x="3170401" y="2737380"/>
        <a:ext cx="2395250" cy="44103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E5EC23-ECFF-4B6F-BA66-4AAABD685334}">
      <dsp:nvSpPr>
        <dsp:cNvPr id="0" name=""/>
        <dsp:cNvSpPr/>
      </dsp:nvSpPr>
      <dsp:spPr>
        <a:xfrm>
          <a:off x="1713632" y="2086915"/>
          <a:ext cx="2094439" cy="2094439"/>
        </a:xfrm>
        <a:prstGeom prst="gear9">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ka-GE" sz="1400" kern="1200">
              <a:latin typeface="BPG Nino Mtavruli" panose="02000506000000020004" pitchFamily="2" charset="0"/>
            </a:rPr>
            <a:t>Growers</a:t>
          </a:r>
          <a:endParaRPr lang="en-US" sz="1400" kern="1200">
            <a:latin typeface="BPG Nino Mtavruli" panose="02000506000000020004" pitchFamily="2" charset="0"/>
          </a:endParaRPr>
        </a:p>
      </dsp:txBody>
      <dsp:txXfrm>
        <a:off x="2134707" y="2577527"/>
        <a:ext cx="1252289" cy="1076585"/>
      </dsp:txXfrm>
    </dsp:sp>
    <dsp:sp modelId="{9AB93775-EA3C-4EEF-A297-F5FC305E76B7}">
      <dsp:nvSpPr>
        <dsp:cNvPr id="0" name=""/>
        <dsp:cNvSpPr/>
      </dsp:nvSpPr>
      <dsp:spPr>
        <a:xfrm>
          <a:off x="495049" y="1591866"/>
          <a:ext cx="1523228" cy="1523228"/>
        </a:xfrm>
        <a:prstGeom prst="gear6">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BPG Nino Mtavruli" panose="02000506000000020004" pitchFamily="2" charset="0"/>
            </a:rPr>
            <a:t>Exporting</a:t>
          </a:r>
          <a:r>
            <a:rPr lang="ka-GE" sz="1400" kern="1200" dirty="0">
              <a:latin typeface="BPG Nino Mtavruli" panose="02000506000000020004" pitchFamily="2" charset="0"/>
            </a:rPr>
            <a:t> company</a:t>
          </a:r>
          <a:endParaRPr lang="en-US" sz="1400" kern="1200" dirty="0">
            <a:latin typeface="BPG Nino Mtavruli" panose="02000506000000020004" pitchFamily="2" charset="0"/>
          </a:endParaRPr>
        </a:p>
      </dsp:txBody>
      <dsp:txXfrm>
        <a:off x="878526" y="1977661"/>
        <a:ext cx="756274" cy="751638"/>
      </dsp:txXfrm>
    </dsp:sp>
    <dsp:sp modelId="{45189015-E258-4A0C-9697-CD417FC3A9F3}">
      <dsp:nvSpPr>
        <dsp:cNvPr id="0" name=""/>
        <dsp:cNvSpPr/>
      </dsp:nvSpPr>
      <dsp:spPr>
        <a:xfrm rot="20700000">
          <a:off x="1348212" y="540993"/>
          <a:ext cx="1492453" cy="1492453"/>
        </a:xfrm>
        <a:prstGeom prst="gear6">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err="1">
              <a:latin typeface="BPG Nino Mtavruli" panose="02000506000000020004" pitchFamily="2" charset="0"/>
            </a:rPr>
            <a:t>Agropark</a:t>
          </a:r>
          <a:endParaRPr lang="en-US" sz="1400" kern="1200" dirty="0">
            <a:latin typeface="BPG Nino Mtavruli" panose="02000506000000020004" pitchFamily="2" charset="0"/>
          </a:endParaRPr>
        </a:p>
      </dsp:txBody>
      <dsp:txXfrm rot="-20700000">
        <a:off x="1675551" y="868332"/>
        <a:ext cx="837775" cy="837775"/>
      </dsp:txXfrm>
    </dsp:sp>
    <dsp:sp modelId="{1A29E807-B955-48A3-90B0-EB4F5909F09D}">
      <dsp:nvSpPr>
        <dsp:cNvPr id="0" name=""/>
        <dsp:cNvSpPr/>
      </dsp:nvSpPr>
      <dsp:spPr>
        <a:xfrm>
          <a:off x="1548392" y="1773244"/>
          <a:ext cx="2680882" cy="2680882"/>
        </a:xfrm>
        <a:prstGeom prst="circularArrow">
          <a:avLst>
            <a:gd name="adj1" fmla="val 4687"/>
            <a:gd name="adj2" fmla="val 299029"/>
            <a:gd name="adj3" fmla="val 2506330"/>
            <a:gd name="adj4" fmla="val 15882630"/>
            <a:gd name="adj5" fmla="val 5469"/>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B12DBD4-5324-4C39-9000-ADC305C6F6D4}">
      <dsp:nvSpPr>
        <dsp:cNvPr id="0" name=""/>
        <dsp:cNvSpPr/>
      </dsp:nvSpPr>
      <dsp:spPr>
        <a:xfrm>
          <a:off x="225288" y="1256490"/>
          <a:ext cx="1947828" cy="1947828"/>
        </a:xfrm>
        <a:prstGeom prst="leftCircularArrow">
          <a:avLst>
            <a:gd name="adj1" fmla="val 6452"/>
            <a:gd name="adj2" fmla="val 429999"/>
            <a:gd name="adj3" fmla="val 10489124"/>
            <a:gd name="adj4" fmla="val 14837806"/>
            <a:gd name="adj5" fmla="val 7527"/>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5AF4656-2BA9-45CC-BCDC-F9E28A3EE6F0}">
      <dsp:nvSpPr>
        <dsp:cNvPr id="0" name=""/>
        <dsp:cNvSpPr/>
      </dsp:nvSpPr>
      <dsp:spPr>
        <a:xfrm>
          <a:off x="1002993" y="215747"/>
          <a:ext cx="2100151" cy="2100151"/>
        </a:xfrm>
        <a:prstGeom prst="circularArrow">
          <a:avLst>
            <a:gd name="adj1" fmla="val 5984"/>
            <a:gd name="adj2" fmla="val 394124"/>
            <a:gd name="adj3" fmla="val 13313824"/>
            <a:gd name="adj4" fmla="val 10508221"/>
            <a:gd name="adj5" fmla="val 6981"/>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323729-A119-40DC-88DD-FBC3038DD62B}">
      <dsp:nvSpPr>
        <dsp:cNvPr id="0" name=""/>
        <dsp:cNvSpPr/>
      </dsp:nvSpPr>
      <dsp:spPr>
        <a:xfrm>
          <a:off x="4049648" y="2434379"/>
          <a:ext cx="2756264" cy="1676176"/>
        </a:xfrm>
        <a:prstGeom prst="roundRect">
          <a:avLst>
            <a:gd name="adj" fmla="val 10000"/>
          </a:avLst>
        </a:prstGeom>
        <a:solidFill>
          <a:schemeClr val="lt1">
            <a:alpha val="90000"/>
            <a:hueOff val="0"/>
            <a:satOff val="0"/>
            <a:lumOff val="0"/>
            <a:alphaOff val="0"/>
          </a:schemeClr>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57150" lvl="1" indent="-57150" algn="l" defTabSz="466725">
            <a:lnSpc>
              <a:spcPct val="90000"/>
            </a:lnSpc>
            <a:spcBef>
              <a:spcPct val="0"/>
            </a:spcBef>
            <a:spcAft>
              <a:spcPct val="15000"/>
            </a:spcAft>
            <a:buChar char="•"/>
          </a:pPr>
          <a:r>
            <a:rPr lang="en-US" sz="1050" kern="1200">
              <a:latin typeface="BPG Nino Mtavruli" panose="02000506000000020004" pitchFamily="2" charset="0"/>
            </a:rPr>
            <a:t>Possibility of price eruption dew many new investments in range of growing area, Latin America, Africa South west Europ</a:t>
          </a:r>
        </a:p>
      </dsp:txBody>
      <dsp:txXfrm>
        <a:off x="4913348" y="2890244"/>
        <a:ext cx="1855744" cy="1183492"/>
      </dsp:txXfrm>
    </dsp:sp>
    <dsp:sp modelId="{6D8D79D1-B58B-4367-BFF1-C346EBB3C1A2}">
      <dsp:nvSpPr>
        <dsp:cNvPr id="0" name=""/>
        <dsp:cNvSpPr/>
      </dsp:nvSpPr>
      <dsp:spPr>
        <a:xfrm>
          <a:off x="17185" y="2484320"/>
          <a:ext cx="2756264" cy="1676176"/>
        </a:xfrm>
        <a:prstGeom prst="roundRect">
          <a:avLst>
            <a:gd name="adj" fmla="val 10000"/>
          </a:avLst>
        </a:prstGeom>
        <a:solidFill>
          <a:schemeClr val="lt1">
            <a:alpha val="90000"/>
            <a:hueOff val="0"/>
            <a:satOff val="0"/>
            <a:lumOff val="0"/>
            <a:alphaOff val="0"/>
          </a:schemeClr>
        </a:solidFill>
        <a:ln w="12700" cap="flat" cmpd="sng" algn="ctr">
          <a:solidFill>
            <a:srgbClr val="2DBC0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Possibility for growing chives in an area clean of thrips</a:t>
          </a:r>
        </a:p>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Growing market constantly searching for sources</a:t>
          </a:r>
        </a:p>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Ability to supply a "fair trade" product</a:t>
          </a:r>
        </a:p>
      </dsp:txBody>
      <dsp:txXfrm>
        <a:off x="54005" y="2940184"/>
        <a:ext cx="1855744" cy="1183492"/>
      </dsp:txXfrm>
    </dsp:sp>
    <dsp:sp modelId="{966A5CAB-6096-43E7-B473-6FFF4D59107A}">
      <dsp:nvSpPr>
        <dsp:cNvPr id="0" name=""/>
        <dsp:cNvSpPr/>
      </dsp:nvSpPr>
      <dsp:spPr>
        <a:xfrm>
          <a:off x="4049648" y="-152928"/>
          <a:ext cx="2756264" cy="1676176"/>
        </a:xfrm>
        <a:prstGeom prst="roundRect">
          <a:avLst>
            <a:gd name="adj" fmla="val 10000"/>
          </a:avLst>
        </a:prstGeom>
        <a:solidFill>
          <a:schemeClr val="lt1">
            <a:alpha val="90000"/>
            <a:hueOff val="0"/>
            <a:satOff val="0"/>
            <a:lumOff val="0"/>
            <a:alphaOff val="0"/>
          </a:schemeClr>
        </a:solid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Limited and expensive logistics</a:t>
          </a:r>
        </a:p>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Limited product range</a:t>
          </a:r>
        </a:p>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Lack of awareness in Europe regarding fresh produce from Georgia	</a:t>
          </a:r>
        </a:p>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Lack of local experience in working according to EU standards	</a:t>
          </a:r>
        </a:p>
      </dsp:txBody>
      <dsp:txXfrm>
        <a:off x="4913348" y="-116108"/>
        <a:ext cx="1855744" cy="1183492"/>
      </dsp:txXfrm>
    </dsp:sp>
    <dsp:sp modelId="{900889AA-8CA4-46C4-A97E-AFC3CE14DB2A}">
      <dsp:nvSpPr>
        <dsp:cNvPr id="0" name=""/>
        <dsp:cNvSpPr/>
      </dsp:nvSpPr>
      <dsp:spPr>
        <a:xfrm>
          <a:off x="0" y="-173624"/>
          <a:ext cx="2756264" cy="1676176"/>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t" anchorCtr="0">
          <a:noAutofit/>
        </a:bodyPr>
        <a:lstStyle/>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Good growing conditions with very little insect influence</a:t>
          </a:r>
        </a:p>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Very little need for use of pesticides</a:t>
          </a:r>
        </a:p>
        <a:p>
          <a:pPr marL="57150" lvl="1" indent="-57150" algn="l" defTabSz="466725">
            <a:lnSpc>
              <a:spcPct val="90000"/>
            </a:lnSpc>
            <a:spcBef>
              <a:spcPct val="0"/>
            </a:spcBef>
            <a:spcAft>
              <a:spcPct val="15000"/>
            </a:spcAft>
            <a:buFont typeface="Symbol" panose="05050102010706020507" pitchFamily="18" charset="2"/>
            <a:buChar char=""/>
          </a:pPr>
          <a:r>
            <a:rPr lang="en-US" sz="1050" kern="1200">
              <a:latin typeface="BPG Nino Mtavruli" panose="02000506000000020004" pitchFamily="2" charset="0"/>
            </a:rPr>
            <a:t>Cheap skilled labor</a:t>
          </a:r>
        </a:p>
      </dsp:txBody>
      <dsp:txXfrm>
        <a:off x="36820" y="-136804"/>
        <a:ext cx="1855744" cy="1183492"/>
      </dsp:txXfrm>
    </dsp:sp>
    <dsp:sp modelId="{B14C1949-D47A-49A7-A2AA-66BE5BE59FCD}">
      <dsp:nvSpPr>
        <dsp:cNvPr id="0" name=""/>
        <dsp:cNvSpPr/>
      </dsp:nvSpPr>
      <dsp:spPr>
        <a:xfrm>
          <a:off x="1673436" y="249710"/>
          <a:ext cx="1660577" cy="1672233"/>
        </a:xfrm>
        <a:prstGeom prst="pieWedg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a:latin typeface="BPG Nino Mtavruli" panose="02000506000000020004" pitchFamily="2" charset="0"/>
            </a:rPr>
            <a:t>Strengths</a:t>
          </a:r>
        </a:p>
      </dsp:txBody>
      <dsp:txXfrm>
        <a:off x="2159808" y="739496"/>
        <a:ext cx="1174205" cy="1182447"/>
      </dsp:txXfrm>
    </dsp:sp>
    <dsp:sp modelId="{4532957D-FAFA-4FCF-9805-E2BBCBA442E0}">
      <dsp:nvSpPr>
        <dsp:cNvPr id="0" name=""/>
        <dsp:cNvSpPr/>
      </dsp:nvSpPr>
      <dsp:spPr>
        <a:xfrm rot="5400000">
          <a:off x="3466071" y="255537"/>
          <a:ext cx="1672233" cy="1660577"/>
        </a:xfrm>
        <a:prstGeom prst="pieWedg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a:latin typeface="BPG Nino Mtavruli" panose="02000506000000020004" pitchFamily="2" charset="0"/>
            </a:rPr>
            <a:t>Weaknesses</a:t>
          </a:r>
        </a:p>
      </dsp:txBody>
      <dsp:txXfrm rot="-5400000">
        <a:off x="3471899" y="739495"/>
        <a:ext cx="1174205" cy="1182447"/>
      </dsp:txXfrm>
    </dsp:sp>
    <dsp:sp modelId="{B4A6F022-4F6A-4BF2-B310-484B38ED8C9B}">
      <dsp:nvSpPr>
        <dsp:cNvPr id="0" name=""/>
        <dsp:cNvSpPr/>
      </dsp:nvSpPr>
      <dsp:spPr>
        <a:xfrm rot="10800000">
          <a:off x="3471898" y="2048172"/>
          <a:ext cx="1660577" cy="1672233"/>
        </a:xfrm>
        <a:prstGeom prst="pieWedg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a:latin typeface="BPG Nino Mtavruli" panose="02000506000000020004" pitchFamily="2" charset="0"/>
            </a:rPr>
            <a:t>Threats</a:t>
          </a:r>
        </a:p>
      </dsp:txBody>
      <dsp:txXfrm rot="10800000">
        <a:off x="3471898" y="2048172"/>
        <a:ext cx="1174205" cy="1182447"/>
      </dsp:txXfrm>
    </dsp:sp>
    <dsp:sp modelId="{730DD896-191E-4E76-8C26-F11F55B1A058}">
      <dsp:nvSpPr>
        <dsp:cNvPr id="0" name=""/>
        <dsp:cNvSpPr/>
      </dsp:nvSpPr>
      <dsp:spPr>
        <a:xfrm rot="16200000">
          <a:off x="1667608" y="2054000"/>
          <a:ext cx="1672233" cy="1660577"/>
        </a:xfrm>
        <a:prstGeom prst="pieWedge">
          <a:avLst/>
        </a:prstGeom>
        <a:solidFill>
          <a:srgbClr val="2DBC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n-US" sz="1200" kern="1200">
              <a:latin typeface="BPG Nino Mtavruli" panose="02000506000000020004" pitchFamily="2" charset="0"/>
            </a:rPr>
            <a:t>Opportunities</a:t>
          </a:r>
        </a:p>
      </dsp:txBody>
      <dsp:txXfrm rot="5400000">
        <a:off x="2159808" y="2048172"/>
        <a:ext cx="1174205" cy="1182447"/>
      </dsp:txXfrm>
    </dsp:sp>
    <dsp:sp modelId="{3EE7B9C8-8A37-4CC0-80FB-3C2CFFA41996}">
      <dsp:nvSpPr>
        <dsp:cNvPr id="0" name=""/>
        <dsp:cNvSpPr/>
      </dsp:nvSpPr>
      <dsp:spPr>
        <a:xfrm>
          <a:off x="3106190" y="1627747"/>
          <a:ext cx="593532" cy="516115"/>
        </a:xfrm>
        <a:prstGeom prst="circularArrow">
          <a:avLst/>
        </a:prstGeom>
        <a:solidFill>
          <a:schemeClr val="accent4">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F3C69A-05F4-442E-8552-3C2C33D3E7BB}">
      <dsp:nvSpPr>
        <dsp:cNvPr id="0" name=""/>
        <dsp:cNvSpPr/>
      </dsp:nvSpPr>
      <dsp:spPr>
        <a:xfrm rot="10800000">
          <a:off x="3106190" y="1826253"/>
          <a:ext cx="593532" cy="516115"/>
        </a:xfrm>
        <a:prstGeom prst="circularArrow">
          <a:avLst/>
        </a:prstGeom>
        <a:solidFill>
          <a:schemeClr val="accent4">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6791FE6-0965-435B-9CDA-F55139C1C026}" type="datetimeFigureOut">
              <a:rPr lang="en-US" smtClean="0"/>
              <a:t>21-May-18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2770541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91FE6-0965-435B-9CDA-F55139C1C026}" type="datetimeFigureOut">
              <a:rPr lang="en-US" smtClean="0"/>
              <a:t>21-May-18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2191071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91FE6-0965-435B-9CDA-F55139C1C026}" type="datetimeFigureOut">
              <a:rPr lang="en-US" smtClean="0"/>
              <a:t>21-May-18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4172004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91FE6-0965-435B-9CDA-F55139C1C026}" type="datetimeFigureOut">
              <a:rPr lang="en-US" smtClean="0"/>
              <a:t>21-May-18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157294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6791FE6-0965-435B-9CDA-F55139C1C026}" type="datetimeFigureOut">
              <a:rPr lang="en-US" smtClean="0"/>
              <a:t>21-May-18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110489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6791FE6-0965-435B-9CDA-F55139C1C026}" type="datetimeFigureOut">
              <a:rPr lang="en-US" smtClean="0"/>
              <a:t>21-May-18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3687953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6791FE6-0965-435B-9CDA-F55139C1C026}" type="datetimeFigureOut">
              <a:rPr lang="en-US" smtClean="0"/>
              <a:t>21-May-18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41775642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6791FE6-0965-435B-9CDA-F55139C1C026}" type="datetimeFigureOut">
              <a:rPr lang="en-US" smtClean="0"/>
              <a:t>21-May-18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2703574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791FE6-0965-435B-9CDA-F55139C1C026}" type="datetimeFigureOut">
              <a:rPr lang="en-US" smtClean="0"/>
              <a:t>21-May-18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2928847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6791FE6-0965-435B-9CDA-F55139C1C026}" type="datetimeFigureOut">
              <a:rPr lang="en-US" smtClean="0"/>
              <a:t>21-May-18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473775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F6791FE6-0965-435B-9CDA-F55139C1C026}" type="datetimeFigureOut">
              <a:rPr lang="en-US" smtClean="0"/>
              <a:t>21-May-18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3119C7-92AE-4FEF-BB2D-B31DB885715B}" type="slidenum">
              <a:rPr lang="en-US" smtClean="0"/>
              <a:t>‹#›</a:t>
            </a:fld>
            <a:endParaRPr lang="en-US"/>
          </a:p>
        </p:txBody>
      </p:sp>
    </p:spTree>
    <p:extLst>
      <p:ext uri="{BB962C8B-B14F-4D97-AF65-F5344CB8AC3E}">
        <p14:creationId xmlns:p14="http://schemas.microsoft.com/office/powerpoint/2010/main" val="3599593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791FE6-0965-435B-9CDA-F55139C1C026}" type="datetimeFigureOut">
              <a:rPr lang="en-US" smtClean="0"/>
              <a:t>21-May-18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3119C7-92AE-4FEF-BB2D-B31DB885715B}" type="slidenum">
              <a:rPr lang="en-US" smtClean="0"/>
              <a:t>‹#›</a:t>
            </a:fld>
            <a:endParaRPr lang="en-US"/>
          </a:p>
        </p:txBody>
      </p:sp>
    </p:spTree>
    <p:extLst>
      <p:ext uri="{BB962C8B-B14F-4D97-AF65-F5344CB8AC3E}">
        <p14:creationId xmlns:p14="http://schemas.microsoft.com/office/powerpoint/2010/main" val="8636067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8.jp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9.pn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jp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36.jp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3.png"/><Relationship Id="rId7" Type="http://schemas.openxmlformats.org/officeDocument/2006/relationships/diagramColors" Target="../diagrams/colors3.xml"/><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25.jpg"/><Relationship Id="rId2" Type="http://schemas.openxmlformats.org/officeDocument/2006/relationships/image" Target="../media/image18.jpg"/><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image" Target="../media/image24.jpg"/><Relationship Id="rId5" Type="http://schemas.openxmlformats.org/officeDocument/2006/relationships/diagramQuickStyle" Target="../diagrams/quickStyle4.xml"/><Relationship Id="rId10" Type="http://schemas.openxmlformats.org/officeDocument/2006/relationships/image" Target="../media/image23.jpg"/><Relationship Id="rId4" Type="http://schemas.openxmlformats.org/officeDocument/2006/relationships/diagramLayout" Target="../diagrams/layout4.xml"/><Relationship Id="rId9"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BE9A17C-99F4-4500-A78E-72398130FF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1" name="Flowchart: Manual Input 10">
            <a:extLst>
              <a:ext uri="{FF2B5EF4-FFF2-40B4-BE49-F238E27FC236}">
                <a16:creationId xmlns:a16="http://schemas.microsoft.com/office/drawing/2014/main" id="{DC665ED0-7A6D-4525-9A0D-5CF04780F6CB}"/>
              </a:ext>
            </a:extLst>
          </p:cNvPr>
          <p:cNvSpPr/>
          <p:nvPr/>
        </p:nvSpPr>
        <p:spPr>
          <a:xfrm>
            <a:off x="0" y="4690872"/>
            <a:ext cx="9144000" cy="2167128"/>
          </a:xfrm>
          <a:prstGeom prst="flowChartManualInpu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1"/>
                </a:solidFill>
              </a:ln>
            </a:endParaRPr>
          </a:p>
        </p:txBody>
      </p:sp>
      <p:sp>
        <p:nvSpPr>
          <p:cNvPr id="12" name="Title 1">
            <a:extLst>
              <a:ext uri="{FF2B5EF4-FFF2-40B4-BE49-F238E27FC236}">
                <a16:creationId xmlns:a16="http://schemas.microsoft.com/office/drawing/2014/main" id="{1648EB63-B9BE-41D1-BBBB-BA6CA84D6DBC}"/>
              </a:ext>
            </a:extLst>
          </p:cNvPr>
          <p:cNvSpPr>
            <a:spLocks noGrp="1"/>
          </p:cNvSpPr>
          <p:nvPr>
            <p:ph type="ctrTitle"/>
          </p:nvPr>
        </p:nvSpPr>
        <p:spPr>
          <a:xfrm>
            <a:off x="1268730" y="5013175"/>
            <a:ext cx="7772400" cy="2387600"/>
          </a:xfrm>
        </p:spPr>
        <p:txBody>
          <a:bodyPr>
            <a:normAutofit/>
          </a:bodyPr>
          <a:lstStyle/>
          <a:p>
            <a:pPr algn="r"/>
            <a:r>
              <a:rPr lang="en-US" sz="3200" i="1" dirty="0">
                <a:latin typeface="AmbassadoreType" pitchFamily="2" charset="0"/>
              </a:rPr>
              <a:t>Growing fresh herbs </a:t>
            </a:r>
            <a:br>
              <a:rPr lang="en-US" sz="3200" i="1" dirty="0">
                <a:latin typeface="AmbassadoreType" pitchFamily="2" charset="0"/>
              </a:rPr>
            </a:br>
            <a:r>
              <a:rPr lang="en-US" sz="3200" i="1" dirty="0">
                <a:latin typeface="AmbassadoreType" pitchFamily="2" charset="0"/>
              </a:rPr>
              <a:t>for export - Kutaisi region</a:t>
            </a:r>
            <a:br>
              <a:rPr lang="en-US" sz="4400" i="1" dirty="0">
                <a:solidFill>
                  <a:schemeClr val="bg1"/>
                </a:solidFill>
                <a:latin typeface="AmbassadoreType" pitchFamily="2" charset="0"/>
              </a:rPr>
            </a:br>
            <a:endParaRPr lang="en-US" sz="4400" i="1" dirty="0">
              <a:solidFill>
                <a:schemeClr val="bg1"/>
              </a:solidFill>
              <a:latin typeface="AmbassadoreType" pitchFamily="2" charset="0"/>
            </a:endParaRPr>
          </a:p>
        </p:txBody>
      </p:sp>
      <p:pic>
        <p:nvPicPr>
          <p:cNvPr id="5" name="Picture 4">
            <a:extLst>
              <a:ext uri="{FF2B5EF4-FFF2-40B4-BE49-F238E27FC236}">
                <a16:creationId xmlns:a16="http://schemas.microsoft.com/office/drawing/2014/main" id="{FA6111B8-5897-485A-A04D-6E0ADB70DD9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2876" y="5087089"/>
            <a:ext cx="1647825" cy="457200"/>
          </a:xfrm>
          <a:prstGeom prst="rect">
            <a:avLst/>
          </a:prstGeom>
          <a:noFill/>
          <a:ln>
            <a:noFill/>
          </a:ln>
        </p:spPr>
      </p:pic>
      <p:pic>
        <p:nvPicPr>
          <p:cNvPr id="6" name="Picture 5">
            <a:extLst>
              <a:ext uri="{FF2B5EF4-FFF2-40B4-BE49-F238E27FC236}">
                <a16:creationId xmlns:a16="http://schemas.microsoft.com/office/drawing/2014/main" id="{16020FA0-ED4B-4292-943F-2EE2D5F60938}"/>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3682490" y="5013175"/>
            <a:ext cx="2056956" cy="567544"/>
          </a:xfrm>
          <a:prstGeom prst="rect">
            <a:avLst/>
          </a:prstGeom>
        </p:spPr>
      </p:pic>
      <p:pic>
        <p:nvPicPr>
          <p:cNvPr id="7" name="Picture 6">
            <a:extLst>
              <a:ext uri="{FF2B5EF4-FFF2-40B4-BE49-F238E27FC236}">
                <a16:creationId xmlns:a16="http://schemas.microsoft.com/office/drawing/2014/main" id="{3E9063D5-9B46-4103-8EDE-EDDFDA6C0F9D}"/>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31236" y="4949825"/>
            <a:ext cx="1219200" cy="723900"/>
          </a:xfrm>
          <a:prstGeom prst="rect">
            <a:avLst/>
          </a:prstGeom>
          <a:noFill/>
          <a:ln>
            <a:noFill/>
          </a:ln>
        </p:spPr>
      </p:pic>
    </p:spTree>
    <p:extLst>
      <p:ext uri="{BB962C8B-B14F-4D97-AF65-F5344CB8AC3E}">
        <p14:creationId xmlns:p14="http://schemas.microsoft.com/office/powerpoint/2010/main" val="1856301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DA37725-577C-4B5F-910D-8B55878F2FAF}"/>
              </a:ext>
            </a:extLst>
          </p:cNvPr>
          <p:cNvSpPr/>
          <p:nvPr/>
        </p:nvSpPr>
        <p:spPr>
          <a:xfrm>
            <a:off x="1268291" y="765524"/>
            <a:ext cx="2815194" cy="523220"/>
          </a:xfrm>
          <a:prstGeom prst="rect">
            <a:avLst/>
          </a:prstGeom>
        </p:spPr>
        <p:txBody>
          <a:bodyPr wrap="none">
            <a:spAutoFit/>
          </a:bodyPr>
          <a:lstStyle/>
          <a:p>
            <a:pPr lvl="0" defTabSz="914400">
              <a:defRPr/>
            </a:pPr>
            <a:r>
              <a:rPr lang="en-US" sz="2800" b="1" dirty="0">
                <a:latin typeface="Chicago" panose="020B0604020202020204" pitchFamily="34" charset="0"/>
              </a:rPr>
              <a:t>Business Model</a:t>
            </a:r>
          </a:p>
        </p:txBody>
      </p:sp>
      <p:sp>
        <p:nvSpPr>
          <p:cNvPr id="178" name="Rectangle 177">
            <a:extLst>
              <a:ext uri="{FF2B5EF4-FFF2-40B4-BE49-F238E27FC236}">
                <a16:creationId xmlns:a16="http://schemas.microsoft.com/office/drawing/2014/main" id="{0E960D45-F7FD-489A-A555-0BA2B23EE9AC}"/>
              </a:ext>
            </a:extLst>
          </p:cNvPr>
          <p:cNvSpPr/>
          <p:nvPr/>
        </p:nvSpPr>
        <p:spPr>
          <a:xfrm>
            <a:off x="428025" y="1466982"/>
            <a:ext cx="8287950" cy="2308324"/>
          </a:xfrm>
          <a:prstGeom prst="rect">
            <a:avLst/>
          </a:prstGeom>
        </p:spPr>
        <p:txBody>
          <a:bodyPr wrap="square">
            <a:spAutoFit/>
          </a:bodyPr>
          <a:lstStyle/>
          <a:p>
            <a:pPr marL="285750" lvl="0" indent="-285750" algn="just">
              <a:buClr>
                <a:srgbClr val="ED7D31">
                  <a:lumMod val="75000"/>
                </a:srgbClr>
              </a:buClr>
              <a:buBlip>
                <a:blip r:embed="rId2"/>
              </a:buBlip>
            </a:pPr>
            <a:r>
              <a:rPr lang="en-US" sz="1600" dirty="0">
                <a:solidFill>
                  <a:prstClr val="black"/>
                </a:solidFill>
                <a:latin typeface="BPG Nino Mtavruli" panose="02000506000000020004" pitchFamily="2" charset="0"/>
                <a:cs typeface="Times New Roman" panose="02020603050405020304" pitchFamily="18" charset="0"/>
              </a:rPr>
              <a:t>After creating the cluster, expression of interests will be made to arrange cargo terminal at Kutaisi airport;</a:t>
            </a:r>
          </a:p>
          <a:p>
            <a:pPr marL="285750" lvl="0" indent="-285750" algn="just">
              <a:buClr>
                <a:srgbClr val="ED7D31">
                  <a:lumMod val="75000"/>
                </a:srgbClr>
              </a:buClr>
              <a:buBlip>
                <a:blip r:embed="rId2"/>
              </a:buBlip>
            </a:pPr>
            <a:r>
              <a:rPr lang="en-US" sz="1600" dirty="0">
                <a:solidFill>
                  <a:prstClr val="black"/>
                </a:solidFill>
                <a:latin typeface="BPG Nino Mtavruli" panose="02000506000000020004" pitchFamily="2" charset="0"/>
                <a:cs typeface="Times New Roman" panose="02020603050405020304" pitchFamily="18" charset="0"/>
              </a:rPr>
              <a:t>Georgian Airports Administration will ensure the introduction of airlines with cargo service to Kutaisi International Airport.</a:t>
            </a:r>
          </a:p>
          <a:p>
            <a:pPr marL="285750" indent="-285750" algn="just">
              <a:buClr>
                <a:srgbClr val="ED7D31">
                  <a:lumMod val="75000"/>
                </a:srgbClr>
              </a:buClr>
              <a:buBlip>
                <a:blip r:embed="rId2"/>
              </a:buBlip>
            </a:pPr>
            <a:r>
              <a:rPr lang="en-US" sz="1600" dirty="0">
                <a:solidFill>
                  <a:prstClr val="black"/>
                </a:solidFill>
                <a:latin typeface="BPG Nino Mtavruli" panose="02000506000000020004" pitchFamily="2" charset="0"/>
                <a:cs typeface="Times New Roman" panose="02020603050405020304" pitchFamily="18" charset="0"/>
              </a:rPr>
              <a:t>The cost of transportation will be much lower with direct flight from Kutaisi, than transit from Tbilisi. For example, the route Tel Aviv to Amsterdam is 0.8 USD, when with current calculations transit flight cost from Tbilisi is 2.70 EUR.</a:t>
            </a:r>
          </a:p>
          <a:p>
            <a:pPr marL="285750" lvl="0" indent="-285750" algn="just">
              <a:buClr>
                <a:srgbClr val="ED7D31">
                  <a:lumMod val="75000"/>
                </a:srgbClr>
              </a:buClr>
              <a:buBlip>
                <a:blip r:embed="rId2"/>
              </a:buBlip>
            </a:pPr>
            <a:endParaRPr lang="en-US" sz="1600" dirty="0">
              <a:solidFill>
                <a:prstClr val="black"/>
              </a:solidFill>
              <a:latin typeface="BPG Nino Mtavruli" panose="02000506000000020004" pitchFamily="2" charset="0"/>
              <a:cs typeface="Times New Roman" panose="02020603050405020304" pitchFamily="18" charset="0"/>
            </a:endParaRPr>
          </a:p>
          <a:p>
            <a:pPr lvl="0" algn="just">
              <a:buClr>
                <a:srgbClr val="ED7D31">
                  <a:lumMod val="75000"/>
                </a:srgbClr>
              </a:buClr>
            </a:pPr>
            <a:endParaRPr lang="ka-GE" sz="1600" dirty="0">
              <a:solidFill>
                <a:prstClr val="black"/>
              </a:solidFill>
              <a:latin typeface="BPG Nino Mtavruli" panose="02000506000000020004" pitchFamily="2" charset="0"/>
              <a:cs typeface="Times New Roman" panose="02020603050405020304" pitchFamily="18" charset="0"/>
            </a:endParaRPr>
          </a:p>
        </p:txBody>
      </p:sp>
      <p:pic>
        <p:nvPicPr>
          <p:cNvPr id="179" name="Picture 178">
            <a:extLst>
              <a:ext uri="{FF2B5EF4-FFF2-40B4-BE49-F238E27FC236}">
                <a16:creationId xmlns:a16="http://schemas.microsoft.com/office/drawing/2014/main" id="{768A284D-70BE-4F7F-A592-E814567FFE5C}"/>
              </a:ext>
            </a:extLst>
          </p:cNvPr>
          <p:cNvPicPr>
            <a:picLocks noChangeAspect="1"/>
          </p:cNvPicPr>
          <p:nvPr/>
        </p:nvPicPr>
        <p:blipFill rotWithShape="1">
          <a:blip r:embed="rId3">
            <a:extLst>
              <a:ext uri="{28A0092B-C50C-407E-A947-70E740481C1C}">
                <a14:useLocalDpi xmlns:a14="http://schemas.microsoft.com/office/drawing/2010/main" val="0"/>
              </a:ext>
            </a:extLst>
          </a:blip>
          <a:srcRect t="8775"/>
          <a:stretch/>
        </p:blipFill>
        <p:spPr>
          <a:xfrm>
            <a:off x="0" y="3831220"/>
            <a:ext cx="9144000" cy="3026780"/>
          </a:xfrm>
          <a:prstGeom prst="rect">
            <a:avLst/>
          </a:prstGeom>
        </p:spPr>
      </p:pic>
      <p:sp>
        <p:nvSpPr>
          <p:cNvPr id="180" name="Right Triangle 179">
            <a:extLst>
              <a:ext uri="{FF2B5EF4-FFF2-40B4-BE49-F238E27FC236}">
                <a16:creationId xmlns:a16="http://schemas.microsoft.com/office/drawing/2014/main" id="{3A2F3334-2F53-45ED-A0C3-94256A067B41}"/>
              </a:ext>
            </a:extLst>
          </p:cNvPr>
          <p:cNvSpPr/>
          <p:nvPr/>
        </p:nvSpPr>
        <p:spPr>
          <a:xfrm>
            <a:off x="0" y="3248608"/>
            <a:ext cx="9144000" cy="582612"/>
          </a:xfrm>
          <a:prstGeom prst="rtTriangle">
            <a:avLst/>
          </a:prstGeom>
          <a:solidFill>
            <a:srgbClr val="FF43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4116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D67E2-1439-49C8-A19F-67BB739E6FB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4B8FA8D9-EC23-4CAF-840D-AB61CD73D52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0110" r="23029"/>
          <a:stretch/>
        </p:blipFill>
        <p:spPr>
          <a:xfrm rot="16200000">
            <a:off x="3435350" y="-3435350"/>
            <a:ext cx="2273300" cy="9144000"/>
          </a:xfrm>
        </p:spPr>
      </p:pic>
      <p:sp>
        <p:nvSpPr>
          <p:cNvPr id="6" name="Right Triangle 5">
            <a:extLst>
              <a:ext uri="{FF2B5EF4-FFF2-40B4-BE49-F238E27FC236}">
                <a16:creationId xmlns:a16="http://schemas.microsoft.com/office/drawing/2014/main" id="{97D097BF-6DE9-444A-81FF-6CAB667BE4B7}"/>
              </a:ext>
            </a:extLst>
          </p:cNvPr>
          <p:cNvSpPr/>
          <p:nvPr/>
        </p:nvSpPr>
        <p:spPr>
          <a:xfrm flipV="1">
            <a:off x="0" y="2273301"/>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337EE30B-AAD1-4AAC-8851-0C6A4754B4A5}"/>
              </a:ext>
            </a:extLst>
          </p:cNvPr>
          <p:cNvSpPr/>
          <p:nvPr/>
        </p:nvSpPr>
        <p:spPr>
          <a:xfrm>
            <a:off x="414253" y="2985944"/>
            <a:ext cx="4680259" cy="3475952"/>
          </a:xfrm>
          <a:prstGeom prst="rect">
            <a:avLst/>
          </a:prstGeom>
        </p:spPr>
        <p:txBody>
          <a:bodyPr wrap="square">
            <a:spAutoFit/>
          </a:bodyPr>
          <a:lstStyle/>
          <a:p>
            <a:pPr algn="just">
              <a:lnSpc>
                <a:spcPct val="150000"/>
              </a:lnSpc>
              <a:spcAft>
                <a:spcPts val="800"/>
              </a:spcAft>
            </a:pPr>
            <a:r>
              <a:rPr lang="ka-GE" dirty="0">
                <a:latin typeface="BPG Nino Mtavruli" panose="02000506000000020004" pitchFamily="2" charset="0"/>
                <a:ea typeface="Calibri" panose="020F0502020204030204" pitchFamily="34" charset="0"/>
                <a:cs typeface="Calibri" panose="020F0502020204030204" pitchFamily="34" charset="0"/>
              </a:rPr>
              <a:t>Growing fresh herbs is a developing industry and </a:t>
            </a:r>
            <a:r>
              <a:rPr lang="en-US" dirty="0">
                <a:latin typeface="BPG Nino Mtavruli" panose="02000506000000020004" pitchFamily="2" charset="0"/>
                <a:ea typeface="Calibri" panose="020F0502020204030204" pitchFamily="34" charset="0"/>
                <a:cs typeface="Calibri" panose="020F0502020204030204" pitchFamily="34" charset="0"/>
              </a:rPr>
              <a:t>has</a:t>
            </a:r>
            <a:r>
              <a:rPr lang="ka-GE" dirty="0">
                <a:latin typeface="BPG Nino Mtavruli" panose="02000506000000020004" pitchFamily="2" charset="0"/>
                <a:ea typeface="Calibri" panose="020F0502020204030204" pitchFamily="34" charset="0"/>
                <a:cs typeface="Calibri" panose="020F0502020204030204" pitchFamily="34" charset="0"/>
              </a:rPr>
              <a:t> a potential for further development, </a:t>
            </a:r>
            <a:r>
              <a:rPr lang="en-US" dirty="0">
                <a:latin typeface="BPG Nino Mtavruli" panose="02000506000000020004" pitchFamily="2" charset="0"/>
                <a:ea typeface="Calibri" panose="020F0502020204030204" pitchFamily="34" charset="0"/>
                <a:cs typeface="Calibri" panose="020F0502020204030204" pitchFamily="34" charset="0"/>
              </a:rPr>
              <a:t>due </a:t>
            </a:r>
            <a:r>
              <a:rPr lang="ka-GE" dirty="0">
                <a:latin typeface="BPG Nino Mtavruli" panose="02000506000000020004" pitchFamily="2" charset="0"/>
                <a:ea typeface="Calibri" panose="020F0502020204030204" pitchFamily="34" charset="0"/>
                <a:cs typeface="Calibri" panose="020F0502020204030204" pitchFamily="34" charset="0"/>
              </a:rPr>
              <a:t>to consistent </a:t>
            </a:r>
            <a:r>
              <a:rPr lang="en-US" dirty="0">
                <a:latin typeface="BPG Nino Mtavruli" panose="02000506000000020004" pitchFamily="2" charset="0"/>
                <a:ea typeface="Calibri" panose="020F0502020204030204" pitchFamily="34" charset="0"/>
                <a:cs typeface="Calibri" panose="020F0502020204030204" pitchFamily="34" charset="0"/>
              </a:rPr>
              <a:t>increase </a:t>
            </a:r>
            <a:r>
              <a:rPr lang="ka-GE" dirty="0">
                <a:latin typeface="BPG Nino Mtavruli" panose="02000506000000020004" pitchFamily="2" charset="0"/>
                <a:ea typeface="Calibri" panose="020F0502020204030204" pitchFamily="34" charset="0"/>
                <a:cs typeface="Calibri" panose="020F0502020204030204" pitchFamily="34" charset="0"/>
              </a:rPr>
              <a:t>of consumption for fresh herbs over the years. </a:t>
            </a:r>
          </a:p>
          <a:p>
            <a:pPr algn="just">
              <a:lnSpc>
                <a:spcPct val="150000"/>
              </a:lnSpc>
              <a:spcAft>
                <a:spcPts val="800"/>
              </a:spcAft>
            </a:pPr>
            <a:r>
              <a:rPr lang="en-US" dirty="0">
                <a:latin typeface="BPG Nino Mtavruli" panose="02000506000000020004" pitchFamily="2" charset="0"/>
                <a:ea typeface="Calibri" panose="020F0502020204030204" pitchFamily="34" charset="0"/>
                <a:cs typeface="Calibri" panose="020F0502020204030204" pitchFamily="34" charset="0"/>
              </a:rPr>
              <a:t>T</a:t>
            </a:r>
            <a:r>
              <a:rPr lang="ka-GE" dirty="0">
                <a:latin typeface="BPG Nino Mtavruli" panose="02000506000000020004" pitchFamily="2" charset="0"/>
                <a:ea typeface="Calibri" panose="020F0502020204030204" pitchFamily="34" charset="0"/>
                <a:cs typeface="Calibri" panose="020F0502020204030204" pitchFamily="34" charset="0"/>
              </a:rPr>
              <a:t>here is </a:t>
            </a:r>
            <a:r>
              <a:rPr lang="en-US" dirty="0">
                <a:latin typeface="BPG Nino Mtavruli" panose="02000506000000020004" pitchFamily="2" charset="0"/>
                <a:ea typeface="Calibri" panose="020F0502020204030204" pitchFamily="34" charset="0"/>
                <a:cs typeface="Calibri" panose="020F0502020204030204" pitchFamily="34" charset="0"/>
              </a:rPr>
              <a:t>an increasing </a:t>
            </a:r>
            <a:r>
              <a:rPr lang="ka-GE" dirty="0">
                <a:latin typeface="BPG Nino Mtavruli" panose="02000506000000020004" pitchFamily="2" charset="0"/>
                <a:ea typeface="Calibri" panose="020F0502020204030204" pitchFamily="34" charset="0"/>
                <a:cs typeface="Calibri" panose="020F0502020204030204" pitchFamily="34" charset="0"/>
              </a:rPr>
              <a:t>consumer awareness </a:t>
            </a:r>
            <a:r>
              <a:rPr lang="en-US" dirty="0">
                <a:latin typeface="BPG Nino Mtavruli" panose="02000506000000020004" pitchFamily="2" charset="0"/>
                <a:ea typeface="Calibri" panose="020F0502020204030204" pitchFamily="34" charset="0"/>
                <a:cs typeface="Calibri" panose="020F0502020204030204" pitchFamily="34" charset="0"/>
              </a:rPr>
              <a:t>in </a:t>
            </a:r>
            <a:r>
              <a:rPr lang="ka-GE" dirty="0">
                <a:latin typeface="BPG Nino Mtavruli" panose="02000506000000020004" pitchFamily="2" charset="0"/>
                <a:ea typeface="Calibri" panose="020F0502020204030204" pitchFamily="34" charset="0"/>
                <a:cs typeface="Calibri" panose="020F0502020204030204" pitchFamily="34" charset="0"/>
              </a:rPr>
              <a:t>the various countries and the use of fresh herbs became popular in restaurants, caterers and catering business, as well as domestic kitchen. </a:t>
            </a:r>
            <a:endParaRPr lang="en-US" dirty="0">
              <a:latin typeface="BPG Nino Mtavruli" panose="02000506000000020004" pitchFamily="2" charset="0"/>
              <a:ea typeface="Calibri" panose="020F050202020403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5C5D436C-FC72-47B8-A78C-1734D39E4472}"/>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887FD80-18A9-451C-B011-810B909D1614}"/>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graphicFrame>
        <p:nvGraphicFramePr>
          <p:cNvPr id="4" name="Diagram 3">
            <a:extLst>
              <a:ext uri="{FF2B5EF4-FFF2-40B4-BE49-F238E27FC236}">
                <a16:creationId xmlns:a16="http://schemas.microsoft.com/office/drawing/2014/main" id="{E8C44E1F-F9E2-442E-BDA1-32F2B25AEFCD}"/>
              </a:ext>
            </a:extLst>
          </p:cNvPr>
          <p:cNvGraphicFramePr/>
          <p:nvPr>
            <p:extLst>
              <p:ext uri="{D42A27DB-BD31-4B8C-83A1-F6EECF244321}">
                <p14:modId xmlns:p14="http://schemas.microsoft.com/office/powerpoint/2010/main" val="1357089290"/>
              </p:ext>
            </p:extLst>
          </p:nvPr>
        </p:nvGraphicFramePr>
        <p:xfrm>
          <a:off x="4362994" y="2756262"/>
          <a:ext cx="4781006" cy="35971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99938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D67E2-1439-49C8-A19F-67BB739E6FB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4B8FA8D9-EC23-4CAF-840D-AB61CD73D52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0110" r="23029"/>
          <a:stretch/>
        </p:blipFill>
        <p:spPr>
          <a:xfrm rot="16200000">
            <a:off x="3435350" y="-3435350"/>
            <a:ext cx="2273300" cy="9144000"/>
          </a:xfrm>
        </p:spPr>
      </p:pic>
      <p:sp>
        <p:nvSpPr>
          <p:cNvPr id="6" name="Right Triangle 5">
            <a:extLst>
              <a:ext uri="{FF2B5EF4-FFF2-40B4-BE49-F238E27FC236}">
                <a16:creationId xmlns:a16="http://schemas.microsoft.com/office/drawing/2014/main" id="{97D097BF-6DE9-444A-81FF-6CAB667BE4B7}"/>
              </a:ext>
            </a:extLst>
          </p:cNvPr>
          <p:cNvSpPr/>
          <p:nvPr/>
        </p:nvSpPr>
        <p:spPr>
          <a:xfrm flipV="1">
            <a:off x="0" y="2273301"/>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C5D436C-FC72-47B8-A78C-1734D39E4472}"/>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887FD80-18A9-451C-B011-810B909D1614}"/>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sp>
        <p:nvSpPr>
          <p:cNvPr id="3" name="Rectangle 2">
            <a:extLst>
              <a:ext uri="{FF2B5EF4-FFF2-40B4-BE49-F238E27FC236}">
                <a16:creationId xmlns:a16="http://schemas.microsoft.com/office/drawing/2014/main" id="{BA58DD33-8D62-4AF5-80DA-5A3AEFD10B33}"/>
              </a:ext>
            </a:extLst>
          </p:cNvPr>
          <p:cNvSpPr/>
          <p:nvPr/>
        </p:nvSpPr>
        <p:spPr>
          <a:xfrm>
            <a:off x="628650" y="2864061"/>
            <a:ext cx="8105917" cy="792781"/>
          </a:xfrm>
          <a:prstGeom prst="rect">
            <a:avLst/>
          </a:prstGeom>
        </p:spPr>
        <p:txBody>
          <a:bodyPr wrap="square">
            <a:spAutoFit/>
          </a:bodyPr>
          <a:lstStyle/>
          <a:p>
            <a:pPr algn="just">
              <a:lnSpc>
                <a:spcPct val="150000"/>
              </a:lnSpc>
            </a:pPr>
            <a:r>
              <a:rPr lang="en-US" sz="1600" dirty="0">
                <a:latin typeface="BPG Nino Mtavruli" panose="02000506000000020004" pitchFamily="2" charset="0"/>
              </a:rPr>
              <a:t>Herbs production in Georgia has declined by 42.5% in 2016. This change can be caused by the crisis in 2015, which also changed export indicator, which decreased by 60%. </a:t>
            </a:r>
          </a:p>
        </p:txBody>
      </p:sp>
      <p:graphicFrame>
        <p:nvGraphicFramePr>
          <p:cNvPr id="11" name="תרשים 10">
            <a:extLst>
              <a:ext uri="{FF2B5EF4-FFF2-40B4-BE49-F238E27FC236}">
                <a16:creationId xmlns:a16="http://schemas.microsoft.com/office/drawing/2014/main" id="{59393A44-E312-4787-B010-9F335B41675F}"/>
              </a:ext>
            </a:extLst>
          </p:cNvPr>
          <p:cNvGraphicFramePr/>
          <p:nvPr>
            <p:extLst>
              <p:ext uri="{D42A27DB-BD31-4B8C-83A1-F6EECF244321}">
                <p14:modId xmlns:p14="http://schemas.microsoft.com/office/powerpoint/2010/main" val="67613531"/>
              </p:ext>
            </p:extLst>
          </p:nvPr>
        </p:nvGraphicFramePr>
        <p:xfrm>
          <a:off x="1600200" y="3751351"/>
          <a:ext cx="5943600" cy="29853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25809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BAD00B3-482D-4753-AE9D-21A28C59DC1E}"/>
              </a:ext>
            </a:extLst>
          </p:cNvPr>
          <p:cNvPicPr>
            <a:picLocks noChangeAspect="1"/>
          </p:cNvPicPr>
          <p:nvPr/>
        </p:nvPicPr>
        <p:blipFill rotWithShape="1">
          <a:blip r:embed="rId2">
            <a:extLst>
              <a:ext uri="{28A0092B-C50C-407E-A947-70E740481C1C}">
                <a14:useLocalDpi xmlns:a14="http://schemas.microsoft.com/office/drawing/2010/main" val="0"/>
              </a:ext>
            </a:extLst>
          </a:blip>
          <a:srcRect b="46911"/>
          <a:stretch/>
        </p:blipFill>
        <p:spPr>
          <a:xfrm>
            <a:off x="-1" y="0"/>
            <a:ext cx="9144000" cy="2298032"/>
          </a:xfrm>
          <a:prstGeom prst="rect">
            <a:avLst/>
          </a:prstGeom>
        </p:spPr>
      </p:pic>
      <p:sp>
        <p:nvSpPr>
          <p:cNvPr id="6" name="Rectangle 5">
            <a:extLst>
              <a:ext uri="{FF2B5EF4-FFF2-40B4-BE49-F238E27FC236}">
                <a16:creationId xmlns:a16="http://schemas.microsoft.com/office/drawing/2014/main" id="{5695E2F3-1601-425C-A39E-CED04A297DD8}"/>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E6920C2-1D6B-4614-A008-F7A312E12BC7}"/>
              </a:ext>
            </a:extLst>
          </p:cNvPr>
          <p:cNvSpPr/>
          <p:nvPr/>
        </p:nvSpPr>
        <p:spPr>
          <a:xfrm>
            <a:off x="939676" y="765524"/>
            <a:ext cx="3143809" cy="523220"/>
          </a:xfrm>
          <a:prstGeom prst="rect">
            <a:avLst/>
          </a:prstGeom>
        </p:spPr>
        <p:txBody>
          <a:bodyPr wrap="none">
            <a:spAutoFit/>
          </a:bodyPr>
          <a:lstStyle/>
          <a:p>
            <a:pPr lvl="0" defTabSz="914400">
              <a:defRPr/>
            </a:pPr>
            <a:r>
              <a:rPr lang="en-US" sz="2800" b="1" dirty="0">
                <a:latin typeface="Chicago" panose="020B0604020202020204" pitchFamily="34" charset="0"/>
              </a:rPr>
              <a:t>Current Situation</a:t>
            </a:r>
            <a:endParaRPr lang="ka-GE" sz="2800" b="1" dirty="0"/>
          </a:p>
        </p:txBody>
      </p:sp>
      <p:sp>
        <p:nvSpPr>
          <p:cNvPr id="8" name="Rectangle 7">
            <a:extLst>
              <a:ext uri="{FF2B5EF4-FFF2-40B4-BE49-F238E27FC236}">
                <a16:creationId xmlns:a16="http://schemas.microsoft.com/office/drawing/2014/main" id="{27FA32D8-B155-4F03-93EF-4F291AC578E7}"/>
              </a:ext>
            </a:extLst>
          </p:cNvPr>
          <p:cNvSpPr/>
          <p:nvPr/>
        </p:nvSpPr>
        <p:spPr>
          <a:xfrm>
            <a:off x="535404" y="2448704"/>
            <a:ext cx="8073189" cy="1900777"/>
          </a:xfrm>
          <a:prstGeom prst="rect">
            <a:avLst/>
          </a:prstGeom>
        </p:spPr>
        <p:txBody>
          <a:bodyPr wrap="square">
            <a:spAutoFit/>
          </a:bodyPr>
          <a:lstStyle/>
          <a:p>
            <a:pPr algn="just">
              <a:lnSpc>
                <a:spcPct val="150000"/>
              </a:lnSpc>
            </a:pPr>
            <a:r>
              <a:rPr lang="ka-GE" sz="1600" dirty="0">
                <a:latin typeface="BPG Nino Mtavruli" panose="02000506000000020004" pitchFamily="2" charset="0"/>
                <a:ea typeface="Calibri" panose="020F0502020204030204" pitchFamily="34" charset="0"/>
              </a:rPr>
              <a:t>The most suitable regions for the greens production </a:t>
            </a:r>
            <a:r>
              <a:rPr lang="en-US" sz="1600" dirty="0">
                <a:latin typeface="BPG Nino Mtavruli" panose="02000506000000020004" pitchFamily="2" charset="0"/>
                <a:ea typeface="Calibri" panose="020F0502020204030204" pitchFamily="34" charset="0"/>
              </a:rPr>
              <a:t>in Georgia </a:t>
            </a:r>
            <a:r>
              <a:rPr lang="ka-GE" sz="1600" dirty="0">
                <a:latin typeface="BPG Nino Mtavruli" panose="02000506000000020004" pitchFamily="2" charset="0"/>
                <a:ea typeface="Calibri" panose="020F0502020204030204" pitchFamily="34" charset="0"/>
              </a:rPr>
              <a:t>are Imereti and Kvemo Kartli regions. In Imereti region mainly following herbs are produced: </a:t>
            </a:r>
            <a:endParaRPr lang="en-US" sz="1600" dirty="0">
              <a:latin typeface="BPG Nino Mtavruli" panose="02000506000000020004" pitchFamily="2" charset="0"/>
              <a:ea typeface="Calibri" panose="020F0502020204030204" pitchFamily="34" charset="0"/>
            </a:endParaRPr>
          </a:p>
          <a:p>
            <a:pPr marL="742950" lvl="1" indent="-285750" algn="just">
              <a:lnSpc>
                <a:spcPct val="150000"/>
              </a:lnSpc>
              <a:buBlip>
                <a:blip r:embed="rId3"/>
              </a:buBlip>
            </a:pPr>
            <a:r>
              <a:rPr lang="ka-GE" sz="1600" dirty="0">
                <a:latin typeface="BPG Nino Mtavruli" panose="02000506000000020004" pitchFamily="2" charset="0"/>
                <a:ea typeface="Calibri" panose="020F0502020204030204" pitchFamily="34" charset="0"/>
              </a:rPr>
              <a:t>Dill</a:t>
            </a:r>
            <a:r>
              <a:rPr lang="en-US" sz="1600" dirty="0">
                <a:latin typeface="BPG Nino Mtavruli" panose="02000506000000020004" pitchFamily="2" charset="0"/>
                <a:ea typeface="Calibri" panose="020F0502020204030204" pitchFamily="34" charset="0"/>
              </a:rPr>
              <a:t>;</a:t>
            </a:r>
          </a:p>
          <a:p>
            <a:pPr marL="742950" lvl="1" indent="-285750" algn="just">
              <a:lnSpc>
                <a:spcPct val="150000"/>
              </a:lnSpc>
              <a:buBlip>
                <a:blip r:embed="rId3"/>
              </a:buBlip>
            </a:pPr>
            <a:r>
              <a:rPr lang="ka-GE" sz="1600" dirty="0">
                <a:latin typeface="BPG Nino Mtavruli" panose="02000506000000020004" pitchFamily="2" charset="0"/>
                <a:ea typeface="Calibri" panose="020F0502020204030204" pitchFamily="34" charset="0"/>
              </a:rPr>
              <a:t>Parsley</a:t>
            </a:r>
            <a:r>
              <a:rPr lang="en-US" sz="1600" dirty="0">
                <a:latin typeface="BPG Nino Mtavruli" panose="02000506000000020004" pitchFamily="2" charset="0"/>
                <a:ea typeface="Calibri" panose="020F0502020204030204" pitchFamily="34" charset="0"/>
              </a:rPr>
              <a:t>;</a:t>
            </a:r>
          </a:p>
          <a:p>
            <a:pPr marL="742950" lvl="1" indent="-285750" algn="just">
              <a:lnSpc>
                <a:spcPct val="150000"/>
              </a:lnSpc>
              <a:buBlip>
                <a:blip r:embed="rId3"/>
              </a:buBlip>
            </a:pPr>
            <a:r>
              <a:rPr lang="ka-GE" sz="1600" dirty="0">
                <a:latin typeface="BPG Nino Mtavruli" panose="02000506000000020004" pitchFamily="2" charset="0"/>
                <a:ea typeface="Calibri" panose="020F0502020204030204" pitchFamily="34" charset="0"/>
              </a:rPr>
              <a:t>Coriander</a:t>
            </a:r>
            <a:r>
              <a:rPr lang="en-US" sz="1600" dirty="0">
                <a:latin typeface="BPG Nino Mtavruli" panose="02000506000000020004" pitchFamily="2" charset="0"/>
                <a:ea typeface="Calibri" panose="020F0502020204030204" pitchFamily="34" charset="0"/>
              </a:rPr>
              <a:t>;</a:t>
            </a:r>
          </a:p>
        </p:txBody>
      </p:sp>
      <p:pic>
        <p:nvPicPr>
          <p:cNvPr id="11" name="Picture 10">
            <a:extLst>
              <a:ext uri="{FF2B5EF4-FFF2-40B4-BE49-F238E27FC236}">
                <a16:creationId xmlns:a16="http://schemas.microsoft.com/office/drawing/2014/main" id="{148A4DB3-6B2A-4966-AF94-B6872E04E9E8}"/>
              </a:ext>
            </a:extLst>
          </p:cNvPr>
          <p:cNvPicPr/>
          <p:nvPr/>
        </p:nvPicPr>
        <p:blipFill>
          <a:blip r:embed="rId4">
            <a:extLst>
              <a:ext uri="{BEBA8EAE-BF5A-486C-A8C5-ECC9F3942E4B}">
                <a14:imgProps xmlns:a14="http://schemas.microsoft.com/office/drawing/2010/main">
                  <a14:imgLayer r:embed="rId5">
                    <a14:imgEffect>
                      <a14:saturation sat="200000"/>
                    </a14:imgEffect>
                  </a14:imgLayer>
                </a14:imgProps>
              </a:ext>
              <a:ext uri="{28A0092B-C50C-407E-A947-70E740481C1C}">
                <a14:useLocalDpi xmlns:a14="http://schemas.microsoft.com/office/drawing/2010/main" val="0"/>
              </a:ext>
            </a:extLst>
          </a:blip>
          <a:stretch>
            <a:fillRect/>
          </a:stretch>
        </p:blipFill>
        <p:spPr>
          <a:xfrm>
            <a:off x="3284621" y="3308684"/>
            <a:ext cx="5410051" cy="3361651"/>
          </a:xfrm>
          <a:prstGeom prst="rect">
            <a:avLst/>
          </a:prstGeom>
        </p:spPr>
      </p:pic>
      <p:sp>
        <p:nvSpPr>
          <p:cNvPr id="16" name="Rectangle 15">
            <a:extLst>
              <a:ext uri="{FF2B5EF4-FFF2-40B4-BE49-F238E27FC236}">
                <a16:creationId xmlns:a16="http://schemas.microsoft.com/office/drawing/2014/main" id="{773333A2-B780-411C-BE30-F0D586905BC5}"/>
              </a:ext>
            </a:extLst>
          </p:cNvPr>
          <p:cNvSpPr/>
          <p:nvPr/>
        </p:nvSpPr>
        <p:spPr>
          <a:xfrm>
            <a:off x="546817" y="4388382"/>
            <a:ext cx="2989849" cy="792781"/>
          </a:xfrm>
          <a:prstGeom prst="rect">
            <a:avLst/>
          </a:prstGeom>
        </p:spPr>
        <p:txBody>
          <a:bodyPr wrap="square">
            <a:spAutoFit/>
          </a:bodyPr>
          <a:lstStyle/>
          <a:p>
            <a:pPr algn="just">
              <a:lnSpc>
                <a:spcPct val="150000"/>
              </a:lnSpc>
            </a:pPr>
            <a:r>
              <a:rPr lang="en-US" sz="1600" dirty="0">
                <a:latin typeface="BPG Nino Mtavruli" panose="02000506000000020004" pitchFamily="2" charset="0"/>
                <a:ea typeface="Calibri" panose="020F0502020204030204" pitchFamily="34" charset="0"/>
                <a:cs typeface="Arial" panose="020B0604020202020204" pitchFamily="34" charset="0"/>
              </a:rPr>
              <a:t>These herbs also are mainly cultivated in greenhouses</a:t>
            </a:r>
            <a:r>
              <a:rPr lang="ka-GE" sz="1600" dirty="0">
                <a:latin typeface="BPG Nino Mtavruli" panose="02000506000000020004" pitchFamily="2" charset="0"/>
                <a:ea typeface="Calibri" panose="020F0502020204030204" pitchFamily="34" charset="0"/>
                <a:cs typeface="Arial" panose="020B0604020202020204" pitchFamily="34" charset="0"/>
              </a:rPr>
              <a:t>.</a:t>
            </a:r>
            <a:endParaRPr lang="en-US" sz="1600" dirty="0">
              <a:latin typeface="BPG Nino Mtavruli" panose="02000506000000020004" pitchFamily="2"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28840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5388A0DC-8CD4-42C7-838F-DDBECF0CFBA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43751" b="21193"/>
          <a:stretch/>
        </p:blipFill>
        <p:spPr>
          <a:xfrm>
            <a:off x="0" y="4721058"/>
            <a:ext cx="9144000" cy="2136942"/>
          </a:xfrm>
        </p:spPr>
      </p:pic>
      <p:sp>
        <p:nvSpPr>
          <p:cNvPr id="6" name="Rectangle 5">
            <a:extLst>
              <a:ext uri="{FF2B5EF4-FFF2-40B4-BE49-F238E27FC236}">
                <a16:creationId xmlns:a16="http://schemas.microsoft.com/office/drawing/2014/main" id="{64502912-4824-4680-B80E-8F2498F35C68}"/>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7" name="Rectangle 6">
            <a:extLst>
              <a:ext uri="{FF2B5EF4-FFF2-40B4-BE49-F238E27FC236}">
                <a16:creationId xmlns:a16="http://schemas.microsoft.com/office/drawing/2014/main" id="{9774F4D3-0E27-433E-B0E6-DEC38333620F}"/>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sp>
        <p:nvSpPr>
          <p:cNvPr id="2" name="Rectangle 1">
            <a:extLst>
              <a:ext uri="{FF2B5EF4-FFF2-40B4-BE49-F238E27FC236}">
                <a16:creationId xmlns:a16="http://schemas.microsoft.com/office/drawing/2014/main" id="{295B8A68-6D2E-46C7-A01A-D66D03A7093C}"/>
              </a:ext>
            </a:extLst>
          </p:cNvPr>
          <p:cNvSpPr/>
          <p:nvPr/>
        </p:nvSpPr>
        <p:spPr>
          <a:xfrm>
            <a:off x="409950" y="1699019"/>
            <a:ext cx="3547562" cy="2325958"/>
          </a:xfrm>
          <a:prstGeom prst="rect">
            <a:avLst/>
          </a:prstGeom>
        </p:spPr>
        <p:txBody>
          <a:bodyPr wrap="square">
            <a:spAutoFit/>
          </a:bodyPr>
          <a:lstStyle/>
          <a:p>
            <a:pPr algn="just">
              <a:lnSpc>
                <a:spcPct val="150000"/>
              </a:lnSpc>
            </a:pPr>
            <a:r>
              <a:rPr lang="en-US" sz="1400" dirty="0">
                <a:latin typeface="BPG Nino Mtavruli" panose="02000506000000020004" pitchFamily="2" charset="0"/>
                <a:ea typeface="Calibri" panose="020F0502020204030204" pitchFamily="34" charset="0"/>
              </a:rPr>
              <a:t>In multiple municipalities (</a:t>
            </a:r>
            <a:r>
              <a:rPr lang="en-US" sz="1400" dirty="0" err="1">
                <a:latin typeface="BPG Nino Mtavruli" panose="02000506000000020004" pitchFamily="2" charset="0"/>
                <a:ea typeface="Calibri" panose="020F0502020204030204" pitchFamily="34" charset="0"/>
              </a:rPr>
              <a:t>Tskaltubo</a:t>
            </a:r>
            <a:r>
              <a:rPr lang="en-US" sz="1400" dirty="0">
                <a:latin typeface="BPG Nino Mtavruli" panose="02000506000000020004" pitchFamily="2" charset="0"/>
                <a:ea typeface="Calibri" panose="020F0502020204030204" pitchFamily="34" charset="0"/>
              </a:rPr>
              <a:t>, </a:t>
            </a:r>
            <a:r>
              <a:rPr lang="en-US" sz="1400" dirty="0" err="1">
                <a:latin typeface="BPG Nino Mtavruli" panose="02000506000000020004" pitchFamily="2" charset="0"/>
                <a:ea typeface="Calibri" panose="020F0502020204030204" pitchFamily="34" charset="0"/>
              </a:rPr>
              <a:t>Khoni</a:t>
            </a:r>
            <a:r>
              <a:rPr lang="en-US" sz="1400" dirty="0">
                <a:latin typeface="BPG Nino Mtavruli" panose="02000506000000020004" pitchFamily="2" charset="0"/>
                <a:ea typeface="Calibri" panose="020F0502020204030204" pitchFamily="34" charset="0"/>
              </a:rPr>
              <a:t>, </a:t>
            </a:r>
            <a:r>
              <a:rPr lang="en-US" sz="1400" dirty="0" err="1">
                <a:latin typeface="BPG Nino Mtavruli" panose="02000506000000020004" pitchFamily="2" charset="0"/>
                <a:ea typeface="Calibri" panose="020F0502020204030204" pitchFamily="34" charset="0"/>
              </a:rPr>
              <a:t>Samtredia</a:t>
            </a:r>
            <a:r>
              <a:rPr lang="en-US" sz="1400" dirty="0">
                <a:latin typeface="BPG Nino Mtavruli" panose="02000506000000020004" pitchFamily="2" charset="0"/>
                <a:ea typeface="Calibri" panose="020F0502020204030204" pitchFamily="34" charset="0"/>
              </a:rPr>
              <a:t>), grower infrastructure is </a:t>
            </a:r>
            <a:r>
              <a:rPr lang="en-US" sz="1400" dirty="0" err="1">
                <a:latin typeface="BPG Nino Mtavruli" panose="02000506000000020004" pitchFamily="2" charset="0"/>
                <a:ea typeface="Calibri" panose="020F0502020204030204" pitchFamily="34" charset="0"/>
              </a:rPr>
              <a:t>welll</a:t>
            </a:r>
            <a:r>
              <a:rPr lang="en-US" sz="1400" dirty="0">
                <a:latin typeface="BPG Nino Mtavruli" panose="02000506000000020004" pitchFamily="2" charset="0"/>
                <a:ea typeface="Calibri" panose="020F0502020204030204" pitchFamily="34" charset="0"/>
              </a:rPr>
              <a:t> developed. Modern technologies are implemented for production storing, giving the ability to store vegetables for 3 to 5-month long period. </a:t>
            </a:r>
          </a:p>
          <a:p>
            <a:pPr algn="just">
              <a:lnSpc>
                <a:spcPct val="150000"/>
              </a:lnSpc>
            </a:pPr>
            <a:r>
              <a:rPr lang="en-US" sz="1400" dirty="0">
                <a:latin typeface="BPG Nino Mtavruli" panose="02000506000000020004" pitchFamily="2" charset="0"/>
              </a:rPr>
              <a:t>Figure given bellow shows the main products cultivated by interviewed farmers.</a:t>
            </a:r>
          </a:p>
        </p:txBody>
      </p:sp>
      <p:graphicFrame>
        <p:nvGraphicFramePr>
          <p:cNvPr id="8" name="Chart 7">
            <a:extLst>
              <a:ext uri="{FF2B5EF4-FFF2-40B4-BE49-F238E27FC236}">
                <a16:creationId xmlns:a16="http://schemas.microsoft.com/office/drawing/2014/main" id="{014E6058-4E48-490D-9B4C-44F5DD3675B4}"/>
              </a:ext>
            </a:extLst>
          </p:cNvPr>
          <p:cNvGraphicFramePr/>
          <p:nvPr>
            <p:extLst>
              <p:ext uri="{D42A27DB-BD31-4B8C-83A1-F6EECF244321}">
                <p14:modId xmlns:p14="http://schemas.microsoft.com/office/powerpoint/2010/main" val="145262011"/>
              </p:ext>
            </p:extLst>
          </p:nvPr>
        </p:nvGraphicFramePr>
        <p:xfrm>
          <a:off x="3957512" y="1523683"/>
          <a:ext cx="4776538" cy="28961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68502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D67E2-1439-49C8-A19F-67BB739E6FB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4B8FA8D9-EC23-4CAF-840D-AB61CD73D52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0110" r="23029"/>
          <a:stretch/>
        </p:blipFill>
        <p:spPr>
          <a:xfrm rot="16200000">
            <a:off x="3435350" y="-3435350"/>
            <a:ext cx="2273300" cy="9144000"/>
          </a:xfrm>
        </p:spPr>
      </p:pic>
      <p:sp>
        <p:nvSpPr>
          <p:cNvPr id="6" name="Right Triangle 5">
            <a:extLst>
              <a:ext uri="{FF2B5EF4-FFF2-40B4-BE49-F238E27FC236}">
                <a16:creationId xmlns:a16="http://schemas.microsoft.com/office/drawing/2014/main" id="{97D097BF-6DE9-444A-81FF-6CAB667BE4B7}"/>
              </a:ext>
            </a:extLst>
          </p:cNvPr>
          <p:cNvSpPr/>
          <p:nvPr/>
        </p:nvSpPr>
        <p:spPr>
          <a:xfrm flipV="1">
            <a:off x="0" y="2273301"/>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9C4446A-A1B6-4225-9516-FE7E416F4D06}"/>
              </a:ext>
            </a:extLst>
          </p:cNvPr>
          <p:cNvSpPr txBox="1"/>
          <p:nvPr/>
        </p:nvSpPr>
        <p:spPr>
          <a:xfrm>
            <a:off x="433411" y="2912095"/>
            <a:ext cx="8277178" cy="704424"/>
          </a:xfrm>
          <a:prstGeom prst="rect">
            <a:avLst/>
          </a:prstGeom>
          <a:noFill/>
        </p:spPr>
        <p:txBody>
          <a:bodyPr wrap="square" rtlCol="0">
            <a:spAutoFit/>
          </a:bodyPr>
          <a:lstStyle/>
          <a:p>
            <a:pPr algn="just">
              <a:lnSpc>
                <a:spcPct val="150000"/>
              </a:lnSpc>
            </a:pPr>
            <a:r>
              <a:rPr lang="en-US" sz="1400" dirty="0">
                <a:latin typeface="BPG Nino Mtavruli" panose="02000506000000020004" pitchFamily="2" charset="0"/>
              </a:rPr>
              <a:t>The trend of fresh vegetables (coming under the HS digit code 0709) export is stable from 2015 year and by 2017 it reached 5,943 thousand USD.</a:t>
            </a:r>
            <a:endParaRPr lang="ka-GE" sz="1400" dirty="0">
              <a:latin typeface="BPG Nino Mtavruli" panose="02000506000000020004" pitchFamily="2" charset="0"/>
            </a:endParaRPr>
          </a:p>
        </p:txBody>
      </p:sp>
      <p:sp>
        <p:nvSpPr>
          <p:cNvPr id="9" name="Rectangle 8">
            <a:extLst>
              <a:ext uri="{FF2B5EF4-FFF2-40B4-BE49-F238E27FC236}">
                <a16:creationId xmlns:a16="http://schemas.microsoft.com/office/drawing/2014/main" id="{5C5D436C-FC72-47B8-A78C-1734D39E4472}"/>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887FD80-18A9-451C-B011-810B909D1614}"/>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graphicFrame>
        <p:nvGraphicFramePr>
          <p:cNvPr id="11" name="Chart 10">
            <a:extLst>
              <a:ext uri="{FF2B5EF4-FFF2-40B4-BE49-F238E27FC236}">
                <a16:creationId xmlns:a16="http://schemas.microsoft.com/office/drawing/2014/main" id="{01B5B7AE-531D-4EA2-BB37-34B93021029D}"/>
              </a:ext>
            </a:extLst>
          </p:cNvPr>
          <p:cNvGraphicFramePr/>
          <p:nvPr>
            <p:extLst>
              <p:ext uri="{D42A27DB-BD31-4B8C-83A1-F6EECF244321}">
                <p14:modId xmlns:p14="http://schemas.microsoft.com/office/powerpoint/2010/main" val="699217513"/>
              </p:ext>
            </p:extLst>
          </p:nvPr>
        </p:nvGraphicFramePr>
        <p:xfrm>
          <a:off x="1259458" y="3751351"/>
          <a:ext cx="6585132" cy="27415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54338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D67E2-1439-49C8-A19F-67BB739E6FB9}"/>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4B8FA8D9-EC23-4CAF-840D-AB61CD73D52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0110" r="23029"/>
          <a:stretch/>
        </p:blipFill>
        <p:spPr>
          <a:xfrm rot="16200000">
            <a:off x="3435350" y="-3435350"/>
            <a:ext cx="2273300" cy="9144000"/>
          </a:xfrm>
        </p:spPr>
      </p:pic>
      <p:sp>
        <p:nvSpPr>
          <p:cNvPr id="6" name="Right Triangle 5">
            <a:extLst>
              <a:ext uri="{FF2B5EF4-FFF2-40B4-BE49-F238E27FC236}">
                <a16:creationId xmlns:a16="http://schemas.microsoft.com/office/drawing/2014/main" id="{97D097BF-6DE9-444A-81FF-6CAB667BE4B7}"/>
              </a:ext>
            </a:extLst>
          </p:cNvPr>
          <p:cNvSpPr/>
          <p:nvPr/>
        </p:nvSpPr>
        <p:spPr>
          <a:xfrm flipV="1">
            <a:off x="0" y="2273301"/>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9C4446A-A1B6-4225-9516-FE7E416F4D06}"/>
              </a:ext>
            </a:extLst>
          </p:cNvPr>
          <p:cNvSpPr txBox="1"/>
          <p:nvPr/>
        </p:nvSpPr>
        <p:spPr>
          <a:xfrm>
            <a:off x="628650" y="2949707"/>
            <a:ext cx="8081939" cy="523220"/>
          </a:xfrm>
          <a:prstGeom prst="rect">
            <a:avLst/>
          </a:prstGeom>
          <a:noFill/>
        </p:spPr>
        <p:txBody>
          <a:bodyPr wrap="square" rtlCol="0">
            <a:spAutoFit/>
          </a:bodyPr>
          <a:lstStyle/>
          <a:p>
            <a:pPr algn="just"/>
            <a:r>
              <a:rPr lang="en-US" sz="1400" dirty="0">
                <a:latin typeface="BPG Nino Mtavruli" panose="02000506000000020004" pitchFamily="2" charset="0"/>
              </a:rPr>
              <a:t>Concerning the import of all types of vegetables to Georgia, as shown on the chart below, various fresh, frozen and conserved vegetables are being imported to Georgia. </a:t>
            </a:r>
          </a:p>
        </p:txBody>
      </p:sp>
      <p:sp>
        <p:nvSpPr>
          <p:cNvPr id="9" name="Rectangle 8">
            <a:extLst>
              <a:ext uri="{FF2B5EF4-FFF2-40B4-BE49-F238E27FC236}">
                <a16:creationId xmlns:a16="http://schemas.microsoft.com/office/drawing/2014/main" id="{5C5D436C-FC72-47B8-A78C-1734D39E4472}"/>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887FD80-18A9-451C-B011-810B909D1614}"/>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graphicFrame>
        <p:nvGraphicFramePr>
          <p:cNvPr id="12" name="Chart 11">
            <a:extLst>
              <a:ext uri="{FF2B5EF4-FFF2-40B4-BE49-F238E27FC236}">
                <a16:creationId xmlns:a16="http://schemas.microsoft.com/office/drawing/2014/main" id="{AE8BEA64-65AA-4055-B7DD-282D7A9142DE}"/>
              </a:ext>
            </a:extLst>
          </p:cNvPr>
          <p:cNvGraphicFramePr/>
          <p:nvPr>
            <p:extLst>
              <p:ext uri="{D42A27DB-BD31-4B8C-83A1-F6EECF244321}">
                <p14:modId xmlns:p14="http://schemas.microsoft.com/office/powerpoint/2010/main" val="1089090579"/>
              </p:ext>
            </p:extLst>
          </p:nvPr>
        </p:nvGraphicFramePr>
        <p:xfrm>
          <a:off x="1552073" y="3672143"/>
          <a:ext cx="6697963" cy="29141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94766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ECC4F21F-1AD1-4539-B2FF-9BDACBC0A52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66213"/>
          <a:stretch/>
        </p:blipFill>
        <p:spPr>
          <a:xfrm rot="5400000">
            <a:off x="3544891" y="1258891"/>
            <a:ext cx="2054218" cy="9144001"/>
          </a:xfrm>
        </p:spPr>
      </p:pic>
      <p:sp>
        <p:nvSpPr>
          <p:cNvPr id="5" name="Rectangle 4">
            <a:extLst>
              <a:ext uri="{FF2B5EF4-FFF2-40B4-BE49-F238E27FC236}">
                <a16:creationId xmlns:a16="http://schemas.microsoft.com/office/drawing/2014/main" id="{55DF67A7-08D7-4070-AC81-0B27391CE2D2}"/>
              </a:ext>
            </a:extLst>
          </p:cNvPr>
          <p:cNvSpPr/>
          <p:nvPr/>
        </p:nvSpPr>
        <p:spPr>
          <a:xfrm>
            <a:off x="399463" y="1657719"/>
            <a:ext cx="2914513" cy="2275751"/>
          </a:xfrm>
          <a:prstGeom prst="rect">
            <a:avLst/>
          </a:prstGeom>
        </p:spPr>
        <p:txBody>
          <a:bodyPr wrap="square">
            <a:spAutoFit/>
          </a:bodyPr>
          <a:lstStyle/>
          <a:p>
            <a:pPr lvl="0" algn="just">
              <a:lnSpc>
                <a:spcPct val="150000"/>
              </a:lnSpc>
              <a:buClr>
                <a:srgbClr val="5B9BD5">
                  <a:lumMod val="75000"/>
                </a:srgbClr>
              </a:buClr>
            </a:pPr>
            <a:r>
              <a:rPr lang="en-US" sz="1600" dirty="0">
                <a:solidFill>
                  <a:prstClr val="black"/>
                </a:solidFill>
                <a:latin typeface="BPG Nino Mtavruli" panose="02000506000000020004" pitchFamily="2" charset="0"/>
                <a:cs typeface="Times New Roman" panose="02020603050405020304" pitchFamily="18" charset="0"/>
              </a:rPr>
              <a:t>The price of greens is changing according to the season. The highest price is recorded especially in winter, when temperature is very low and sometimes in summer, when weather is too hot.</a:t>
            </a:r>
            <a:endParaRPr lang="ka-GE" sz="1600" dirty="0">
              <a:solidFill>
                <a:prstClr val="black"/>
              </a:solidFill>
              <a:latin typeface="BPG Nino Mtavruli" panose="02000506000000020004" pitchFamily="2" charset="0"/>
              <a:cs typeface="Times New Roman" panose="02020603050405020304" pitchFamily="18" charset="0"/>
            </a:endParaRPr>
          </a:p>
        </p:txBody>
      </p:sp>
      <p:sp>
        <p:nvSpPr>
          <p:cNvPr id="6" name="Rectangle 5">
            <a:extLst>
              <a:ext uri="{FF2B5EF4-FFF2-40B4-BE49-F238E27FC236}">
                <a16:creationId xmlns:a16="http://schemas.microsoft.com/office/drawing/2014/main" id="{69CA278E-7F1A-43F2-BB7D-A6D71C95309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18661DA-9C36-45EA-9FE8-87FAB2E6D9B8}"/>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graphicFrame>
        <p:nvGraphicFramePr>
          <p:cNvPr id="8" name="Chart 7">
            <a:extLst>
              <a:ext uri="{FF2B5EF4-FFF2-40B4-BE49-F238E27FC236}">
                <a16:creationId xmlns:a16="http://schemas.microsoft.com/office/drawing/2014/main" id="{750C7D8A-B9EE-418B-B6BD-CBC7F8F6F0CD}"/>
              </a:ext>
            </a:extLst>
          </p:cNvPr>
          <p:cNvGraphicFramePr>
            <a:graphicFrameLocks/>
          </p:cNvGraphicFramePr>
          <p:nvPr>
            <p:extLst>
              <p:ext uri="{D42A27DB-BD31-4B8C-83A1-F6EECF244321}">
                <p14:modId xmlns:p14="http://schemas.microsoft.com/office/powerpoint/2010/main" val="3163142745"/>
              </p:ext>
            </p:extLst>
          </p:nvPr>
        </p:nvGraphicFramePr>
        <p:xfrm>
          <a:off x="2986268" y="1431879"/>
          <a:ext cx="5621679" cy="3282784"/>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angle 1">
            <a:extLst>
              <a:ext uri="{FF2B5EF4-FFF2-40B4-BE49-F238E27FC236}">
                <a16:creationId xmlns:a16="http://schemas.microsoft.com/office/drawing/2014/main" id="{11D1690F-51B8-42ED-AA0A-09D3E48897E4}"/>
              </a:ext>
            </a:extLst>
          </p:cNvPr>
          <p:cNvSpPr/>
          <p:nvPr/>
        </p:nvSpPr>
        <p:spPr>
          <a:xfrm>
            <a:off x="4317357" y="3750197"/>
            <a:ext cx="578734" cy="879676"/>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9523D22-A3AA-4780-84D2-D3F26A287EB3}"/>
              </a:ext>
            </a:extLst>
          </p:cNvPr>
          <p:cNvSpPr/>
          <p:nvPr/>
        </p:nvSpPr>
        <p:spPr>
          <a:xfrm>
            <a:off x="5407306" y="3750197"/>
            <a:ext cx="578734" cy="879676"/>
          </a:xfrm>
          <a:prstGeom prst="rect">
            <a:avLst/>
          </a:prstGeom>
          <a:noFill/>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0564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BE3A6E-C8B3-43A8-99E8-C9656D539478}"/>
              </a:ext>
            </a:extLst>
          </p:cNvPr>
          <p:cNvPicPr>
            <a:picLocks noChangeAspect="1"/>
          </p:cNvPicPr>
          <p:nvPr/>
        </p:nvPicPr>
        <p:blipFill rotWithShape="1">
          <a:blip r:embed="rId2">
            <a:extLst>
              <a:ext uri="{28A0092B-C50C-407E-A947-70E740481C1C}">
                <a14:useLocalDpi xmlns:a14="http://schemas.microsoft.com/office/drawing/2010/main" val="0"/>
              </a:ext>
            </a:extLst>
          </a:blip>
          <a:srcRect l="3135" t="6912" r="2373" b="19270"/>
          <a:stretch/>
        </p:blipFill>
        <p:spPr>
          <a:xfrm rot="5400000">
            <a:off x="-1336028" y="1336026"/>
            <a:ext cx="6858000" cy="4185946"/>
          </a:xfrm>
          <a:prstGeom prst="rect">
            <a:avLst/>
          </a:prstGeom>
        </p:spPr>
      </p:pic>
      <p:sp>
        <p:nvSpPr>
          <p:cNvPr id="6" name="Rectangle 5">
            <a:extLst>
              <a:ext uri="{FF2B5EF4-FFF2-40B4-BE49-F238E27FC236}">
                <a16:creationId xmlns:a16="http://schemas.microsoft.com/office/drawing/2014/main" id="{64502912-4824-4680-B80E-8F2498F35C68}"/>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560EA98-07DE-4461-BEAC-F74C28C0894F}"/>
              </a:ext>
            </a:extLst>
          </p:cNvPr>
          <p:cNvSpPr/>
          <p:nvPr/>
        </p:nvSpPr>
        <p:spPr>
          <a:xfrm>
            <a:off x="399463" y="796301"/>
            <a:ext cx="3684022" cy="461665"/>
          </a:xfrm>
          <a:prstGeom prst="rect">
            <a:avLst/>
          </a:prstGeom>
        </p:spPr>
        <p:txBody>
          <a:bodyPr wrap="none">
            <a:spAutoFit/>
          </a:bodyPr>
          <a:lstStyle/>
          <a:p>
            <a:pPr lvl="0" defTabSz="914400">
              <a:defRPr/>
            </a:pPr>
            <a:r>
              <a:rPr lang="en-US" sz="2400" b="1" dirty="0">
                <a:latin typeface="Chicago" panose="020B0604020202020204" pitchFamily="34" charset="0"/>
              </a:rPr>
              <a:t>Georgian herbs market</a:t>
            </a:r>
            <a:endParaRPr lang="ka-GE" sz="2400" b="1" dirty="0"/>
          </a:p>
        </p:txBody>
      </p:sp>
      <p:sp>
        <p:nvSpPr>
          <p:cNvPr id="11" name="Rectangle 10">
            <a:extLst>
              <a:ext uri="{FF2B5EF4-FFF2-40B4-BE49-F238E27FC236}">
                <a16:creationId xmlns:a16="http://schemas.microsoft.com/office/drawing/2014/main" id="{1B8DC9C7-EAE2-46A7-9F8E-77870CF13BF3}"/>
              </a:ext>
            </a:extLst>
          </p:cNvPr>
          <p:cNvSpPr/>
          <p:nvPr/>
        </p:nvSpPr>
        <p:spPr>
          <a:xfrm>
            <a:off x="4185946" y="0"/>
            <a:ext cx="5008043" cy="6858000"/>
          </a:xfrm>
          <a:prstGeom prst="rect">
            <a:avLst/>
          </a:prstGeom>
          <a:solidFill>
            <a:srgbClr val="2C451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2" name="Text Box 50">
            <a:extLst>
              <a:ext uri="{FF2B5EF4-FFF2-40B4-BE49-F238E27FC236}">
                <a16:creationId xmlns:a16="http://schemas.microsoft.com/office/drawing/2014/main" id="{B57EADC5-1C5F-492A-9CBF-2950881D1174}"/>
              </a:ext>
            </a:extLst>
          </p:cNvPr>
          <p:cNvSpPr txBox="1"/>
          <p:nvPr/>
        </p:nvSpPr>
        <p:spPr>
          <a:xfrm>
            <a:off x="5182365" y="244290"/>
            <a:ext cx="2912745" cy="1243965"/>
          </a:xfrm>
          <a:prstGeom prst="rect">
            <a:avLst/>
          </a:prstGeom>
          <a:noFill/>
          <a:ln w="38100">
            <a:solidFill>
              <a:schemeClr val="accent4"/>
            </a:solid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US" sz="2000" dirty="0">
                <a:solidFill>
                  <a:srgbClr val="FFFFFF"/>
                </a:solidFill>
                <a:latin typeface="Segoe UI Black" panose="020B0A02040204020203" pitchFamily="34" charset="0"/>
                <a:ea typeface="Calibri" panose="020F0502020204030204" pitchFamily="34" charset="0"/>
                <a:cs typeface="Times New Roman" panose="02020603050405020304" pitchFamily="18" charset="0"/>
              </a:rPr>
              <a:t>Main players in Georgian greenhouse herb industry</a:t>
            </a: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 name="Picture 12">
            <a:extLst>
              <a:ext uri="{FF2B5EF4-FFF2-40B4-BE49-F238E27FC236}">
                <a16:creationId xmlns:a16="http://schemas.microsoft.com/office/drawing/2014/main" id="{1D6F3F28-DBB1-43D3-8D57-8AEDE2E4F0EF}"/>
              </a:ext>
            </a:extLst>
          </p:cNvPr>
          <p:cNvPicPr/>
          <p:nvPr/>
        </p:nvPicPr>
        <p:blipFill rotWithShape="1">
          <a:blip r:embed="rId3">
            <a:duotone>
              <a:schemeClr val="accent4">
                <a:shade val="45000"/>
                <a:satMod val="135000"/>
              </a:schemeClr>
              <a:prstClr val="white"/>
            </a:duotone>
            <a:extLst>
              <a:ext uri="{28A0092B-C50C-407E-A947-70E740481C1C}">
                <a14:useLocalDpi xmlns:a14="http://schemas.microsoft.com/office/drawing/2010/main" val="0"/>
              </a:ext>
            </a:extLst>
          </a:blip>
          <a:srcRect r="23080" b="77083"/>
          <a:stretch/>
        </p:blipFill>
        <p:spPr bwMode="auto">
          <a:xfrm rot="5400000">
            <a:off x="4946256" y="3067183"/>
            <a:ext cx="3487420" cy="329565"/>
          </a:xfrm>
          <a:prstGeom prst="rect">
            <a:avLst/>
          </a:prstGeom>
          <a:ln>
            <a:noFill/>
          </a:ln>
          <a:extLst>
            <a:ext uri="{53640926-AAD7-44D8-BBD7-CCE9431645EC}">
              <a14:shadowObscured xmlns:a14="http://schemas.microsoft.com/office/drawing/2010/main"/>
            </a:ext>
          </a:extLst>
        </p:spPr>
      </p:pic>
      <p:pic>
        <p:nvPicPr>
          <p:cNvPr id="14" name="Picture 13">
            <a:extLst>
              <a:ext uri="{FF2B5EF4-FFF2-40B4-BE49-F238E27FC236}">
                <a16:creationId xmlns:a16="http://schemas.microsoft.com/office/drawing/2014/main" id="{E391B0AF-B860-4C4C-BB4D-CFF6C9E960A0}"/>
              </a:ext>
            </a:extLst>
          </p:cNvPr>
          <p:cNvPicPr/>
          <p:nvPr/>
        </p:nvPicPr>
        <p:blipFill rotWithShape="1">
          <a:blip r:embed="rId3">
            <a:duotone>
              <a:schemeClr val="accent4">
                <a:shade val="45000"/>
                <a:satMod val="135000"/>
              </a:schemeClr>
              <a:prstClr val="white"/>
            </a:duotone>
            <a:extLst>
              <a:ext uri="{28A0092B-C50C-407E-A947-70E740481C1C}">
                <a14:useLocalDpi xmlns:a14="http://schemas.microsoft.com/office/drawing/2010/main" val="0"/>
              </a:ext>
            </a:extLst>
          </a:blip>
          <a:srcRect l="35397" t="-34" r="23080" b="77083"/>
          <a:stretch/>
        </p:blipFill>
        <p:spPr bwMode="auto">
          <a:xfrm rot="5400000">
            <a:off x="5748804" y="5752054"/>
            <a:ext cx="1882324" cy="329566"/>
          </a:xfrm>
          <a:prstGeom prst="rect">
            <a:avLst/>
          </a:prstGeom>
          <a:ln>
            <a:noFill/>
          </a:ln>
          <a:extLst>
            <a:ext uri="{53640926-AAD7-44D8-BBD7-CCE9431645EC}">
              <a14:shadowObscured xmlns:a14="http://schemas.microsoft.com/office/drawing/2010/main"/>
            </a:ext>
          </a:extLst>
        </p:spPr>
      </p:pic>
      <p:sp>
        <p:nvSpPr>
          <p:cNvPr id="15" name="Text Box 56">
            <a:extLst>
              <a:ext uri="{FF2B5EF4-FFF2-40B4-BE49-F238E27FC236}">
                <a16:creationId xmlns:a16="http://schemas.microsoft.com/office/drawing/2014/main" id="{EBCD7BA9-5320-447A-A494-F8E3E416DC5D}"/>
              </a:ext>
            </a:extLst>
          </p:cNvPr>
          <p:cNvSpPr txBox="1"/>
          <p:nvPr/>
        </p:nvSpPr>
        <p:spPr>
          <a:xfrm>
            <a:off x="4487779" y="2126521"/>
            <a:ext cx="2037403"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Small manufacturers</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16" name="Text Box 56">
            <a:extLst>
              <a:ext uri="{FF2B5EF4-FFF2-40B4-BE49-F238E27FC236}">
                <a16:creationId xmlns:a16="http://schemas.microsoft.com/office/drawing/2014/main" id="{16571619-9BF7-425F-A31C-F13FC1DC552F}"/>
              </a:ext>
            </a:extLst>
          </p:cNvPr>
          <p:cNvSpPr txBox="1"/>
          <p:nvPr/>
        </p:nvSpPr>
        <p:spPr>
          <a:xfrm>
            <a:off x="6758065" y="2745303"/>
            <a:ext cx="2385935"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4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Middle sized manufacturers</a:t>
            </a:r>
            <a:r>
              <a:rPr lang="en-US" sz="14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05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17" name="Text Box 56">
            <a:extLst>
              <a:ext uri="{FF2B5EF4-FFF2-40B4-BE49-F238E27FC236}">
                <a16:creationId xmlns:a16="http://schemas.microsoft.com/office/drawing/2014/main" id="{C2250B5E-BE1E-44C4-9086-8FC598AC3F4C}"/>
              </a:ext>
            </a:extLst>
          </p:cNvPr>
          <p:cNvSpPr txBox="1"/>
          <p:nvPr/>
        </p:nvSpPr>
        <p:spPr>
          <a:xfrm>
            <a:off x="4648255" y="3429591"/>
            <a:ext cx="1876927"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Wholesale traders </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18" name="Text Box 56">
            <a:extLst>
              <a:ext uri="{FF2B5EF4-FFF2-40B4-BE49-F238E27FC236}">
                <a16:creationId xmlns:a16="http://schemas.microsoft.com/office/drawing/2014/main" id="{F99CE376-6185-4104-AC15-A2A86A7C364C}"/>
              </a:ext>
            </a:extLst>
          </p:cNvPr>
          <p:cNvSpPr txBox="1"/>
          <p:nvPr/>
        </p:nvSpPr>
        <p:spPr>
          <a:xfrm>
            <a:off x="6854748" y="4197676"/>
            <a:ext cx="1876927"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Partners</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19" name="Text Box 56">
            <a:extLst>
              <a:ext uri="{FF2B5EF4-FFF2-40B4-BE49-F238E27FC236}">
                <a16:creationId xmlns:a16="http://schemas.microsoft.com/office/drawing/2014/main" id="{8E2769E0-9E76-4015-9B39-6AE96D30502D}"/>
              </a:ext>
            </a:extLst>
          </p:cNvPr>
          <p:cNvSpPr txBox="1"/>
          <p:nvPr/>
        </p:nvSpPr>
        <p:spPr>
          <a:xfrm>
            <a:off x="4572000" y="5031836"/>
            <a:ext cx="1876927"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Small traders </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
        <p:nvSpPr>
          <p:cNvPr id="20" name="Text Box 56">
            <a:extLst>
              <a:ext uri="{FF2B5EF4-FFF2-40B4-BE49-F238E27FC236}">
                <a16:creationId xmlns:a16="http://schemas.microsoft.com/office/drawing/2014/main" id="{1F60DC71-6AA5-4496-A2E8-6FF94D9C2E1B}"/>
              </a:ext>
            </a:extLst>
          </p:cNvPr>
          <p:cNvSpPr txBox="1"/>
          <p:nvPr/>
        </p:nvSpPr>
        <p:spPr>
          <a:xfrm>
            <a:off x="6854748" y="5722883"/>
            <a:ext cx="1876927" cy="400111"/>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en-US" sz="1600" b="1" dirty="0">
                <a:solidFill>
                  <a:srgbClr val="FFFFFF"/>
                </a:solidFill>
                <a:latin typeface="BPG Nino Mtavruli" panose="02000506000000020004" pitchFamily="2" charset="0"/>
                <a:ea typeface="Calibri" panose="020F0502020204030204" pitchFamily="34" charset="0"/>
                <a:cs typeface="Times New Roman" panose="02020603050405020304" pitchFamily="18" charset="0"/>
              </a:rPr>
              <a:t>Supermarkets</a:t>
            </a:r>
            <a:r>
              <a:rPr lang="en-US" sz="1600" b="1" dirty="0">
                <a:solidFill>
                  <a:srgbClr val="FFFFFF"/>
                </a:solidFill>
                <a:effectLst/>
                <a:latin typeface="BPG Nino Mtavruli" panose="02000506000000020004" pitchFamily="2" charset="0"/>
                <a:ea typeface="Calibri" panose="020F0502020204030204" pitchFamily="34" charset="0"/>
                <a:cs typeface="Times New Roman" panose="02020603050405020304" pitchFamily="18" charset="0"/>
              </a:rPr>
              <a:t> </a:t>
            </a:r>
            <a:endParaRPr lang="en-US" sz="1100" b="1" dirty="0">
              <a:effectLst/>
              <a:latin typeface="BPG Nino Mtavruli" panose="02000506000000020004"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66303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DF67A7-08D7-4070-AC81-0B27391CE2D2}"/>
              </a:ext>
            </a:extLst>
          </p:cNvPr>
          <p:cNvSpPr/>
          <p:nvPr/>
        </p:nvSpPr>
        <p:spPr>
          <a:xfrm>
            <a:off x="474562" y="2552201"/>
            <a:ext cx="8113853" cy="1075872"/>
          </a:xfrm>
          <a:prstGeom prst="rect">
            <a:avLst/>
          </a:prstGeom>
        </p:spPr>
        <p:txBody>
          <a:bodyPr wrap="square">
            <a:spAutoFit/>
          </a:bodyPr>
          <a:lstStyle/>
          <a:p>
            <a:pPr lvl="0" algn="just">
              <a:lnSpc>
                <a:spcPct val="107000"/>
              </a:lnSpc>
              <a:buClr>
                <a:srgbClr val="5B9BD5">
                  <a:lumMod val="75000"/>
                </a:srgbClr>
              </a:buClr>
            </a:pPr>
            <a:r>
              <a:rPr lang="en-US" sz="1200" dirty="0">
                <a:solidFill>
                  <a:prstClr val="black"/>
                </a:solidFill>
                <a:latin typeface="BPG Nino Mtavruli" panose="02000506000000020004" pitchFamily="2" charset="0"/>
                <a:cs typeface="Times New Roman" panose="02020603050405020304" pitchFamily="18" charset="0"/>
              </a:rPr>
              <a:t>Spices and herbs are a minor but important ingredient that contributes little to the total cost of the food in which they are used. The demand is inelastic to price changes. In 2013, direct imports from developing countries amounted to 303 thousand tons (57% of total EU imports), or € 926 million (53%).</a:t>
            </a:r>
          </a:p>
          <a:p>
            <a:pPr lvl="0" algn="just">
              <a:lnSpc>
                <a:spcPct val="107000"/>
              </a:lnSpc>
              <a:buClr>
                <a:srgbClr val="5B9BD5">
                  <a:lumMod val="75000"/>
                </a:srgbClr>
              </a:buClr>
            </a:pPr>
            <a:endParaRPr lang="en-US" sz="1200" dirty="0">
              <a:solidFill>
                <a:prstClr val="black"/>
              </a:solidFill>
              <a:latin typeface="BPG Nino Mtavruli" panose="02000506000000020004" pitchFamily="2" charset="0"/>
              <a:cs typeface="Times New Roman" panose="02020603050405020304" pitchFamily="18" charset="0"/>
            </a:endParaRPr>
          </a:p>
          <a:p>
            <a:pPr lvl="0" algn="just">
              <a:lnSpc>
                <a:spcPct val="107000"/>
              </a:lnSpc>
              <a:buClr>
                <a:srgbClr val="5B9BD5">
                  <a:lumMod val="75000"/>
                </a:srgbClr>
              </a:buClr>
            </a:pPr>
            <a:r>
              <a:rPr lang="en-US" sz="1200" dirty="0">
                <a:solidFill>
                  <a:prstClr val="black"/>
                </a:solidFill>
                <a:latin typeface="BPG Nino Mtavruli" panose="02000506000000020004" pitchFamily="2" charset="0"/>
                <a:cs typeface="Times New Roman" panose="02020603050405020304" pitchFamily="18" charset="0"/>
              </a:rPr>
              <a:t>Consumption by EU countries accounted for 340 thousand tons in 2012. Consumption grew by 2% per year between 2009 and 2011.</a:t>
            </a:r>
            <a:endParaRPr lang="ka-GE" sz="1200" dirty="0">
              <a:solidFill>
                <a:prstClr val="black"/>
              </a:solidFill>
              <a:latin typeface="BPG Nino Mtavruli" panose="02000506000000020004" pitchFamily="2" charset="0"/>
              <a:cs typeface="Times New Roman" panose="02020603050405020304" pitchFamily="18" charset="0"/>
            </a:endParaRPr>
          </a:p>
        </p:txBody>
      </p:sp>
      <p:pic>
        <p:nvPicPr>
          <p:cNvPr id="7" name="Picture 6">
            <a:extLst>
              <a:ext uri="{FF2B5EF4-FFF2-40B4-BE49-F238E27FC236}">
                <a16:creationId xmlns:a16="http://schemas.microsoft.com/office/drawing/2014/main" id="{DF6621C1-2E16-45A0-B0CB-6F037B61F088}"/>
              </a:ext>
            </a:extLst>
          </p:cNvPr>
          <p:cNvPicPr>
            <a:picLocks noChangeAspect="1"/>
          </p:cNvPicPr>
          <p:nvPr/>
        </p:nvPicPr>
        <p:blipFill rotWithShape="1">
          <a:blip r:embed="rId2">
            <a:extLst>
              <a:ext uri="{28A0092B-C50C-407E-A947-70E740481C1C}">
                <a14:useLocalDpi xmlns:a14="http://schemas.microsoft.com/office/drawing/2010/main" val="0"/>
              </a:ext>
            </a:extLst>
          </a:blip>
          <a:srcRect t="25634" b="35253"/>
          <a:stretch/>
        </p:blipFill>
        <p:spPr>
          <a:xfrm>
            <a:off x="0" y="0"/>
            <a:ext cx="9144000" cy="2384385"/>
          </a:xfrm>
          <a:prstGeom prst="rect">
            <a:avLst/>
          </a:prstGeom>
        </p:spPr>
      </p:pic>
      <p:sp>
        <p:nvSpPr>
          <p:cNvPr id="10" name="Rectangle 9">
            <a:extLst>
              <a:ext uri="{FF2B5EF4-FFF2-40B4-BE49-F238E27FC236}">
                <a16:creationId xmlns:a16="http://schemas.microsoft.com/office/drawing/2014/main" id="{92976EFB-B8CC-4B59-A7FC-EC175E3E267D}"/>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074F5E2-506D-45B9-8EBD-727F3C54F5F0}"/>
              </a:ext>
            </a:extLst>
          </p:cNvPr>
          <p:cNvSpPr/>
          <p:nvPr/>
        </p:nvSpPr>
        <p:spPr>
          <a:xfrm>
            <a:off x="362595" y="765524"/>
            <a:ext cx="3720890" cy="523220"/>
          </a:xfrm>
          <a:prstGeom prst="rect">
            <a:avLst/>
          </a:prstGeom>
        </p:spPr>
        <p:txBody>
          <a:bodyPr wrap="none">
            <a:spAutoFit/>
          </a:bodyPr>
          <a:lstStyle/>
          <a:p>
            <a:pPr lvl="0" defTabSz="914400">
              <a:defRPr/>
            </a:pPr>
            <a:r>
              <a:rPr lang="en-US" sz="2800" b="1" dirty="0">
                <a:latin typeface="Chicago" panose="020B0604020202020204" pitchFamily="34" charset="0"/>
              </a:rPr>
              <a:t>EU market of herbs</a:t>
            </a:r>
            <a:endParaRPr lang="ka-GE" sz="2800" b="1" dirty="0"/>
          </a:p>
        </p:txBody>
      </p:sp>
      <p:graphicFrame>
        <p:nvGraphicFramePr>
          <p:cNvPr id="12" name="Chart 11">
            <a:extLst>
              <a:ext uri="{FF2B5EF4-FFF2-40B4-BE49-F238E27FC236}">
                <a16:creationId xmlns:a16="http://schemas.microsoft.com/office/drawing/2014/main" id="{74F64006-2972-4A81-8A2F-2F39AA97F595}"/>
              </a:ext>
            </a:extLst>
          </p:cNvPr>
          <p:cNvGraphicFramePr/>
          <p:nvPr>
            <p:extLst>
              <p:ext uri="{D42A27DB-BD31-4B8C-83A1-F6EECF244321}">
                <p14:modId xmlns:p14="http://schemas.microsoft.com/office/powerpoint/2010/main" val="2648807595"/>
              </p:ext>
            </p:extLst>
          </p:nvPr>
        </p:nvGraphicFramePr>
        <p:xfrm>
          <a:off x="1570013" y="3815945"/>
          <a:ext cx="6304915" cy="261556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8826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Connector 4">
            <a:extLst>
              <a:ext uri="{FF2B5EF4-FFF2-40B4-BE49-F238E27FC236}">
                <a16:creationId xmlns:a16="http://schemas.microsoft.com/office/drawing/2014/main" id="{43009664-E478-413D-B8A9-D6859202AEE4}"/>
              </a:ext>
            </a:extLst>
          </p:cNvPr>
          <p:cNvSpPr/>
          <p:nvPr/>
        </p:nvSpPr>
        <p:spPr>
          <a:xfrm>
            <a:off x="4218317" y="1275352"/>
            <a:ext cx="608190" cy="617694"/>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152587A-A80D-4B18-9AF9-D6C2495E86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605321" y="1605321"/>
            <a:ext cx="6859098" cy="3648456"/>
          </a:xfrm>
          <a:prstGeom prst="rect">
            <a:avLst/>
          </a:prstGeom>
        </p:spPr>
      </p:pic>
      <p:graphicFrame>
        <p:nvGraphicFramePr>
          <p:cNvPr id="4" name="Diagram 3">
            <a:extLst>
              <a:ext uri="{FF2B5EF4-FFF2-40B4-BE49-F238E27FC236}">
                <a16:creationId xmlns:a16="http://schemas.microsoft.com/office/drawing/2014/main" id="{B5255548-1B17-4EAE-BBDE-D3AFFA43A745}"/>
              </a:ext>
            </a:extLst>
          </p:cNvPr>
          <p:cNvGraphicFramePr/>
          <p:nvPr>
            <p:extLst>
              <p:ext uri="{D42A27DB-BD31-4B8C-83A1-F6EECF244321}">
                <p14:modId xmlns:p14="http://schemas.microsoft.com/office/powerpoint/2010/main" val="3588178818"/>
              </p:ext>
            </p:extLst>
          </p:nvPr>
        </p:nvGraphicFramePr>
        <p:xfrm>
          <a:off x="3415543" y="1275352"/>
          <a:ext cx="5728457" cy="5315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ctangle 14">
            <a:extLst>
              <a:ext uri="{FF2B5EF4-FFF2-40B4-BE49-F238E27FC236}">
                <a16:creationId xmlns:a16="http://schemas.microsoft.com/office/drawing/2014/main" id="{3A22FA99-3E31-4B63-B97D-3C5B2A74508A}"/>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32420A2-ADA9-4080-BB5B-514B99C88D3E}"/>
              </a:ext>
            </a:extLst>
          </p:cNvPr>
          <p:cNvSpPr/>
          <p:nvPr/>
        </p:nvSpPr>
        <p:spPr>
          <a:xfrm>
            <a:off x="2566051" y="765524"/>
            <a:ext cx="1500732" cy="523220"/>
          </a:xfrm>
          <a:prstGeom prst="rect">
            <a:avLst/>
          </a:prstGeom>
        </p:spPr>
        <p:txBody>
          <a:bodyPr wrap="none">
            <a:spAutoFit/>
          </a:bodyPr>
          <a:lstStyle/>
          <a:p>
            <a:pPr lvl="0" defTabSz="914400">
              <a:defRPr/>
            </a:pPr>
            <a:r>
              <a:rPr lang="en-US" sz="2800" b="1" dirty="0">
                <a:latin typeface="Chicago" panose="020B0604020202020204" pitchFamily="34" charset="0"/>
              </a:rPr>
              <a:t>Content</a:t>
            </a:r>
            <a:endParaRPr lang="ka-GE" sz="2800" b="1" dirty="0"/>
          </a:p>
        </p:txBody>
      </p:sp>
    </p:spTree>
    <p:extLst>
      <p:ext uri="{BB962C8B-B14F-4D97-AF65-F5344CB8AC3E}">
        <p14:creationId xmlns:p14="http://schemas.microsoft.com/office/powerpoint/2010/main" val="13085946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DF67A7-08D7-4070-AC81-0B27391CE2D2}"/>
              </a:ext>
            </a:extLst>
          </p:cNvPr>
          <p:cNvSpPr/>
          <p:nvPr/>
        </p:nvSpPr>
        <p:spPr>
          <a:xfrm>
            <a:off x="474562" y="2552201"/>
            <a:ext cx="8113853" cy="1075872"/>
          </a:xfrm>
          <a:prstGeom prst="rect">
            <a:avLst/>
          </a:prstGeom>
        </p:spPr>
        <p:txBody>
          <a:bodyPr wrap="square">
            <a:spAutoFit/>
          </a:bodyPr>
          <a:lstStyle/>
          <a:p>
            <a:pPr lvl="0" algn="just">
              <a:lnSpc>
                <a:spcPct val="107000"/>
              </a:lnSpc>
              <a:buClr>
                <a:srgbClr val="5B9BD5">
                  <a:lumMod val="75000"/>
                </a:srgbClr>
              </a:buClr>
            </a:pPr>
            <a:r>
              <a:rPr lang="en-US" sz="1200" dirty="0">
                <a:solidFill>
                  <a:prstClr val="black"/>
                </a:solidFill>
                <a:latin typeface="BPG Nino Mtavruli" panose="02000506000000020004" pitchFamily="2" charset="0"/>
                <a:cs typeface="Times New Roman" panose="02020603050405020304" pitchFamily="18" charset="0"/>
              </a:rPr>
              <a:t>Due to high prices and a sense of scarcity, European buyers are increasingly willing to buy from smaller suppliers. According to EU studies the consumption of Fresh herbs and leafy products is rising steadily with an increase of slightly more than 10 percent per year.</a:t>
            </a:r>
          </a:p>
          <a:p>
            <a:pPr lvl="0" algn="just">
              <a:lnSpc>
                <a:spcPct val="107000"/>
              </a:lnSpc>
              <a:buClr>
                <a:srgbClr val="5B9BD5">
                  <a:lumMod val="75000"/>
                </a:srgbClr>
              </a:buClr>
            </a:pPr>
            <a:endParaRPr lang="en-US" sz="1200" dirty="0">
              <a:solidFill>
                <a:prstClr val="black"/>
              </a:solidFill>
              <a:latin typeface="BPG Nino Mtavruli" panose="02000506000000020004" pitchFamily="2" charset="0"/>
              <a:cs typeface="Times New Roman" panose="02020603050405020304" pitchFamily="18" charset="0"/>
            </a:endParaRPr>
          </a:p>
          <a:p>
            <a:pPr lvl="0" algn="just">
              <a:lnSpc>
                <a:spcPct val="107000"/>
              </a:lnSpc>
              <a:buClr>
                <a:srgbClr val="5B9BD5">
                  <a:lumMod val="75000"/>
                </a:srgbClr>
              </a:buClr>
            </a:pPr>
            <a:r>
              <a:rPr lang="en-US" sz="1200" dirty="0">
                <a:solidFill>
                  <a:prstClr val="black"/>
                </a:solidFill>
                <a:latin typeface="BPG Nino Mtavruli" panose="02000506000000020004" pitchFamily="2" charset="0"/>
                <a:cs typeface="Times New Roman" panose="02020603050405020304" pitchFamily="18" charset="0"/>
              </a:rPr>
              <a:t>European imports of spices and herbs from developing countries have grown significantly in recent years, by 6.1% annually between 2012 and 2016. The global herbs and spices market is expected to grow by 5.1% between 2017 and 2021.</a:t>
            </a:r>
            <a:endParaRPr lang="ka-GE" sz="1200" dirty="0">
              <a:solidFill>
                <a:prstClr val="black"/>
              </a:solidFill>
              <a:latin typeface="BPG Nino Mtavruli" panose="02000506000000020004" pitchFamily="2" charset="0"/>
              <a:cs typeface="Times New Roman" panose="02020603050405020304" pitchFamily="18" charset="0"/>
            </a:endParaRPr>
          </a:p>
        </p:txBody>
      </p:sp>
      <p:pic>
        <p:nvPicPr>
          <p:cNvPr id="7" name="Picture 6">
            <a:extLst>
              <a:ext uri="{FF2B5EF4-FFF2-40B4-BE49-F238E27FC236}">
                <a16:creationId xmlns:a16="http://schemas.microsoft.com/office/drawing/2014/main" id="{DF6621C1-2E16-45A0-B0CB-6F037B61F088}"/>
              </a:ext>
            </a:extLst>
          </p:cNvPr>
          <p:cNvPicPr>
            <a:picLocks noChangeAspect="1"/>
          </p:cNvPicPr>
          <p:nvPr/>
        </p:nvPicPr>
        <p:blipFill rotWithShape="1">
          <a:blip r:embed="rId2">
            <a:extLst>
              <a:ext uri="{28A0092B-C50C-407E-A947-70E740481C1C}">
                <a14:useLocalDpi xmlns:a14="http://schemas.microsoft.com/office/drawing/2010/main" val="0"/>
              </a:ext>
            </a:extLst>
          </a:blip>
          <a:srcRect t="25634" b="35253"/>
          <a:stretch/>
        </p:blipFill>
        <p:spPr>
          <a:xfrm>
            <a:off x="0" y="0"/>
            <a:ext cx="9144000" cy="2384385"/>
          </a:xfrm>
          <a:prstGeom prst="rect">
            <a:avLst/>
          </a:prstGeom>
        </p:spPr>
      </p:pic>
      <p:sp>
        <p:nvSpPr>
          <p:cNvPr id="10" name="Rectangle 9">
            <a:extLst>
              <a:ext uri="{FF2B5EF4-FFF2-40B4-BE49-F238E27FC236}">
                <a16:creationId xmlns:a16="http://schemas.microsoft.com/office/drawing/2014/main" id="{92976EFB-B8CC-4B59-A7FC-EC175E3E267D}"/>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074F5E2-506D-45B9-8EBD-727F3C54F5F0}"/>
              </a:ext>
            </a:extLst>
          </p:cNvPr>
          <p:cNvSpPr/>
          <p:nvPr/>
        </p:nvSpPr>
        <p:spPr>
          <a:xfrm>
            <a:off x="362595" y="765524"/>
            <a:ext cx="3720890" cy="523220"/>
          </a:xfrm>
          <a:prstGeom prst="rect">
            <a:avLst/>
          </a:prstGeom>
        </p:spPr>
        <p:txBody>
          <a:bodyPr wrap="none">
            <a:spAutoFit/>
          </a:bodyPr>
          <a:lstStyle/>
          <a:p>
            <a:pPr lvl="0" defTabSz="914400">
              <a:defRPr/>
            </a:pPr>
            <a:r>
              <a:rPr lang="en-US" sz="2800" b="1" dirty="0">
                <a:latin typeface="Chicago" panose="020B0604020202020204" pitchFamily="34" charset="0"/>
              </a:rPr>
              <a:t>EU market of herbs</a:t>
            </a:r>
            <a:endParaRPr lang="ka-GE" sz="2800" b="1" dirty="0"/>
          </a:p>
        </p:txBody>
      </p:sp>
      <p:graphicFrame>
        <p:nvGraphicFramePr>
          <p:cNvPr id="8" name="Chart 7">
            <a:extLst>
              <a:ext uri="{FF2B5EF4-FFF2-40B4-BE49-F238E27FC236}">
                <a16:creationId xmlns:a16="http://schemas.microsoft.com/office/drawing/2014/main" id="{D66309B4-6B61-4D9D-83CA-ADB6D049F1DA}"/>
              </a:ext>
            </a:extLst>
          </p:cNvPr>
          <p:cNvGraphicFramePr/>
          <p:nvPr>
            <p:extLst>
              <p:ext uri="{D42A27DB-BD31-4B8C-83A1-F6EECF244321}">
                <p14:modId xmlns:p14="http://schemas.microsoft.com/office/powerpoint/2010/main" val="1515322398"/>
              </p:ext>
            </p:extLst>
          </p:nvPr>
        </p:nvGraphicFramePr>
        <p:xfrm>
          <a:off x="1640558" y="4013563"/>
          <a:ext cx="6325870" cy="25044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391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976A12C1-684B-4ACE-9ACB-000EA25835A3}"/>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9409" r="5144"/>
          <a:stretch/>
        </p:blipFill>
        <p:spPr>
          <a:xfrm>
            <a:off x="1" y="0"/>
            <a:ext cx="9144000" cy="6858000"/>
          </a:xfrm>
        </p:spPr>
      </p:pic>
      <p:sp>
        <p:nvSpPr>
          <p:cNvPr id="8" name="Rectangle 7">
            <a:extLst>
              <a:ext uri="{FF2B5EF4-FFF2-40B4-BE49-F238E27FC236}">
                <a16:creationId xmlns:a16="http://schemas.microsoft.com/office/drawing/2014/main" id="{B4CCCFD3-F651-4D70-A632-92498BB8444F}"/>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F9AAB09-C146-4133-975C-18842155BF24}"/>
              </a:ext>
            </a:extLst>
          </p:cNvPr>
          <p:cNvSpPr/>
          <p:nvPr/>
        </p:nvSpPr>
        <p:spPr>
          <a:xfrm>
            <a:off x="-11575" y="676405"/>
            <a:ext cx="4083485" cy="707886"/>
          </a:xfrm>
          <a:prstGeom prst="rect">
            <a:avLst/>
          </a:prstGeom>
        </p:spPr>
        <p:txBody>
          <a:bodyPr wrap="square">
            <a:spAutoFit/>
          </a:bodyPr>
          <a:lstStyle/>
          <a:p>
            <a:pPr lvl="0" algn="r" defTabSz="914400">
              <a:defRPr/>
            </a:pPr>
            <a:r>
              <a:rPr lang="en-US" sz="2000" b="1" dirty="0">
                <a:latin typeface="Chicago" panose="020B0604020202020204" pitchFamily="34" charset="0"/>
              </a:rPr>
              <a:t>General Standards of Packaging and Processing</a:t>
            </a:r>
            <a:endParaRPr lang="ka-GE" sz="2000" b="1" dirty="0"/>
          </a:p>
        </p:txBody>
      </p:sp>
      <p:sp>
        <p:nvSpPr>
          <p:cNvPr id="12" name="Rectangle 11">
            <a:extLst>
              <a:ext uri="{FF2B5EF4-FFF2-40B4-BE49-F238E27FC236}">
                <a16:creationId xmlns:a16="http://schemas.microsoft.com/office/drawing/2014/main" id="{F1F910B0-0842-4122-9E60-E07FD92FEE01}"/>
              </a:ext>
            </a:extLst>
          </p:cNvPr>
          <p:cNvSpPr/>
          <p:nvPr/>
        </p:nvSpPr>
        <p:spPr>
          <a:xfrm>
            <a:off x="283580" y="1561741"/>
            <a:ext cx="4083485" cy="1028423"/>
          </a:xfrm>
          <a:prstGeom prst="rect">
            <a:avLst/>
          </a:prstGeom>
        </p:spPr>
        <p:txBody>
          <a:bodyPr wrap="square">
            <a:spAutoFit/>
          </a:bodyPr>
          <a:lstStyle/>
          <a:p>
            <a:pPr algn="just">
              <a:lnSpc>
                <a:spcPct val="150000"/>
              </a:lnSpc>
              <a:spcAft>
                <a:spcPts val="800"/>
              </a:spcAft>
            </a:pPr>
            <a:r>
              <a:rPr lang="ka-GE" sz="1400" dirty="0">
                <a:solidFill>
                  <a:schemeClr val="bg1"/>
                </a:solidFill>
                <a:latin typeface="BPG Nino Mtavruli" panose="02000506000000020004" pitchFamily="2" charset="0"/>
                <a:ea typeface="Calibri" panose="020F0502020204030204" pitchFamily="34" charset="0"/>
                <a:cs typeface="Calibri" panose="020F0502020204030204" pitchFamily="34" charset="0"/>
              </a:rPr>
              <a:t>Growing fresh herbs for export requires the manufacturer to meet the standards, certificates and criteria of the target countries. </a:t>
            </a:r>
            <a:endParaRPr lang="en-US" sz="1400" dirty="0">
              <a:solidFill>
                <a:schemeClr val="bg1"/>
              </a:solidFill>
              <a:latin typeface="BPG Nino Mtavruli" panose="02000506000000020004" pitchFamily="2" charset="0"/>
              <a:ea typeface="Calibri" panose="020F0502020204030204" pitchFamily="34" charset="0"/>
              <a:cs typeface="Arial" panose="020B0604020202020204" pitchFamily="34" charset="0"/>
            </a:endParaRPr>
          </a:p>
        </p:txBody>
      </p:sp>
      <p:graphicFrame>
        <p:nvGraphicFramePr>
          <p:cNvPr id="13" name="Diagram 12">
            <a:extLst>
              <a:ext uri="{FF2B5EF4-FFF2-40B4-BE49-F238E27FC236}">
                <a16:creationId xmlns:a16="http://schemas.microsoft.com/office/drawing/2014/main" id="{F47ADC19-5AF7-4B72-827F-41951BB0744F}"/>
              </a:ext>
            </a:extLst>
          </p:cNvPr>
          <p:cNvGraphicFramePr/>
          <p:nvPr>
            <p:extLst>
              <p:ext uri="{D42A27DB-BD31-4B8C-83A1-F6EECF244321}">
                <p14:modId xmlns:p14="http://schemas.microsoft.com/office/powerpoint/2010/main" val="1431419043"/>
              </p:ext>
            </p:extLst>
          </p:nvPr>
        </p:nvGraphicFramePr>
        <p:xfrm>
          <a:off x="-11575" y="2673438"/>
          <a:ext cx="4498242" cy="406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853158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E74D157-8E53-4029-90FA-3E601913E3F5}"/>
              </a:ext>
            </a:extLst>
          </p:cNvPr>
          <p:cNvSpPr/>
          <p:nvPr/>
        </p:nvSpPr>
        <p:spPr>
          <a:xfrm>
            <a:off x="486138" y="1647916"/>
            <a:ext cx="8229600" cy="2558906"/>
          </a:xfrm>
          <a:prstGeom prst="rect">
            <a:avLst/>
          </a:prstGeom>
        </p:spPr>
        <p:txBody>
          <a:bodyPr wrap="square">
            <a:spAutoFit/>
          </a:bodyPr>
          <a:lstStyle/>
          <a:p>
            <a:pPr marL="285750" indent="-285750" algn="just">
              <a:lnSpc>
                <a:spcPct val="150000"/>
              </a:lnSpc>
              <a:buClr>
                <a:schemeClr val="accent1">
                  <a:lumMod val="75000"/>
                </a:schemeClr>
              </a:buClr>
              <a:buBlip>
                <a:blip r:embed="rId2"/>
              </a:buBlip>
            </a:pPr>
            <a:r>
              <a:rPr lang="en-US" sz="1200" dirty="0">
                <a:latin typeface="BPG Nino Mtavruli" panose="02000506000000020004" pitchFamily="2" charset="0"/>
                <a:cs typeface="Times New Roman" panose="02020603050405020304" pitchFamily="18" charset="0"/>
              </a:rPr>
              <a:t>Lack of the critical volume of homogenous products (greens and vegetables) that would comply with  Global Gap standards and an assortment relevant to market requirements that are necessary for entering new markets;</a:t>
            </a:r>
          </a:p>
          <a:p>
            <a:pPr marL="285750" indent="-285750" algn="just">
              <a:lnSpc>
                <a:spcPct val="150000"/>
              </a:lnSpc>
              <a:buClr>
                <a:schemeClr val="accent2">
                  <a:lumMod val="75000"/>
                </a:schemeClr>
              </a:buClr>
              <a:buBlip>
                <a:blip r:embed="rId2"/>
              </a:buBlip>
            </a:pPr>
            <a:r>
              <a:rPr lang="en-US" sz="1200" dirty="0">
                <a:latin typeface="BPG Nino Mtavruli" panose="02000506000000020004" pitchFamily="2" charset="0"/>
                <a:cs typeface="Times New Roman" panose="02020603050405020304" pitchFamily="18" charset="0"/>
              </a:rPr>
              <a:t>No inputs’ control at the level of primary production;</a:t>
            </a:r>
            <a:endParaRPr lang="ka-GE" sz="1200" dirty="0">
              <a:latin typeface="BPG Nino Mtavruli" panose="02000506000000020004" pitchFamily="2" charset="0"/>
              <a:cs typeface="Times New Roman" panose="02020603050405020304" pitchFamily="18" charset="0"/>
            </a:endParaRPr>
          </a:p>
          <a:p>
            <a:pPr marL="285750" indent="-285750" algn="just">
              <a:lnSpc>
                <a:spcPct val="150000"/>
              </a:lnSpc>
              <a:buClr>
                <a:schemeClr val="accent4">
                  <a:lumMod val="75000"/>
                </a:schemeClr>
              </a:buClr>
              <a:buBlip>
                <a:blip r:embed="rId2"/>
              </a:buBlip>
            </a:pPr>
            <a:r>
              <a:rPr lang="en-US" sz="1200" dirty="0">
                <a:latin typeface="BPG Nino Mtavruli" panose="02000506000000020004" pitchFamily="2" charset="0"/>
                <a:cs typeface="Times New Roman" panose="02020603050405020304" pitchFamily="18" charset="0"/>
              </a:rPr>
              <a:t>Herbs exported from Georgia are not properly sorted and packaged and thus, cannot get to organized retail;</a:t>
            </a:r>
          </a:p>
          <a:p>
            <a:pPr marL="285750" indent="-285750" algn="just">
              <a:lnSpc>
                <a:spcPct val="150000"/>
              </a:lnSpc>
              <a:buClr>
                <a:schemeClr val="accent6">
                  <a:lumMod val="75000"/>
                </a:schemeClr>
              </a:buClr>
              <a:buBlip>
                <a:blip r:embed="rId2"/>
              </a:buBlip>
            </a:pPr>
            <a:r>
              <a:rPr lang="en-US" sz="1200" dirty="0">
                <a:latin typeface="BPG Nino Mtavruli" panose="02000506000000020004" pitchFamily="2" charset="0"/>
                <a:cs typeface="Times New Roman" panose="02020603050405020304" pitchFamily="18" charset="0"/>
              </a:rPr>
              <a:t>In majority of initial enterprises in a short term it is impossible to implement modern standards that would satisfy market requirements; or a significant financial and human resources are necessary to implement these changes; </a:t>
            </a:r>
          </a:p>
          <a:p>
            <a:pPr marL="285750" indent="-285750" algn="just">
              <a:lnSpc>
                <a:spcPct val="150000"/>
              </a:lnSpc>
              <a:buClr>
                <a:srgbClr val="7030A0"/>
              </a:buClr>
              <a:buBlip>
                <a:blip r:embed="rId2"/>
              </a:buBlip>
            </a:pPr>
            <a:r>
              <a:rPr lang="en-US" sz="1200" dirty="0">
                <a:latin typeface="BPG Nino Mtavruli" panose="02000506000000020004" pitchFamily="2" charset="0"/>
                <a:cs typeface="Times New Roman" panose="02020603050405020304" pitchFamily="18" charset="0"/>
              </a:rPr>
              <a:t>There is no post-harvesting processing enterprise in Georgia (this is mainly due to the first paragraph)</a:t>
            </a:r>
          </a:p>
          <a:p>
            <a:pPr marL="285750" indent="-285750" algn="just">
              <a:lnSpc>
                <a:spcPct val="150000"/>
              </a:lnSpc>
              <a:buClr>
                <a:srgbClr val="A94D0F"/>
              </a:buClr>
              <a:buBlip>
                <a:blip r:embed="rId2"/>
              </a:buBlip>
            </a:pPr>
            <a:r>
              <a:rPr lang="en-US" sz="1200" dirty="0">
                <a:latin typeface="BPG Nino Mtavruli" panose="02000506000000020004" pitchFamily="2" charset="0"/>
                <a:cs typeface="Times New Roman" panose="02020603050405020304" pitchFamily="18" charset="0"/>
              </a:rPr>
              <a:t>Logistic elements necessary for transporting FRESH product do not exist in the region;</a:t>
            </a:r>
          </a:p>
          <a:p>
            <a:pPr marL="285750" indent="-285750" algn="just">
              <a:lnSpc>
                <a:spcPct val="150000"/>
              </a:lnSpc>
              <a:buClr>
                <a:schemeClr val="accent6">
                  <a:lumMod val="75000"/>
                </a:schemeClr>
              </a:buClr>
              <a:buBlip>
                <a:blip r:embed="rId2"/>
              </a:buBlip>
            </a:pPr>
            <a:r>
              <a:rPr lang="en-US" sz="1200" dirty="0">
                <a:latin typeface="BPG Nino Mtavruli" panose="02000506000000020004" pitchFamily="2" charset="0"/>
                <a:cs typeface="Times New Roman" panose="02020603050405020304" pitchFamily="18" charset="0"/>
              </a:rPr>
              <a:t>Mostly greenhouses production satisfies the demand on traditional markets</a:t>
            </a:r>
            <a:r>
              <a:rPr lang="ka-GE" sz="1200" dirty="0">
                <a:latin typeface="BPG Nino Mtavruli" panose="02000506000000020004" pitchFamily="2" charset="0"/>
                <a:cs typeface="Times New Roman" panose="02020603050405020304" pitchFamily="18" charset="0"/>
              </a:rPr>
              <a:t>.</a:t>
            </a:r>
          </a:p>
        </p:txBody>
      </p:sp>
      <p:sp>
        <p:nvSpPr>
          <p:cNvPr id="5" name="Rectangle 4">
            <a:extLst>
              <a:ext uri="{FF2B5EF4-FFF2-40B4-BE49-F238E27FC236}">
                <a16:creationId xmlns:a16="http://schemas.microsoft.com/office/drawing/2014/main" id="{FE056B38-1ACC-421C-9901-36D93670055F}"/>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21B1912-7A90-4E77-9291-944E5AB24CE2}"/>
              </a:ext>
            </a:extLst>
          </p:cNvPr>
          <p:cNvSpPr/>
          <p:nvPr/>
        </p:nvSpPr>
        <p:spPr>
          <a:xfrm>
            <a:off x="2876103" y="759518"/>
            <a:ext cx="1207382" cy="523220"/>
          </a:xfrm>
          <a:prstGeom prst="rect">
            <a:avLst/>
          </a:prstGeom>
        </p:spPr>
        <p:txBody>
          <a:bodyPr wrap="none">
            <a:spAutoFit/>
          </a:bodyPr>
          <a:lstStyle/>
          <a:p>
            <a:pPr lvl="0" defTabSz="914400">
              <a:defRPr/>
            </a:pPr>
            <a:r>
              <a:rPr lang="en-US" sz="2800" b="1" dirty="0">
                <a:latin typeface="Chicago" panose="020B0604020202020204" pitchFamily="34" charset="0"/>
              </a:rPr>
              <a:t>Issues</a:t>
            </a:r>
          </a:p>
        </p:txBody>
      </p:sp>
      <p:pic>
        <p:nvPicPr>
          <p:cNvPr id="14" name="Picture 13">
            <a:extLst>
              <a:ext uri="{FF2B5EF4-FFF2-40B4-BE49-F238E27FC236}">
                <a16:creationId xmlns:a16="http://schemas.microsoft.com/office/drawing/2014/main" id="{A587C653-8CAC-4F7B-95EF-CD5962B490C1}"/>
              </a:ext>
            </a:extLst>
          </p:cNvPr>
          <p:cNvPicPr>
            <a:picLocks noChangeAspect="1"/>
          </p:cNvPicPr>
          <p:nvPr/>
        </p:nvPicPr>
        <p:blipFill rotWithShape="1">
          <a:blip r:embed="rId3">
            <a:extLst>
              <a:ext uri="{28A0092B-C50C-407E-A947-70E740481C1C}">
                <a14:useLocalDpi xmlns:a14="http://schemas.microsoft.com/office/drawing/2010/main" val="0"/>
              </a:ext>
            </a:extLst>
          </a:blip>
          <a:srcRect t="16005" b="13160"/>
          <a:stretch/>
        </p:blipFill>
        <p:spPr>
          <a:xfrm>
            <a:off x="0" y="4572000"/>
            <a:ext cx="9144000" cy="2286493"/>
          </a:xfrm>
          <a:prstGeom prst="rect">
            <a:avLst/>
          </a:prstGeom>
        </p:spPr>
      </p:pic>
    </p:spTree>
    <p:extLst>
      <p:ext uri="{BB962C8B-B14F-4D97-AF65-F5344CB8AC3E}">
        <p14:creationId xmlns:p14="http://schemas.microsoft.com/office/powerpoint/2010/main" val="360637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B62DEC8-E765-4152-8ECD-43D8DEFC232F}"/>
              </a:ext>
            </a:extLst>
          </p:cNvPr>
          <p:cNvSpPr/>
          <p:nvPr/>
        </p:nvSpPr>
        <p:spPr>
          <a:xfrm>
            <a:off x="2493034" y="5849595"/>
            <a:ext cx="6115770" cy="64818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3677279-5CB2-4305-8613-419524A6FBBF}"/>
              </a:ext>
            </a:extLst>
          </p:cNvPr>
          <p:cNvSpPr/>
          <p:nvPr/>
        </p:nvSpPr>
        <p:spPr>
          <a:xfrm>
            <a:off x="2493034" y="4839860"/>
            <a:ext cx="6115770" cy="64818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9E4E22E-85F3-4DA0-92C8-FDB732904A9E}"/>
              </a:ext>
            </a:extLst>
          </p:cNvPr>
          <p:cNvSpPr/>
          <p:nvPr/>
        </p:nvSpPr>
        <p:spPr>
          <a:xfrm>
            <a:off x="2493034" y="3836503"/>
            <a:ext cx="6115770" cy="6481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71D14452-BF4B-4EAE-BD2F-0E209DC1E484}"/>
              </a:ext>
            </a:extLst>
          </p:cNvPr>
          <p:cNvSpPr/>
          <p:nvPr/>
        </p:nvSpPr>
        <p:spPr>
          <a:xfrm>
            <a:off x="2493034" y="2905246"/>
            <a:ext cx="6115770" cy="6481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1B3E023-4BAE-40AC-982F-0FF813BEBE0A}"/>
              </a:ext>
            </a:extLst>
          </p:cNvPr>
          <p:cNvPicPr>
            <a:picLocks noChangeAspect="1"/>
          </p:cNvPicPr>
          <p:nvPr/>
        </p:nvPicPr>
        <p:blipFill rotWithShape="1">
          <a:blip r:embed="rId2">
            <a:extLst>
              <a:ext uri="{28A0092B-C50C-407E-A947-70E740481C1C}">
                <a14:useLocalDpi xmlns:a14="http://schemas.microsoft.com/office/drawing/2010/main" val="0"/>
              </a:ext>
            </a:extLst>
          </a:blip>
          <a:srcRect t="48254" b="1"/>
          <a:stretch/>
        </p:blipFill>
        <p:spPr>
          <a:xfrm>
            <a:off x="0" y="0"/>
            <a:ext cx="9143999" cy="2384385"/>
          </a:xfrm>
          <a:prstGeom prst="rect">
            <a:avLst/>
          </a:prstGeom>
        </p:spPr>
      </p:pic>
      <p:sp>
        <p:nvSpPr>
          <p:cNvPr id="4" name="Rectangle 3">
            <a:extLst>
              <a:ext uri="{FF2B5EF4-FFF2-40B4-BE49-F238E27FC236}">
                <a16:creationId xmlns:a16="http://schemas.microsoft.com/office/drawing/2014/main" id="{05EE3814-6DD6-42F4-82BC-C93F251AEE68}"/>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246DFC2A-1F99-4029-ABC4-F81A81ED3927}"/>
              </a:ext>
            </a:extLst>
          </p:cNvPr>
          <p:cNvSpPr/>
          <p:nvPr/>
        </p:nvSpPr>
        <p:spPr>
          <a:xfrm>
            <a:off x="2121088" y="759059"/>
            <a:ext cx="1962397" cy="523220"/>
          </a:xfrm>
          <a:prstGeom prst="rect">
            <a:avLst/>
          </a:prstGeom>
        </p:spPr>
        <p:txBody>
          <a:bodyPr wrap="none">
            <a:spAutoFit/>
          </a:bodyPr>
          <a:lstStyle/>
          <a:p>
            <a:pPr lvl="0" defTabSz="914400">
              <a:defRPr/>
            </a:pPr>
            <a:r>
              <a:rPr lang="en-US" sz="2800" b="1" dirty="0">
                <a:latin typeface="Chicago" panose="020B0604020202020204" pitchFamily="34" charset="0"/>
              </a:rPr>
              <a:t>Challenges</a:t>
            </a:r>
          </a:p>
        </p:txBody>
      </p:sp>
      <p:pic>
        <p:nvPicPr>
          <p:cNvPr id="14" name="Picture 13">
            <a:extLst>
              <a:ext uri="{FF2B5EF4-FFF2-40B4-BE49-F238E27FC236}">
                <a16:creationId xmlns:a16="http://schemas.microsoft.com/office/drawing/2014/main" id="{F1C20C61-6B6C-4DDF-AEDC-85497602AE56}"/>
              </a:ext>
            </a:extLst>
          </p:cNvPr>
          <p:cNvPicPr>
            <a:picLocks noChangeAspect="1"/>
          </p:cNvPicPr>
          <p:nvPr/>
        </p:nvPicPr>
        <p:blipFill rotWithShape="1">
          <a:blip r:embed="rId3">
            <a:extLst>
              <a:ext uri="{28A0092B-C50C-407E-A947-70E740481C1C}">
                <a14:useLocalDpi xmlns:a14="http://schemas.microsoft.com/office/drawing/2010/main" val="0"/>
              </a:ext>
            </a:extLst>
          </a:blip>
          <a:srcRect l="4542" r="39746"/>
          <a:stretch/>
        </p:blipFill>
        <p:spPr>
          <a:xfrm>
            <a:off x="0" y="2384385"/>
            <a:ext cx="2493034" cy="4474946"/>
          </a:xfrm>
          <a:prstGeom prst="rect">
            <a:avLst/>
          </a:prstGeom>
        </p:spPr>
      </p:pic>
      <p:sp>
        <p:nvSpPr>
          <p:cNvPr id="15" name="Rectangle 14">
            <a:extLst>
              <a:ext uri="{FF2B5EF4-FFF2-40B4-BE49-F238E27FC236}">
                <a16:creationId xmlns:a16="http://schemas.microsoft.com/office/drawing/2014/main" id="{77BA2E9C-331F-4D38-B6AB-4DB3AD70FACB}"/>
              </a:ext>
            </a:extLst>
          </p:cNvPr>
          <p:cNvSpPr/>
          <p:nvPr/>
        </p:nvSpPr>
        <p:spPr>
          <a:xfrm>
            <a:off x="2576818" y="3060790"/>
            <a:ext cx="5872701" cy="307777"/>
          </a:xfrm>
          <a:prstGeom prst="rect">
            <a:avLst/>
          </a:prstGeom>
        </p:spPr>
        <p:txBody>
          <a:bodyPr wrap="square">
            <a:spAutoFit/>
          </a:bodyPr>
          <a:lstStyle/>
          <a:p>
            <a:pPr lvl="0" algn="just">
              <a:buClr>
                <a:srgbClr val="5B9BD5">
                  <a:lumMod val="75000"/>
                </a:srgbClr>
              </a:buClr>
            </a:pPr>
            <a:r>
              <a:rPr lang="en-US" sz="1400" dirty="0">
                <a:solidFill>
                  <a:prstClr val="black"/>
                </a:solidFill>
                <a:latin typeface="BPG Nino Mtavruli" panose="02000506000000020004" pitchFamily="2" charset="0"/>
                <a:cs typeface="Times New Roman" panose="02020603050405020304" pitchFamily="18" charset="0"/>
              </a:rPr>
              <a:t>Consolidation of fragmented production based on territorial approach</a:t>
            </a:r>
          </a:p>
        </p:txBody>
      </p:sp>
      <p:sp>
        <p:nvSpPr>
          <p:cNvPr id="16" name="Rectangle 15">
            <a:extLst>
              <a:ext uri="{FF2B5EF4-FFF2-40B4-BE49-F238E27FC236}">
                <a16:creationId xmlns:a16="http://schemas.microsoft.com/office/drawing/2014/main" id="{FA5B8B66-33A1-482A-883E-884A7AC3063B}"/>
              </a:ext>
            </a:extLst>
          </p:cNvPr>
          <p:cNvSpPr/>
          <p:nvPr/>
        </p:nvSpPr>
        <p:spPr>
          <a:xfrm>
            <a:off x="2545260" y="3918159"/>
            <a:ext cx="5872701" cy="523220"/>
          </a:xfrm>
          <a:prstGeom prst="rect">
            <a:avLst/>
          </a:prstGeom>
        </p:spPr>
        <p:txBody>
          <a:bodyPr wrap="square">
            <a:spAutoFit/>
          </a:bodyPr>
          <a:lstStyle/>
          <a:p>
            <a:pPr lvl="0" algn="just">
              <a:buClr>
                <a:srgbClr val="5B9BD5">
                  <a:lumMod val="75000"/>
                </a:srgbClr>
              </a:buClr>
            </a:pPr>
            <a:r>
              <a:rPr lang="en-US" sz="1400" dirty="0">
                <a:solidFill>
                  <a:prstClr val="black"/>
                </a:solidFill>
                <a:latin typeface="BPG Nino Mtavruli" panose="02000506000000020004" pitchFamily="2" charset="0"/>
                <a:cs typeface="Times New Roman" panose="02020603050405020304" pitchFamily="18" charset="0"/>
              </a:rPr>
              <a:t>Availability of services for the effective production of greens and vegetables of new and traditional varieties</a:t>
            </a:r>
            <a:endParaRPr lang="ka-GE" sz="1400" dirty="0">
              <a:solidFill>
                <a:prstClr val="black"/>
              </a:solidFill>
              <a:latin typeface="BPG Nino Mtavruli" panose="02000506000000020004" pitchFamily="2" charset="0"/>
              <a:cs typeface="Times New Roman" panose="02020603050405020304" pitchFamily="18" charset="0"/>
            </a:endParaRPr>
          </a:p>
        </p:txBody>
      </p:sp>
      <p:sp>
        <p:nvSpPr>
          <p:cNvPr id="18" name="Rectangle 17">
            <a:extLst>
              <a:ext uri="{FF2B5EF4-FFF2-40B4-BE49-F238E27FC236}">
                <a16:creationId xmlns:a16="http://schemas.microsoft.com/office/drawing/2014/main" id="{08F6AE26-C4E2-4779-B258-7C8AF16F2881}"/>
              </a:ext>
            </a:extLst>
          </p:cNvPr>
          <p:cNvSpPr/>
          <p:nvPr/>
        </p:nvSpPr>
        <p:spPr>
          <a:xfrm>
            <a:off x="2576818" y="4842905"/>
            <a:ext cx="6115770" cy="523220"/>
          </a:xfrm>
          <a:prstGeom prst="rect">
            <a:avLst/>
          </a:prstGeom>
        </p:spPr>
        <p:txBody>
          <a:bodyPr wrap="square">
            <a:spAutoFit/>
          </a:bodyPr>
          <a:lstStyle/>
          <a:p>
            <a:pPr algn="just"/>
            <a:r>
              <a:rPr lang="en-US" sz="1400" dirty="0">
                <a:solidFill>
                  <a:prstClr val="black"/>
                </a:solidFill>
                <a:latin typeface="BPG Nino Mtavruli" panose="02000506000000020004" pitchFamily="2" charset="0"/>
                <a:cs typeface="Times New Roman" panose="02020603050405020304" pitchFamily="18" charset="0"/>
              </a:rPr>
              <a:t>Create preconditions for establishing an enterprise with able to handle post-harvesting handling </a:t>
            </a:r>
            <a:endParaRPr lang="ka-GE" sz="1400" dirty="0">
              <a:solidFill>
                <a:prstClr val="black"/>
              </a:solidFill>
              <a:latin typeface="BPG Nino Mtavruli" panose="02000506000000020004" pitchFamily="2" charset="0"/>
              <a:cs typeface="Times New Roman" panose="02020603050405020304" pitchFamily="18" charset="0"/>
            </a:endParaRPr>
          </a:p>
        </p:txBody>
      </p:sp>
      <p:sp>
        <p:nvSpPr>
          <p:cNvPr id="19" name="Rectangle 18">
            <a:extLst>
              <a:ext uri="{FF2B5EF4-FFF2-40B4-BE49-F238E27FC236}">
                <a16:creationId xmlns:a16="http://schemas.microsoft.com/office/drawing/2014/main" id="{49A9780C-EBF8-4110-9FC4-11E100DDEB31}"/>
              </a:ext>
            </a:extLst>
          </p:cNvPr>
          <p:cNvSpPr/>
          <p:nvPr/>
        </p:nvSpPr>
        <p:spPr>
          <a:xfrm>
            <a:off x="2576818" y="5941407"/>
            <a:ext cx="6451435" cy="307777"/>
          </a:xfrm>
          <a:prstGeom prst="rect">
            <a:avLst/>
          </a:prstGeom>
        </p:spPr>
        <p:txBody>
          <a:bodyPr wrap="square">
            <a:spAutoFit/>
          </a:bodyPr>
          <a:lstStyle/>
          <a:p>
            <a:pPr lvl="0" algn="just">
              <a:buClr>
                <a:srgbClr val="70AD47">
                  <a:lumMod val="75000"/>
                </a:srgbClr>
              </a:buClr>
            </a:pPr>
            <a:r>
              <a:rPr lang="en-US" sz="1400" dirty="0">
                <a:solidFill>
                  <a:prstClr val="black"/>
                </a:solidFill>
                <a:latin typeface="BPG Nino Mtavruli" panose="02000506000000020004" pitchFamily="2" charset="0"/>
                <a:cs typeface="Times New Roman" panose="02020603050405020304" pitchFamily="18" charset="0"/>
              </a:rPr>
              <a:t>Create logistic units necessary for transporting “FRESH” products</a:t>
            </a:r>
            <a:endParaRPr lang="ka-GE" sz="1400" dirty="0">
              <a:solidFill>
                <a:prstClr val="black"/>
              </a:solidFill>
              <a:latin typeface="BPG Nino Mtavruli" panose="02000506000000020004" pitchFamily="2" charset="0"/>
              <a:cs typeface="Times New Roman" panose="02020603050405020304" pitchFamily="18" charset="0"/>
            </a:endParaRPr>
          </a:p>
        </p:txBody>
      </p:sp>
    </p:spTree>
    <p:extLst>
      <p:ext uri="{BB962C8B-B14F-4D97-AF65-F5344CB8AC3E}">
        <p14:creationId xmlns:p14="http://schemas.microsoft.com/office/powerpoint/2010/main" val="2026529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303362"/>
          </a:xfrm>
          <a:prstGeom prst="rect">
            <a:avLst/>
          </a:prstGeom>
        </p:spPr>
      </p:pic>
      <p:sp>
        <p:nvSpPr>
          <p:cNvPr id="8" name="Rectangle 7">
            <a:extLst>
              <a:ext uri="{FF2B5EF4-FFF2-40B4-BE49-F238E27FC236}">
                <a16:creationId xmlns:a16="http://schemas.microsoft.com/office/drawing/2014/main"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DA37725-577C-4B5F-910D-8B55878F2FAF}"/>
              </a:ext>
            </a:extLst>
          </p:cNvPr>
          <p:cNvSpPr/>
          <p:nvPr/>
        </p:nvSpPr>
        <p:spPr>
          <a:xfrm>
            <a:off x="583809" y="827079"/>
            <a:ext cx="3499676" cy="400110"/>
          </a:xfrm>
          <a:prstGeom prst="rect">
            <a:avLst/>
          </a:prstGeom>
        </p:spPr>
        <p:txBody>
          <a:bodyPr wrap="none">
            <a:spAutoFit/>
          </a:bodyPr>
          <a:lstStyle/>
          <a:p>
            <a:pPr lvl="0" defTabSz="914400">
              <a:defRPr/>
            </a:pPr>
            <a:r>
              <a:rPr lang="en-US" sz="2000" b="1" dirty="0">
                <a:latin typeface="Chicago" panose="020B0604020202020204" pitchFamily="34" charset="0"/>
              </a:rPr>
              <a:t>Advantages</a:t>
            </a:r>
            <a:r>
              <a:rPr lang="ka-GE" sz="2000" b="1" dirty="0">
                <a:latin typeface="Britannic Bold" panose="020B0903060703020204" pitchFamily="34" charset="0"/>
              </a:rPr>
              <a:t> </a:t>
            </a:r>
            <a:r>
              <a:rPr lang="en-US" sz="2000" b="1" dirty="0">
                <a:latin typeface="Chicago" panose="020B0604020202020204" pitchFamily="34" charset="0"/>
              </a:rPr>
              <a:t>and Challenges</a:t>
            </a:r>
          </a:p>
        </p:txBody>
      </p:sp>
      <p:sp>
        <p:nvSpPr>
          <p:cNvPr id="7" name="Rectangle 6">
            <a:extLst>
              <a:ext uri="{FF2B5EF4-FFF2-40B4-BE49-F238E27FC236}">
                <a16:creationId xmlns:a16="http://schemas.microsoft.com/office/drawing/2014/main" id="{77BF309B-0B87-470B-B4A5-183B6968E9B7}"/>
              </a:ext>
            </a:extLst>
          </p:cNvPr>
          <p:cNvSpPr/>
          <p:nvPr/>
        </p:nvSpPr>
        <p:spPr>
          <a:xfrm>
            <a:off x="289367" y="2573455"/>
            <a:ext cx="2951544" cy="3962367"/>
          </a:xfrm>
          <a:prstGeom prst="rect">
            <a:avLst/>
          </a:prstGeom>
        </p:spPr>
        <p:txBody>
          <a:bodyPr wrap="square">
            <a:spAutoFit/>
          </a:bodyPr>
          <a:lstStyle/>
          <a:p>
            <a:pPr algn="just">
              <a:lnSpc>
                <a:spcPct val="150000"/>
              </a:lnSpc>
            </a:pPr>
            <a:r>
              <a:rPr lang="en-US" sz="1300" dirty="0">
                <a:latin typeface="BPG Nino Mtavruli" panose="02000506000000020004" pitchFamily="2" charset="0"/>
                <a:ea typeface="Calibri" panose="020F0502020204030204" pitchFamily="34" charset="0"/>
              </a:rPr>
              <a:t>The project, which aim is growing fresh herbs for export in the Kutaisi region, has many advantages and Alongside the outstanding advantages there are also challenges.</a:t>
            </a:r>
          </a:p>
          <a:p>
            <a:pPr algn="just">
              <a:lnSpc>
                <a:spcPct val="150000"/>
              </a:lnSpc>
            </a:pPr>
            <a:endParaRPr lang="en-US" sz="1300" dirty="0">
              <a:latin typeface="BPG Nino Mtavruli" panose="02000506000000020004" pitchFamily="2" charset="0"/>
              <a:ea typeface="Calibri" panose="020F0502020204030204" pitchFamily="34" charset="0"/>
            </a:endParaRPr>
          </a:p>
          <a:p>
            <a:pPr algn="just">
              <a:lnSpc>
                <a:spcPct val="150000"/>
              </a:lnSpc>
            </a:pPr>
            <a:r>
              <a:rPr lang="en-US" sz="1300" dirty="0">
                <a:latin typeface="BPG Nino Mtavruli" panose="02000506000000020004" pitchFamily="2" charset="0"/>
              </a:rPr>
              <a:t>In an obvious way, all the farmers, without exception, expressed their willingness to deepen their agricultural knowledge and raise the standard of growth and production, although it will require considerable effort, investment and change of existing habits. </a:t>
            </a:r>
          </a:p>
        </p:txBody>
      </p:sp>
      <p:graphicFrame>
        <p:nvGraphicFramePr>
          <p:cNvPr id="2" name="Diagram 1">
            <a:extLst>
              <a:ext uri="{FF2B5EF4-FFF2-40B4-BE49-F238E27FC236}">
                <a16:creationId xmlns:a16="http://schemas.microsoft.com/office/drawing/2014/main" id="{81FB1923-D527-486E-86A7-E7F424E2798B}"/>
              </a:ext>
            </a:extLst>
          </p:cNvPr>
          <p:cNvGraphicFramePr/>
          <p:nvPr>
            <p:extLst>
              <p:ext uri="{D42A27DB-BD31-4B8C-83A1-F6EECF244321}">
                <p14:modId xmlns:p14="http://schemas.microsoft.com/office/powerpoint/2010/main" val="735890723"/>
              </p:ext>
            </p:extLst>
          </p:nvPr>
        </p:nvGraphicFramePr>
        <p:xfrm>
          <a:off x="3220432" y="2442946"/>
          <a:ext cx="5851451"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198580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303362"/>
          </a:xfrm>
          <a:prstGeom prst="rect">
            <a:avLst/>
          </a:prstGeom>
        </p:spPr>
      </p:pic>
      <p:sp>
        <p:nvSpPr>
          <p:cNvPr id="8" name="Rectangle 7">
            <a:extLst>
              <a:ext uri="{FF2B5EF4-FFF2-40B4-BE49-F238E27FC236}">
                <a16:creationId xmlns:a16="http://schemas.microsoft.com/office/drawing/2014/main"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DA37725-577C-4B5F-910D-8B55878F2FAF}"/>
              </a:ext>
            </a:extLst>
          </p:cNvPr>
          <p:cNvSpPr/>
          <p:nvPr/>
        </p:nvSpPr>
        <p:spPr>
          <a:xfrm>
            <a:off x="1148066" y="796301"/>
            <a:ext cx="2935419" cy="461665"/>
          </a:xfrm>
          <a:prstGeom prst="rect">
            <a:avLst/>
          </a:prstGeom>
        </p:spPr>
        <p:txBody>
          <a:bodyPr wrap="none">
            <a:spAutoFit/>
          </a:bodyPr>
          <a:lstStyle/>
          <a:p>
            <a:pPr lvl="0" defTabSz="914400">
              <a:defRPr/>
            </a:pPr>
            <a:r>
              <a:rPr lang="en-US" sz="2400" b="1" dirty="0">
                <a:latin typeface="Chicago" panose="020B0604020202020204" pitchFamily="34" charset="0"/>
              </a:rPr>
              <a:t>Main stakeholders</a:t>
            </a:r>
          </a:p>
        </p:txBody>
      </p:sp>
      <p:sp>
        <p:nvSpPr>
          <p:cNvPr id="7" name="Rectangle 6">
            <a:extLst>
              <a:ext uri="{FF2B5EF4-FFF2-40B4-BE49-F238E27FC236}">
                <a16:creationId xmlns:a16="http://schemas.microsoft.com/office/drawing/2014/main" id="{77BF309B-0B87-470B-B4A5-183B6968E9B7}"/>
              </a:ext>
            </a:extLst>
          </p:cNvPr>
          <p:cNvSpPr/>
          <p:nvPr/>
        </p:nvSpPr>
        <p:spPr>
          <a:xfrm>
            <a:off x="381965" y="2592728"/>
            <a:ext cx="4467827" cy="3666838"/>
          </a:xfrm>
          <a:prstGeom prst="rect">
            <a:avLst/>
          </a:prstGeom>
        </p:spPr>
        <p:txBody>
          <a:bodyPr wrap="square">
            <a:spAutoFit/>
          </a:bodyPr>
          <a:lstStyle/>
          <a:p>
            <a:pPr algn="just">
              <a:lnSpc>
                <a:spcPct val="150000"/>
              </a:lnSpc>
            </a:pPr>
            <a:r>
              <a:rPr lang="en-US" sz="1300" dirty="0">
                <a:latin typeface="BPG Nino Mtavruli" panose="02000506000000020004" pitchFamily="2" charset="0"/>
              </a:rPr>
              <a:t>Growers – produce fresh produce according to marketing company's plan and demand, supply fresh herbs to Pack houses; maintain contact with Pack house and marketing company, regarding herbs supply.</a:t>
            </a:r>
          </a:p>
          <a:p>
            <a:pPr algn="just">
              <a:lnSpc>
                <a:spcPct val="150000"/>
              </a:lnSpc>
            </a:pPr>
            <a:endParaRPr lang="en-US" sz="1300" dirty="0">
              <a:latin typeface="BPG Nino Mtavruli" panose="02000506000000020004" pitchFamily="2" charset="0"/>
            </a:endParaRPr>
          </a:p>
          <a:p>
            <a:pPr algn="just">
              <a:lnSpc>
                <a:spcPct val="150000"/>
              </a:lnSpc>
            </a:pPr>
            <a:r>
              <a:rPr lang="en-US" sz="1300" dirty="0" err="1">
                <a:latin typeface="BPG Nino Mtavruli" panose="02000506000000020004" pitchFamily="2" charset="0"/>
              </a:rPr>
              <a:t>Agropark</a:t>
            </a:r>
            <a:r>
              <a:rPr lang="en-US" sz="1300" dirty="0">
                <a:latin typeface="BPG Nino Mtavruli" panose="02000506000000020004" pitchFamily="2" charset="0"/>
              </a:rPr>
              <a:t> – Rents greenhouses, sorts and packs the produce, maintains contact with growers, regarding to quality of herbs; </a:t>
            </a:r>
          </a:p>
          <a:p>
            <a:pPr algn="just">
              <a:lnSpc>
                <a:spcPct val="150000"/>
              </a:lnSpc>
            </a:pPr>
            <a:endParaRPr lang="en-US" sz="1300" dirty="0">
              <a:latin typeface="BPG Nino Mtavruli" panose="02000506000000020004" pitchFamily="2" charset="0"/>
            </a:endParaRPr>
          </a:p>
          <a:p>
            <a:pPr algn="just">
              <a:lnSpc>
                <a:spcPct val="150000"/>
              </a:lnSpc>
            </a:pPr>
            <a:r>
              <a:rPr lang="en-US" sz="1300" dirty="0">
                <a:latin typeface="BPG Nino Mtavruli" panose="02000506000000020004" pitchFamily="2" charset="0"/>
              </a:rPr>
              <a:t>Exporting company – markets/sells the produce, receives forecast data from the growers and accordingly plans with the growers the production and supply chain, cares of logistics and payment to growers and pack house.</a:t>
            </a:r>
          </a:p>
        </p:txBody>
      </p:sp>
      <p:graphicFrame>
        <p:nvGraphicFramePr>
          <p:cNvPr id="9" name="Diagram 8">
            <a:extLst>
              <a:ext uri="{FF2B5EF4-FFF2-40B4-BE49-F238E27FC236}">
                <a16:creationId xmlns:a16="http://schemas.microsoft.com/office/drawing/2014/main" id="{8F08B1F7-A565-4C85-92CC-4B2B18BEC0C1}"/>
              </a:ext>
            </a:extLst>
          </p:cNvPr>
          <p:cNvGraphicFramePr/>
          <p:nvPr>
            <p:extLst>
              <p:ext uri="{D42A27DB-BD31-4B8C-83A1-F6EECF244321}">
                <p14:modId xmlns:p14="http://schemas.microsoft.com/office/powerpoint/2010/main" val="4249376827"/>
              </p:ext>
            </p:extLst>
          </p:nvPr>
        </p:nvGraphicFramePr>
        <p:xfrm>
          <a:off x="4849792" y="2169270"/>
          <a:ext cx="3808072" cy="4554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330192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E9E12F7-D127-4538-AD97-B6056650D085}"/>
              </a:ext>
            </a:extLst>
          </p:cNvPr>
          <p:cNvPicPr>
            <a:picLocks noChangeAspect="1"/>
          </p:cNvPicPr>
          <p:nvPr/>
        </p:nvPicPr>
        <p:blipFill rotWithShape="1">
          <a:blip r:embed="rId2">
            <a:extLst>
              <a:ext uri="{28A0092B-C50C-407E-A947-70E740481C1C}">
                <a14:useLocalDpi xmlns:a14="http://schemas.microsoft.com/office/drawing/2010/main" val="0"/>
              </a:ext>
            </a:extLst>
          </a:blip>
          <a:srcRect t="35004" b="30473"/>
          <a:stretch/>
        </p:blipFill>
        <p:spPr>
          <a:xfrm>
            <a:off x="-1" y="0"/>
            <a:ext cx="9144000" cy="2413505"/>
          </a:xfrm>
          <a:prstGeom prst="rect">
            <a:avLst/>
          </a:prstGeom>
        </p:spPr>
      </p:pic>
      <p:graphicFrame>
        <p:nvGraphicFramePr>
          <p:cNvPr id="6" name="Diagram 5">
            <a:extLst>
              <a:ext uri="{FF2B5EF4-FFF2-40B4-BE49-F238E27FC236}">
                <a16:creationId xmlns:a16="http://schemas.microsoft.com/office/drawing/2014/main" id="{B5B36F0A-9FB8-4A27-BA61-EE5BE0440865}"/>
              </a:ext>
            </a:extLst>
          </p:cNvPr>
          <p:cNvGraphicFramePr/>
          <p:nvPr>
            <p:extLst>
              <p:ext uri="{D42A27DB-BD31-4B8C-83A1-F6EECF244321}">
                <p14:modId xmlns:p14="http://schemas.microsoft.com/office/powerpoint/2010/main" val="1612359434"/>
              </p:ext>
            </p:extLst>
          </p:nvPr>
        </p:nvGraphicFramePr>
        <p:xfrm>
          <a:off x="1261641" y="2639028"/>
          <a:ext cx="6805913" cy="3970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a:extLst>
              <a:ext uri="{FF2B5EF4-FFF2-40B4-BE49-F238E27FC236}">
                <a16:creationId xmlns:a16="http://schemas.microsoft.com/office/drawing/2014/main" id="{855566E3-43C6-4478-B2A3-DF1A8A5A3399}"/>
              </a:ext>
            </a:extLst>
          </p:cNvPr>
          <p:cNvSpPr/>
          <p:nvPr/>
        </p:nvSpPr>
        <p:spPr>
          <a:xfrm>
            <a:off x="-11575"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B898005-DE26-43A0-AA6E-110524953ECB}"/>
              </a:ext>
            </a:extLst>
          </p:cNvPr>
          <p:cNvSpPr/>
          <p:nvPr/>
        </p:nvSpPr>
        <p:spPr>
          <a:xfrm>
            <a:off x="1822929" y="796301"/>
            <a:ext cx="2260555" cy="461665"/>
          </a:xfrm>
          <a:prstGeom prst="rect">
            <a:avLst/>
          </a:prstGeom>
        </p:spPr>
        <p:txBody>
          <a:bodyPr wrap="none">
            <a:spAutoFit/>
          </a:bodyPr>
          <a:lstStyle/>
          <a:p>
            <a:pPr lvl="0" defTabSz="914400">
              <a:defRPr/>
            </a:pPr>
            <a:r>
              <a:rPr lang="en-US" sz="2400" b="1" dirty="0">
                <a:latin typeface="Chicago" panose="020B0604020202020204" pitchFamily="34" charset="0"/>
              </a:rPr>
              <a:t>SWOT Analysis</a:t>
            </a:r>
          </a:p>
        </p:txBody>
      </p:sp>
    </p:spTree>
    <p:extLst>
      <p:ext uri="{BB962C8B-B14F-4D97-AF65-F5344CB8AC3E}">
        <p14:creationId xmlns:p14="http://schemas.microsoft.com/office/powerpoint/2010/main" val="28636434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ACF9929-E2EE-46E3-9709-FAB2BCEEF765}"/>
              </a:ext>
            </a:extLst>
          </p:cNvPr>
          <p:cNvSpPr/>
          <p:nvPr/>
        </p:nvSpPr>
        <p:spPr>
          <a:xfrm>
            <a:off x="-11575"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FE24660-D123-4945-87B1-DFD6CAAA1FED}"/>
              </a:ext>
            </a:extLst>
          </p:cNvPr>
          <p:cNvSpPr/>
          <p:nvPr/>
        </p:nvSpPr>
        <p:spPr>
          <a:xfrm>
            <a:off x="2331932" y="796301"/>
            <a:ext cx="1696298" cy="461665"/>
          </a:xfrm>
          <a:prstGeom prst="rect">
            <a:avLst/>
          </a:prstGeom>
        </p:spPr>
        <p:txBody>
          <a:bodyPr wrap="none">
            <a:spAutoFit/>
          </a:bodyPr>
          <a:lstStyle/>
          <a:p>
            <a:pPr lvl="0" defTabSz="914400">
              <a:defRPr/>
            </a:pPr>
            <a:r>
              <a:rPr lang="en-US" sz="2400" b="1" dirty="0">
                <a:latin typeface="Chicago" panose="020B0604020202020204" pitchFamily="34" charset="0"/>
              </a:rPr>
              <a:t>Conclusion</a:t>
            </a:r>
          </a:p>
        </p:txBody>
      </p:sp>
      <p:pic>
        <p:nvPicPr>
          <p:cNvPr id="17" name="Picture 16">
            <a:extLst>
              <a:ext uri="{FF2B5EF4-FFF2-40B4-BE49-F238E27FC236}">
                <a16:creationId xmlns:a16="http://schemas.microsoft.com/office/drawing/2014/main" id="{41C7A322-6F88-4C77-97BE-893D6C329D8F}"/>
              </a:ext>
            </a:extLst>
          </p:cNvPr>
          <p:cNvPicPr>
            <a:picLocks noChangeAspect="1"/>
          </p:cNvPicPr>
          <p:nvPr/>
        </p:nvPicPr>
        <p:blipFill rotWithShape="1">
          <a:blip r:embed="rId2">
            <a:extLst>
              <a:ext uri="{28A0092B-C50C-407E-A947-70E740481C1C}">
                <a14:useLocalDpi xmlns:a14="http://schemas.microsoft.com/office/drawing/2010/main" val="0"/>
              </a:ext>
            </a:extLst>
          </a:blip>
          <a:srcRect t="51558"/>
          <a:stretch/>
        </p:blipFill>
        <p:spPr>
          <a:xfrm>
            <a:off x="-11575" y="4132162"/>
            <a:ext cx="9155575" cy="2725838"/>
          </a:xfrm>
          <a:prstGeom prst="rect">
            <a:avLst/>
          </a:prstGeom>
        </p:spPr>
      </p:pic>
      <p:sp>
        <p:nvSpPr>
          <p:cNvPr id="18" name="Right Triangle 17">
            <a:extLst>
              <a:ext uri="{FF2B5EF4-FFF2-40B4-BE49-F238E27FC236}">
                <a16:creationId xmlns:a16="http://schemas.microsoft.com/office/drawing/2014/main" id="{C8994578-D023-4A68-9160-286AF199E629}"/>
              </a:ext>
            </a:extLst>
          </p:cNvPr>
          <p:cNvSpPr/>
          <p:nvPr/>
        </p:nvSpPr>
        <p:spPr>
          <a:xfrm flipH="1">
            <a:off x="0" y="3549550"/>
            <a:ext cx="9144000" cy="582612"/>
          </a:xfrm>
          <a:prstGeom prst="r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B539532-391E-4A86-9CE6-41F5E87CCCFB}"/>
              </a:ext>
            </a:extLst>
          </p:cNvPr>
          <p:cNvSpPr/>
          <p:nvPr/>
        </p:nvSpPr>
        <p:spPr>
          <a:xfrm>
            <a:off x="509285" y="1522581"/>
            <a:ext cx="8113854" cy="1906419"/>
          </a:xfrm>
          <a:prstGeom prst="rect">
            <a:avLst/>
          </a:prstGeom>
        </p:spPr>
        <p:txBody>
          <a:bodyPr wrap="square">
            <a:spAutoFit/>
          </a:bodyPr>
          <a:lstStyle/>
          <a:p>
            <a:pPr algn="just">
              <a:lnSpc>
                <a:spcPct val="150000"/>
              </a:lnSpc>
            </a:pPr>
            <a:r>
              <a:rPr lang="en-US" sz="1600" dirty="0">
                <a:latin typeface="BPG Nino Mtavruli" panose="02000506000000020004" pitchFamily="2" charset="0"/>
                <a:ea typeface="Calibri" panose="020F0502020204030204" pitchFamily="34" charset="0"/>
                <a:cs typeface="Arial" panose="020B0604020202020204" pitchFamily="34" charset="0"/>
              </a:rPr>
              <a:t>Suggested business model requires different managerial and professional skills. Therefore, it will create opportunities for people with different fields of expertise in the region.</a:t>
            </a:r>
          </a:p>
          <a:p>
            <a:pPr algn="just">
              <a:lnSpc>
                <a:spcPct val="150000"/>
              </a:lnSpc>
            </a:pPr>
            <a:r>
              <a:rPr lang="en-US" sz="1600" dirty="0">
                <a:latin typeface="BPG Nino Mtavruli" panose="02000506000000020004" pitchFamily="2" charset="0"/>
              </a:rPr>
              <a:t>As a result, opportunities will open up for the local small entrepreneurs, rather than attracting only investors with high capabilities.   Overall, this project will be of vital importance in terms of promoting economic growth and herb growing culture in the region with rich agricultural history.</a:t>
            </a:r>
          </a:p>
        </p:txBody>
      </p:sp>
    </p:spTree>
    <p:extLst>
      <p:ext uri="{BB962C8B-B14F-4D97-AF65-F5344CB8AC3E}">
        <p14:creationId xmlns:p14="http://schemas.microsoft.com/office/powerpoint/2010/main" val="1139694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877523F-8EF6-408E-BA4F-D633B5E1CD37}"/>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44D083E-A150-45C9-844B-104231F8203C}"/>
              </a:ext>
            </a:extLst>
          </p:cNvPr>
          <p:cNvSpPr/>
          <p:nvPr/>
        </p:nvSpPr>
        <p:spPr>
          <a:xfrm>
            <a:off x="303926" y="765524"/>
            <a:ext cx="3809056" cy="523220"/>
          </a:xfrm>
          <a:prstGeom prst="rect">
            <a:avLst/>
          </a:prstGeom>
        </p:spPr>
        <p:txBody>
          <a:bodyPr wrap="none">
            <a:spAutoFit/>
          </a:bodyPr>
          <a:lstStyle/>
          <a:p>
            <a:pPr lvl="0" defTabSz="914400">
              <a:defRPr/>
            </a:pPr>
            <a:r>
              <a:rPr lang="en-US" sz="2800" b="1" dirty="0">
                <a:latin typeface="Chicago" panose="020B0604020202020204" pitchFamily="34" charset="0"/>
              </a:rPr>
              <a:t>Goals and Objectives</a:t>
            </a:r>
            <a:endParaRPr lang="ka-GE" sz="2800" b="1" dirty="0"/>
          </a:p>
        </p:txBody>
      </p:sp>
      <p:sp>
        <p:nvSpPr>
          <p:cNvPr id="6" name="Rectangle 5">
            <a:extLst>
              <a:ext uri="{FF2B5EF4-FFF2-40B4-BE49-F238E27FC236}">
                <a16:creationId xmlns:a16="http://schemas.microsoft.com/office/drawing/2014/main" id="{72A178BB-D0A9-4447-8A87-E3D865730ACF}"/>
              </a:ext>
            </a:extLst>
          </p:cNvPr>
          <p:cNvSpPr/>
          <p:nvPr/>
        </p:nvSpPr>
        <p:spPr>
          <a:xfrm>
            <a:off x="303926" y="1947921"/>
            <a:ext cx="4083485" cy="3376630"/>
          </a:xfrm>
          <a:prstGeom prst="rect">
            <a:avLst/>
          </a:prstGeom>
        </p:spPr>
        <p:txBody>
          <a:bodyPr wrap="square">
            <a:spAutoFit/>
          </a:bodyPr>
          <a:lstStyle/>
          <a:p>
            <a:pPr algn="just" defTabSz="914400">
              <a:lnSpc>
                <a:spcPct val="150000"/>
              </a:lnSpc>
              <a:defRPr/>
            </a:pPr>
            <a:r>
              <a:rPr lang="ka-GE" dirty="0">
                <a:latin typeface="BPG Nino Mtavruli" panose="02000506000000020004" pitchFamily="2" charset="0"/>
              </a:rPr>
              <a:t>The purpose is adaptation of the Kutaisi region to growing and exporting fresh herbs to developed markets and to address several needs simultaneously: </a:t>
            </a:r>
            <a:endParaRPr lang="en-US" dirty="0">
              <a:latin typeface="BPG Nino Mtavruli" panose="02000506000000020004" pitchFamily="2" charset="0"/>
            </a:endParaRPr>
          </a:p>
          <a:p>
            <a:pPr algn="just" defTabSz="914400">
              <a:lnSpc>
                <a:spcPct val="150000"/>
              </a:lnSpc>
              <a:defRPr/>
            </a:pPr>
            <a:endParaRPr lang="ka-GE" dirty="0">
              <a:latin typeface="BPG Nino Mtavruli" panose="02000506000000020004" pitchFamily="2" charset="0"/>
            </a:endParaRPr>
          </a:p>
          <a:p>
            <a:pPr marL="285750" indent="-285750" algn="just" defTabSz="914400">
              <a:lnSpc>
                <a:spcPct val="150000"/>
              </a:lnSpc>
              <a:buBlip>
                <a:blip r:embed="rId2"/>
              </a:buBlip>
              <a:defRPr/>
            </a:pPr>
            <a:r>
              <a:rPr lang="ka-GE" dirty="0">
                <a:latin typeface="BPG Nino Mtavruli" panose="02000506000000020004" pitchFamily="2" charset="0"/>
              </a:rPr>
              <a:t>Export of quality products to developed markets; </a:t>
            </a:r>
            <a:endParaRPr lang="en-US" dirty="0">
              <a:latin typeface="BPG Nino Mtavruli" panose="02000506000000020004" pitchFamily="2" charset="0"/>
            </a:endParaRPr>
          </a:p>
          <a:p>
            <a:pPr marL="285750" indent="-285750" algn="just" defTabSz="914400">
              <a:lnSpc>
                <a:spcPct val="150000"/>
              </a:lnSpc>
              <a:buBlip>
                <a:blip r:embed="rId2"/>
              </a:buBlip>
              <a:defRPr/>
            </a:pPr>
            <a:r>
              <a:rPr lang="en-US" dirty="0">
                <a:latin typeface="BPG Nino Mtavruli" panose="02000506000000020004" pitchFamily="2" charset="0"/>
              </a:rPr>
              <a:t>E</a:t>
            </a:r>
            <a:r>
              <a:rPr lang="ka-GE" dirty="0">
                <a:latin typeface="BPG Nino Mtavruli" panose="02000506000000020004" pitchFamily="2" charset="0"/>
              </a:rPr>
              <a:t>xpansion of exports from Georgia. </a:t>
            </a:r>
          </a:p>
        </p:txBody>
      </p:sp>
      <p:pic>
        <p:nvPicPr>
          <p:cNvPr id="9" name="Picture 8">
            <a:extLst>
              <a:ext uri="{FF2B5EF4-FFF2-40B4-BE49-F238E27FC236}">
                <a16:creationId xmlns:a16="http://schemas.microsoft.com/office/drawing/2014/main" id="{C16A9253-887E-4B63-AEFE-B89696EC2C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0"/>
            <a:ext cx="4572000" cy="6858000"/>
          </a:xfrm>
          <a:prstGeom prst="rect">
            <a:avLst/>
          </a:prstGeom>
        </p:spPr>
      </p:pic>
    </p:spTree>
    <p:extLst>
      <p:ext uri="{BB962C8B-B14F-4D97-AF65-F5344CB8AC3E}">
        <p14:creationId xmlns:p14="http://schemas.microsoft.com/office/powerpoint/2010/main" val="2350664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432F49C-979B-43F5-B8CC-8E8F78FB4B9C}"/>
              </a:ext>
            </a:extLst>
          </p:cNvPr>
          <p:cNvPicPr>
            <a:picLocks noChangeAspect="1"/>
          </p:cNvPicPr>
          <p:nvPr/>
        </p:nvPicPr>
        <p:blipFill rotWithShape="1">
          <a:blip r:embed="rId2">
            <a:extLst>
              <a:ext uri="{28A0092B-C50C-407E-A947-70E740481C1C}">
                <a14:useLocalDpi xmlns:a14="http://schemas.microsoft.com/office/drawing/2010/main" val="0"/>
              </a:ext>
            </a:extLst>
          </a:blip>
          <a:srcRect t="10607" b="16294"/>
          <a:stretch/>
        </p:blipFill>
        <p:spPr>
          <a:xfrm rot="16200000">
            <a:off x="-1809205" y="1809205"/>
            <a:ext cx="6857999" cy="3239589"/>
          </a:xfrm>
          <a:prstGeom prst="rect">
            <a:avLst/>
          </a:prstGeom>
        </p:spPr>
      </p:pic>
      <p:sp>
        <p:nvSpPr>
          <p:cNvPr id="4" name="Rectangle 3">
            <a:extLst>
              <a:ext uri="{FF2B5EF4-FFF2-40B4-BE49-F238E27FC236}">
                <a16:creationId xmlns:a16="http://schemas.microsoft.com/office/drawing/2014/main" id="{6877523F-8EF6-408E-BA4F-D633B5E1CD37}"/>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44D083E-A150-45C9-844B-104231F8203C}"/>
              </a:ext>
            </a:extLst>
          </p:cNvPr>
          <p:cNvSpPr/>
          <p:nvPr/>
        </p:nvSpPr>
        <p:spPr>
          <a:xfrm>
            <a:off x="274429" y="770536"/>
            <a:ext cx="3809056" cy="523220"/>
          </a:xfrm>
          <a:prstGeom prst="rect">
            <a:avLst/>
          </a:prstGeom>
        </p:spPr>
        <p:txBody>
          <a:bodyPr wrap="none">
            <a:spAutoFit/>
          </a:bodyPr>
          <a:lstStyle/>
          <a:p>
            <a:pPr lvl="0" defTabSz="914400">
              <a:defRPr/>
            </a:pPr>
            <a:r>
              <a:rPr lang="en-US" sz="2800" b="1" dirty="0">
                <a:latin typeface="Chicago" panose="020B0604020202020204" pitchFamily="34" charset="0"/>
              </a:rPr>
              <a:t>Goals and Objectives</a:t>
            </a:r>
            <a:endParaRPr lang="ka-GE" sz="2800" b="1" dirty="0"/>
          </a:p>
        </p:txBody>
      </p:sp>
      <p:sp>
        <p:nvSpPr>
          <p:cNvPr id="2" name="Rectangle 1">
            <a:extLst>
              <a:ext uri="{FF2B5EF4-FFF2-40B4-BE49-F238E27FC236}">
                <a16:creationId xmlns:a16="http://schemas.microsoft.com/office/drawing/2014/main" id="{C0610964-59A0-49F1-817C-0C73F01E871D}"/>
              </a:ext>
            </a:extLst>
          </p:cNvPr>
          <p:cNvSpPr/>
          <p:nvPr/>
        </p:nvSpPr>
        <p:spPr>
          <a:xfrm>
            <a:off x="3239590" y="2690955"/>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BPG Nino Mtavruli" panose="02000506000000020004" pitchFamily="2" charset="0"/>
            </a:endParaRPr>
          </a:p>
        </p:txBody>
      </p:sp>
      <p:sp>
        <p:nvSpPr>
          <p:cNvPr id="8" name="Rectangle 7">
            <a:extLst>
              <a:ext uri="{FF2B5EF4-FFF2-40B4-BE49-F238E27FC236}">
                <a16:creationId xmlns:a16="http://schemas.microsoft.com/office/drawing/2014/main" id="{06580EC0-867B-4D98-9BFC-3C00427E6EA9}"/>
              </a:ext>
            </a:extLst>
          </p:cNvPr>
          <p:cNvSpPr/>
          <p:nvPr/>
        </p:nvSpPr>
        <p:spPr>
          <a:xfrm>
            <a:off x="3239590" y="3363960"/>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742E871-80B2-4F9D-AE31-23F22C3B9AB6}"/>
              </a:ext>
            </a:extLst>
          </p:cNvPr>
          <p:cNvSpPr/>
          <p:nvPr/>
        </p:nvSpPr>
        <p:spPr>
          <a:xfrm>
            <a:off x="3239590" y="4036965"/>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2C048DB-4FA9-4E91-92DF-BC1A52201E40}"/>
              </a:ext>
            </a:extLst>
          </p:cNvPr>
          <p:cNvSpPr/>
          <p:nvPr/>
        </p:nvSpPr>
        <p:spPr>
          <a:xfrm>
            <a:off x="3239590" y="4709970"/>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1862A20-028B-41FF-BFAE-27A437880F43}"/>
              </a:ext>
            </a:extLst>
          </p:cNvPr>
          <p:cNvSpPr/>
          <p:nvPr/>
        </p:nvSpPr>
        <p:spPr>
          <a:xfrm>
            <a:off x="3239590" y="5431023"/>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81C4FBC-5A8D-4D53-981E-104FAA4075F8}"/>
              </a:ext>
            </a:extLst>
          </p:cNvPr>
          <p:cNvSpPr/>
          <p:nvPr/>
        </p:nvSpPr>
        <p:spPr>
          <a:xfrm>
            <a:off x="3239590" y="6152076"/>
            <a:ext cx="5551713" cy="468141"/>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F93E8FB1-326A-4C1A-A462-9039F35B039E}"/>
              </a:ext>
            </a:extLst>
          </p:cNvPr>
          <p:cNvSpPr/>
          <p:nvPr/>
        </p:nvSpPr>
        <p:spPr>
          <a:xfrm flipV="1">
            <a:off x="3004461" y="2686689"/>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9FC57D41-23CB-4794-8C64-A9618A32A413}"/>
              </a:ext>
            </a:extLst>
          </p:cNvPr>
          <p:cNvSpPr/>
          <p:nvPr/>
        </p:nvSpPr>
        <p:spPr>
          <a:xfrm flipV="1">
            <a:off x="3004460" y="3349058"/>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Isosceles Triangle 16">
            <a:extLst>
              <a:ext uri="{FF2B5EF4-FFF2-40B4-BE49-F238E27FC236}">
                <a16:creationId xmlns:a16="http://schemas.microsoft.com/office/drawing/2014/main" id="{D4D496D2-26EE-449C-A6D4-E2E1308DD323}"/>
              </a:ext>
            </a:extLst>
          </p:cNvPr>
          <p:cNvSpPr/>
          <p:nvPr/>
        </p:nvSpPr>
        <p:spPr>
          <a:xfrm flipV="1">
            <a:off x="3004460" y="4006814"/>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Isosceles Triangle 17">
            <a:extLst>
              <a:ext uri="{FF2B5EF4-FFF2-40B4-BE49-F238E27FC236}">
                <a16:creationId xmlns:a16="http://schemas.microsoft.com/office/drawing/2014/main" id="{811471FC-92D9-4470-91A3-E4DCEB80A2A4}"/>
              </a:ext>
            </a:extLst>
          </p:cNvPr>
          <p:cNvSpPr/>
          <p:nvPr/>
        </p:nvSpPr>
        <p:spPr>
          <a:xfrm flipV="1">
            <a:off x="2997927" y="4696219"/>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Isosceles Triangle 18">
            <a:extLst>
              <a:ext uri="{FF2B5EF4-FFF2-40B4-BE49-F238E27FC236}">
                <a16:creationId xmlns:a16="http://schemas.microsoft.com/office/drawing/2014/main" id="{95212E68-F3BD-4B21-A483-D959C30EB755}"/>
              </a:ext>
            </a:extLst>
          </p:cNvPr>
          <p:cNvSpPr/>
          <p:nvPr/>
        </p:nvSpPr>
        <p:spPr>
          <a:xfrm flipV="1">
            <a:off x="3004460" y="5417210"/>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Isosceles Triangle 19">
            <a:extLst>
              <a:ext uri="{FF2B5EF4-FFF2-40B4-BE49-F238E27FC236}">
                <a16:creationId xmlns:a16="http://schemas.microsoft.com/office/drawing/2014/main" id="{5DAF5AA5-F1E4-4A62-8A0F-1FE9AE5B552E}"/>
              </a:ext>
            </a:extLst>
          </p:cNvPr>
          <p:cNvSpPr/>
          <p:nvPr/>
        </p:nvSpPr>
        <p:spPr>
          <a:xfrm flipV="1">
            <a:off x="3004460" y="6138201"/>
            <a:ext cx="483326" cy="38322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38CD1CB9-F76F-4F4B-9E7E-7FE3D5E6D6C4}"/>
              </a:ext>
            </a:extLst>
          </p:cNvPr>
          <p:cNvSpPr txBox="1"/>
          <p:nvPr/>
        </p:nvSpPr>
        <p:spPr>
          <a:xfrm>
            <a:off x="3683726" y="2739802"/>
            <a:ext cx="5107577" cy="276999"/>
          </a:xfrm>
          <a:prstGeom prst="rect">
            <a:avLst/>
          </a:prstGeom>
          <a:noFill/>
          <a:ln>
            <a:noFill/>
          </a:ln>
        </p:spPr>
        <p:txBody>
          <a:bodyPr wrap="square" rtlCol="0">
            <a:spAutoFit/>
          </a:bodyPr>
          <a:lstStyle/>
          <a:p>
            <a:r>
              <a:rPr lang="en-US" sz="1200" dirty="0">
                <a:solidFill>
                  <a:schemeClr val="bg1"/>
                </a:solidFill>
              </a:rPr>
              <a:t>The utilization of the potential for marketing fresh herb products from Georgia. </a:t>
            </a:r>
          </a:p>
        </p:txBody>
      </p:sp>
      <p:sp>
        <p:nvSpPr>
          <p:cNvPr id="22" name="TextBox 21">
            <a:extLst>
              <a:ext uri="{FF2B5EF4-FFF2-40B4-BE49-F238E27FC236}">
                <a16:creationId xmlns:a16="http://schemas.microsoft.com/office/drawing/2014/main" id="{A3EF8DFF-6D56-4A07-BC28-0DFE3A02000A}"/>
              </a:ext>
            </a:extLst>
          </p:cNvPr>
          <p:cNvSpPr txBox="1"/>
          <p:nvPr/>
        </p:nvSpPr>
        <p:spPr>
          <a:xfrm>
            <a:off x="3683725" y="3436237"/>
            <a:ext cx="5107577" cy="276999"/>
          </a:xfrm>
          <a:prstGeom prst="rect">
            <a:avLst/>
          </a:prstGeom>
          <a:noFill/>
          <a:ln>
            <a:noFill/>
          </a:ln>
        </p:spPr>
        <p:txBody>
          <a:bodyPr wrap="square" rtlCol="0">
            <a:spAutoFit/>
          </a:bodyPr>
          <a:lstStyle/>
          <a:p>
            <a:r>
              <a:rPr lang="en-US" sz="1200" dirty="0">
                <a:solidFill>
                  <a:schemeClr val="bg1"/>
                </a:solidFill>
              </a:rPr>
              <a:t>Support and access to international markets for local exporters. </a:t>
            </a:r>
          </a:p>
        </p:txBody>
      </p:sp>
      <p:sp>
        <p:nvSpPr>
          <p:cNvPr id="23" name="TextBox 22">
            <a:extLst>
              <a:ext uri="{FF2B5EF4-FFF2-40B4-BE49-F238E27FC236}">
                <a16:creationId xmlns:a16="http://schemas.microsoft.com/office/drawing/2014/main" id="{AC312C2F-21E1-48C2-8700-F291E58DDEC1}"/>
              </a:ext>
            </a:extLst>
          </p:cNvPr>
          <p:cNvSpPr txBox="1"/>
          <p:nvPr/>
        </p:nvSpPr>
        <p:spPr>
          <a:xfrm>
            <a:off x="3683724" y="4117718"/>
            <a:ext cx="5107577" cy="276999"/>
          </a:xfrm>
          <a:prstGeom prst="rect">
            <a:avLst/>
          </a:prstGeom>
          <a:noFill/>
          <a:ln>
            <a:noFill/>
          </a:ln>
        </p:spPr>
        <p:txBody>
          <a:bodyPr wrap="square" rtlCol="0">
            <a:spAutoFit/>
          </a:bodyPr>
          <a:lstStyle/>
          <a:p>
            <a:r>
              <a:rPr lang="en-US" sz="1200" dirty="0">
                <a:solidFill>
                  <a:schemeClr val="bg1"/>
                </a:solidFill>
              </a:rPr>
              <a:t>Creating an opportunity for small and medium sized entrepreneurs. </a:t>
            </a:r>
          </a:p>
        </p:txBody>
      </p:sp>
      <p:sp>
        <p:nvSpPr>
          <p:cNvPr id="24" name="TextBox 23">
            <a:extLst>
              <a:ext uri="{FF2B5EF4-FFF2-40B4-BE49-F238E27FC236}">
                <a16:creationId xmlns:a16="http://schemas.microsoft.com/office/drawing/2014/main" id="{FFB9DFEF-D115-4983-9E92-EFD4ADD0026C}"/>
              </a:ext>
            </a:extLst>
          </p:cNvPr>
          <p:cNvSpPr txBox="1"/>
          <p:nvPr/>
        </p:nvSpPr>
        <p:spPr>
          <a:xfrm>
            <a:off x="3722916" y="4713207"/>
            <a:ext cx="5107577" cy="461665"/>
          </a:xfrm>
          <a:prstGeom prst="rect">
            <a:avLst/>
          </a:prstGeom>
          <a:noFill/>
          <a:ln>
            <a:noFill/>
          </a:ln>
        </p:spPr>
        <p:txBody>
          <a:bodyPr wrap="square" rtlCol="0">
            <a:spAutoFit/>
          </a:bodyPr>
          <a:lstStyle/>
          <a:p>
            <a:r>
              <a:rPr lang="en-US" sz="1200" dirty="0">
                <a:solidFill>
                  <a:schemeClr val="bg1"/>
                </a:solidFill>
              </a:rPr>
              <a:t>Proposal for a model that will include a national coordinator to create advanced and unique knowledge in the field of greenhouses. </a:t>
            </a:r>
          </a:p>
        </p:txBody>
      </p:sp>
      <p:sp>
        <p:nvSpPr>
          <p:cNvPr id="25" name="TextBox 24">
            <a:extLst>
              <a:ext uri="{FF2B5EF4-FFF2-40B4-BE49-F238E27FC236}">
                <a16:creationId xmlns:a16="http://schemas.microsoft.com/office/drawing/2014/main" id="{9E57B471-4EA6-4643-B40E-CAECD65CD409}"/>
              </a:ext>
            </a:extLst>
          </p:cNvPr>
          <p:cNvSpPr txBox="1"/>
          <p:nvPr/>
        </p:nvSpPr>
        <p:spPr>
          <a:xfrm>
            <a:off x="3722916" y="5437499"/>
            <a:ext cx="5107577" cy="461665"/>
          </a:xfrm>
          <a:prstGeom prst="rect">
            <a:avLst/>
          </a:prstGeom>
          <a:noFill/>
          <a:ln>
            <a:noFill/>
          </a:ln>
        </p:spPr>
        <p:txBody>
          <a:bodyPr wrap="square" rtlCol="0">
            <a:spAutoFit/>
          </a:bodyPr>
          <a:lstStyle/>
          <a:p>
            <a:r>
              <a:rPr lang="en-US" sz="1200" dirty="0">
                <a:solidFill>
                  <a:schemeClr val="bg1"/>
                </a:solidFill>
              </a:rPr>
              <a:t>Creating conditions for increasing economic efficiency per unit of agricultural land. </a:t>
            </a:r>
          </a:p>
        </p:txBody>
      </p:sp>
      <p:sp>
        <p:nvSpPr>
          <p:cNvPr id="26" name="TextBox 25">
            <a:extLst>
              <a:ext uri="{FF2B5EF4-FFF2-40B4-BE49-F238E27FC236}">
                <a16:creationId xmlns:a16="http://schemas.microsoft.com/office/drawing/2014/main" id="{984B0B79-DCEC-4811-B42C-3B7452A89FCB}"/>
              </a:ext>
            </a:extLst>
          </p:cNvPr>
          <p:cNvSpPr txBox="1"/>
          <p:nvPr/>
        </p:nvSpPr>
        <p:spPr>
          <a:xfrm>
            <a:off x="3722916" y="6155313"/>
            <a:ext cx="5107577" cy="461665"/>
          </a:xfrm>
          <a:prstGeom prst="rect">
            <a:avLst/>
          </a:prstGeom>
          <a:noFill/>
          <a:ln>
            <a:noFill/>
          </a:ln>
        </p:spPr>
        <p:txBody>
          <a:bodyPr wrap="square" rtlCol="0">
            <a:spAutoFit/>
          </a:bodyPr>
          <a:lstStyle/>
          <a:p>
            <a:r>
              <a:rPr lang="en-US" sz="1200" dirty="0">
                <a:solidFill>
                  <a:schemeClr val="bg1"/>
                </a:solidFill>
              </a:rPr>
              <a:t>Creating conditions for transforming Kutaisi into a logistic center for the export of agricultural produce.</a:t>
            </a:r>
          </a:p>
        </p:txBody>
      </p:sp>
      <p:sp>
        <p:nvSpPr>
          <p:cNvPr id="27" name="Rectangle 26">
            <a:extLst>
              <a:ext uri="{FF2B5EF4-FFF2-40B4-BE49-F238E27FC236}">
                <a16:creationId xmlns:a16="http://schemas.microsoft.com/office/drawing/2014/main" id="{F7AED1B9-5AB0-4F41-8ACC-2EC10A331728}"/>
              </a:ext>
            </a:extLst>
          </p:cNvPr>
          <p:cNvSpPr/>
          <p:nvPr/>
        </p:nvSpPr>
        <p:spPr>
          <a:xfrm>
            <a:off x="3442061" y="1484869"/>
            <a:ext cx="5349240" cy="1077218"/>
          </a:xfrm>
          <a:prstGeom prst="rect">
            <a:avLst/>
          </a:prstGeom>
        </p:spPr>
        <p:txBody>
          <a:bodyPr wrap="square">
            <a:spAutoFit/>
          </a:bodyPr>
          <a:lstStyle/>
          <a:p>
            <a:pPr algn="just" defTabSz="914400">
              <a:defRPr/>
            </a:pPr>
            <a:r>
              <a:rPr lang="ka-GE" sz="1600" dirty="0">
                <a:latin typeface="BPG Nino Mtavruli" panose="02000506000000020004" pitchFamily="2" charset="0"/>
              </a:rPr>
              <a:t>To increase the income of small and medium-sized farmers by the upgrades working standards and to get market quality produce the suitable for developed markets that are currently inaccessible. </a:t>
            </a:r>
            <a:r>
              <a:rPr lang="en-US" sz="1600" dirty="0">
                <a:latin typeface="BPG Nino Mtavruli" panose="02000506000000020004" pitchFamily="2" charset="0"/>
              </a:rPr>
              <a:t>Main o</a:t>
            </a:r>
            <a:r>
              <a:rPr lang="ka-GE" sz="1600" dirty="0">
                <a:latin typeface="BPG Nino Mtavruli" panose="02000506000000020004" pitchFamily="2" charset="0"/>
              </a:rPr>
              <a:t>bjectives of the project </a:t>
            </a:r>
            <a:r>
              <a:rPr lang="en-US" sz="1600" dirty="0">
                <a:latin typeface="BPG Nino Mtavruli" panose="02000506000000020004" pitchFamily="2" charset="0"/>
              </a:rPr>
              <a:t>are: </a:t>
            </a:r>
            <a:r>
              <a:rPr lang="ka-GE" sz="1600" dirty="0">
                <a:latin typeface="BPG Nino Mtavruli" panose="02000506000000020004" pitchFamily="2" charset="0"/>
              </a:rPr>
              <a:t> </a:t>
            </a:r>
            <a:endParaRPr lang="en-US" sz="1600" dirty="0">
              <a:latin typeface="BPG Nino Mtavruli" panose="02000506000000020004" pitchFamily="2" charset="0"/>
            </a:endParaRPr>
          </a:p>
        </p:txBody>
      </p:sp>
    </p:spTree>
    <p:extLst>
      <p:ext uri="{BB962C8B-B14F-4D97-AF65-F5344CB8AC3E}">
        <p14:creationId xmlns:p14="http://schemas.microsoft.com/office/powerpoint/2010/main" val="971822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53424F2-D9BB-471F-972F-3485081A556F}"/>
              </a:ext>
            </a:extLst>
          </p:cNvPr>
          <p:cNvPicPr>
            <a:picLocks noChangeAspect="1"/>
          </p:cNvPicPr>
          <p:nvPr/>
        </p:nvPicPr>
        <p:blipFill rotWithShape="1">
          <a:blip r:embed="rId2">
            <a:extLst>
              <a:ext uri="{28A0092B-C50C-407E-A947-70E740481C1C}">
                <a14:useLocalDpi xmlns:a14="http://schemas.microsoft.com/office/drawing/2010/main" val="0"/>
              </a:ext>
            </a:extLst>
          </a:blip>
          <a:srcRect l="18734" r="12068"/>
          <a:stretch/>
        </p:blipFill>
        <p:spPr>
          <a:xfrm>
            <a:off x="1" y="0"/>
            <a:ext cx="4745620" cy="6858000"/>
          </a:xfrm>
          <a:prstGeom prst="rect">
            <a:avLst/>
          </a:prstGeom>
        </p:spPr>
      </p:pic>
      <p:sp>
        <p:nvSpPr>
          <p:cNvPr id="8" name="Rectangle 7">
            <a:extLst>
              <a:ext uri="{FF2B5EF4-FFF2-40B4-BE49-F238E27FC236}">
                <a16:creationId xmlns:a16="http://schemas.microsoft.com/office/drawing/2014/main" id="{1F5E0980-1697-4502-83FD-CF6DDB52CA4F}"/>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C6600AA-F9C5-42F3-8875-2A5C6AB4672D}"/>
              </a:ext>
            </a:extLst>
          </p:cNvPr>
          <p:cNvSpPr/>
          <p:nvPr/>
        </p:nvSpPr>
        <p:spPr>
          <a:xfrm>
            <a:off x="2307038" y="765524"/>
            <a:ext cx="1776448" cy="523220"/>
          </a:xfrm>
          <a:prstGeom prst="rect">
            <a:avLst/>
          </a:prstGeom>
        </p:spPr>
        <p:txBody>
          <a:bodyPr wrap="none">
            <a:spAutoFit/>
          </a:bodyPr>
          <a:lstStyle/>
          <a:p>
            <a:pPr lvl="0" defTabSz="914400">
              <a:defRPr/>
            </a:pPr>
            <a:r>
              <a:rPr lang="en-US" sz="2800" b="1" dirty="0" err="1">
                <a:latin typeface="Chicago" panose="020B0604020202020204" pitchFamily="34" charset="0"/>
              </a:rPr>
              <a:t>Agropark</a:t>
            </a:r>
            <a:endParaRPr lang="en-US" sz="2800" b="1" dirty="0">
              <a:latin typeface="Chicago" panose="020B0604020202020204" pitchFamily="34" charset="0"/>
            </a:endParaRPr>
          </a:p>
        </p:txBody>
      </p:sp>
      <p:sp>
        <p:nvSpPr>
          <p:cNvPr id="15" name="Rectangle 14">
            <a:extLst>
              <a:ext uri="{FF2B5EF4-FFF2-40B4-BE49-F238E27FC236}">
                <a16:creationId xmlns:a16="http://schemas.microsoft.com/office/drawing/2014/main" id="{40C2E502-9FF7-433C-8AA1-D07B92559858}"/>
              </a:ext>
            </a:extLst>
          </p:cNvPr>
          <p:cNvSpPr/>
          <p:nvPr/>
        </p:nvSpPr>
        <p:spPr>
          <a:xfrm>
            <a:off x="4867262" y="1288744"/>
            <a:ext cx="4085865" cy="5875904"/>
          </a:xfrm>
          <a:prstGeom prst="rect">
            <a:avLst/>
          </a:prstGeom>
        </p:spPr>
        <p:txBody>
          <a:bodyPr wrap="square">
            <a:spAutoFit/>
          </a:bodyPr>
          <a:lstStyle/>
          <a:p>
            <a:pPr algn="just">
              <a:lnSpc>
                <a:spcPct val="150000"/>
              </a:lnSpc>
            </a:pPr>
            <a:r>
              <a:rPr lang="en-US" sz="1400" dirty="0" err="1">
                <a:latin typeface="BPG Nino Mtavruli" panose="02000506000000020004" pitchFamily="2" charset="0"/>
              </a:rPr>
              <a:t>Agropark</a:t>
            </a:r>
            <a:r>
              <a:rPr lang="en-US" sz="1400" dirty="0">
                <a:latin typeface="BPG Nino Mtavruli" panose="02000506000000020004" pitchFamily="2" charset="0"/>
              </a:rPr>
              <a:t> is a site for advanced intensive agriculture, which constitutes a platform for promoting, producing and marketing of premium quality fresh produce designated for export to target countries with high profit potential. </a:t>
            </a:r>
          </a:p>
          <a:p>
            <a:pPr algn="just">
              <a:lnSpc>
                <a:spcPct val="150000"/>
              </a:lnSpc>
            </a:pPr>
            <a:endParaRPr lang="en-US" sz="1400" dirty="0">
              <a:latin typeface="BPG Nino Mtavruli" panose="02000506000000020004" pitchFamily="2" charset="0"/>
            </a:endParaRPr>
          </a:p>
          <a:p>
            <a:pPr algn="just">
              <a:lnSpc>
                <a:spcPct val="150000"/>
              </a:lnSpc>
            </a:pPr>
            <a:r>
              <a:rPr lang="en-US" sz="1400" dirty="0" err="1">
                <a:latin typeface="BPG Nino Mtavruli" panose="02000506000000020004" pitchFamily="2" charset="0"/>
              </a:rPr>
              <a:t>Agropark</a:t>
            </a:r>
            <a:r>
              <a:rPr lang="en-US" sz="1400" dirty="0">
                <a:latin typeface="BPG Nino Mtavruli" panose="02000506000000020004" pitchFamily="2" charset="0"/>
              </a:rPr>
              <a:t> is an agricultural site for growers and individual agricultural entrepreneurs, who are supported by high quality services provided by various expertise in the park.</a:t>
            </a:r>
          </a:p>
          <a:p>
            <a:pPr algn="just">
              <a:lnSpc>
                <a:spcPct val="150000"/>
              </a:lnSpc>
            </a:pPr>
            <a:endParaRPr lang="en-US" sz="1400" dirty="0">
              <a:latin typeface="BPG Nino Mtavruli" panose="02000506000000020004" pitchFamily="2" charset="0"/>
            </a:endParaRPr>
          </a:p>
          <a:p>
            <a:pPr algn="just">
              <a:lnSpc>
                <a:spcPct val="150000"/>
              </a:lnSpc>
            </a:pPr>
            <a:r>
              <a:rPr lang="en-US" sz="1400" dirty="0">
                <a:latin typeface="BPG Nino Mtavruli" panose="02000506000000020004" pitchFamily="2" charset="0"/>
              </a:rPr>
              <a:t>This is not a cooperation with characteristics of a "cooperative", seeing the growers are still entitled to obtain various services outside the </a:t>
            </a:r>
            <a:r>
              <a:rPr lang="en-US" sz="1400" dirty="0" err="1">
                <a:latin typeface="BPG Nino Mtavruli" panose="02000506000000020004" pitchFamily="2" charset="0"/>
              </a:rPr>
              <a:t>Agropark</a:t>
            </a:r>
            <a:r>
              <a:rPr lang="en-US" sz="1400" dirty="0">
                <a:latin typeface="BPG Nino Mtavruli" panose="02000506000000020004" pitchFamily="2" charset="0"/>
              </a:rPr>
              <a:t> site, as long as all marketing standards and regulations are complied with.</a:t>
            </a:r>
          </a:p>
          <a:p>
            <a:pPr algn="just">
              <a:lnSpc>
                <a:spcPct val="150000"/>
              </a:lnSpc>
            </a:pPr>
            <a:endParaRPr lang="en-US" sz="1400" dirty="0">
              <a:latin typeface="BPG Nino Mtavruli" panose="02000506000000020004" pitchFamily="2" charset="0"/>
            </a:endParaRPr>
          </a:p>
          <a:p>
            <a:pPr algn="just">
              <a:lnSpc>
                <a:spcPct val="150000"/>
              </a:lnSpc>
            </a:pPr>
            <a:endParaRPr lang="en-US" sz="1400" dirty="0">
              <a:latin typeface="BPG Nino Mtavruli" panose="02000506000000020004" pitchFamily="2" charset="0"/>
            </a:endParaRPr>
          </a:p>
        </p:txBody>
      </p:sp>
    </p:spTree>
    <p:extLst>
      <p:ext uri="{BB962C8B-B14F-4D97-AF65-F5344CB8AC3E}">
        <p14:creationId xmlns:p14="http://schemas.microsoft.com/office/powerpoint/2010/main" val="1657615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95BF5B-76EC-462F-97D5-48A61AC0F287}"/>
              </a:ext>
            </a:extLst>
          </p:cNvPr>
          <p:cNvPicPr>
            <a:picLocks noChangeAspect="1"/>
          </p:cNvPicPr>
          <p:nvPr/>
        </p:nvPicPr>
        <p:blipFill rotWithShape="1">
          <a:blip r:embed="rId2">
            <a:extLst>
              <a:ext uri="{28A0092B-C50C-407E-A947-70E740481C1C}">
                <a14:useLocalDpi xmlns:a14="http://schemas.microsoft.com/office/drawing/2010/main" val="0"/>
              </a:ext>
            </a:extLst>
          </a:blip>
          <a:srcRect l="25933" r="32105"/>
          <a:stretch/>
        </p:blipFill>
        <p:spPr>
          <a:xfrm>
            <a:off x="5304827" y="-11574"/>
            <a:ext cx="3839173" cy="6869574"/>
          </a:xfrm>
          <a:prstGeom prst="rect">
            <a:avLst/>
          </a:prstGeom>
        </p:spPr>
      </p:pic>
      <p:sp>
        <p:nvSpPr>
          <p:cNvPr id="8" name="Rectangle 7">
            <a:extLst>
              <a:ext uri="{FF2B5EF4-FFF2-40B4-BE49-F238E27FC236}">
                <a16:creationId xmlns:a16="http://schemas.microsoft.com/office/drawing/2014/main" id="{1F5E0980-1697-4502-83FD-CF6DDB52CA4F}"/>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C6600AA-F9C5-42F3-8875-2A5C6AB4672D}"/>
              </a:ext>
            </a:extLst>
          </p:cNvPr>
          <p:cNvSpPr/>
          <p:nvPr/>
        </p:nvSpPr>
        <p:spPr>
          <a:xfrm>
            <a:off x="2307037" y="765524"/>
            <a:ext cx="1776448" cy="523220"/>
          </a:xfrm>
          <a:prstGeom prst="rect">
            <a:avLst/>
          </a:prstGeom>
        </p:spPr>
        <p:txBody>
          <a:bodyPr wrap="none">
            <a:spAutoFit/>
          </a:bodyPr>
          <a:lstStyle/>
          <a:p>
            <a:pPr lvl="0" defTabSz="914400">
              <a:defRPr/>
            </a:pPr>
            <a:r>
              <a:rPr lang="en-US" sz="2800" b="1" dirty="0" err="1">
                <a:latin typeface="Chicago" panose="020B0604020202020204" pitchFamily="34" charset="0"/>
              </a:rPr>
              <a:t>Agropark</a:t>
            </a:r>
            <a:endParaRPr lang="en-US" sz="2800" b="1" dirty="0">
              <a:latin typeface="Chicago" panose="020B0604020202020204" pitchFamily="34" charset="0"/>
            </a:endParaRPr>
          </a:p>
        </p:txBody>
      </p:sp>
      <p:sp>
        <p:nvSpPr>
          <p:cNvPr id="15" name="Rectangle 14">
            <a:extLst>
              <a:ext uri="{FF2B5EF4-FFF2-40B4-BE49-F238E27FC236}">
                <a16:creationId xmlns:a16="http://schemas.microsoft.com/office/drawing/2014/main" id="{40C2E502-9FF7-433C-8AA1-D07B92559858}"/>
              </a:ext>
            </a:extLst>
          </p:cNvPr>
          <p:cNvSpPr/>
          <p:nvPr/>
        </p:nvSpPr>
        <p:spPr>
          <a:xfrm>
            <a:off x="216297" y="1496964"/>
            <a:ext cx="4873288" cy="894732"/>
          </a:xfrm>
          <a:prstGeom prst="rect">
            <a:avLst/>
          </a:prstGeom>
        </p:spPr>
        <p:txBody>
          <a:bodyPr wrap="square">
            <a:spAutoFit/>
          </a:bodyPr>
          <a:lstStyle/>
          <a:p>
            <a:pPr algn="just">
              <a:lnSpc>
                <a:spcPct val="150000"/>
              </a:lnSpc>
            </a:pPr>
            <a:r>
              <a:rPr lang="en-US" sz="1200" dirty="0">
                <a:latin typeface="BPG Nino Mtavruli" panose="02000506000000020004" pitchFamily="2" charset="0"/>
              </a:rPr>
              <a:t>The </a:t>
            </a:r>
            <a:r>
              <a:rPr lang="en-US" sz="1200" dirty="0" err="1">
                <a:latin typeface="BPG Nino Mtavruli" panose="02000506000000020004" pitchFamily="2" charset="0"/>
              </a:rPr>
              <a:t>Agropark</a:t>
            </a:r>
            <a:r>
              <a:rPr lang="en-US" sz="1200" dirty="0">
                <a:latin typeface="BPG Nino Mtavruli" panose="02000506000000020004" pitchFamily="2" charset="0"/>
              </a:rPr>
              <a:t> model is based on several stakeholders (listed below) with different responsibilities. The owner of </a:t>
            </a:r>
            <a:r>
              <a:rPr lang="en-US" sz="1200" dirty="0" err="1">
                <a:latin typeface="BPG Nino Mtavruli" panose="02000506000000020004" pitchFamily="2" charset="0"/>
              </a:rPr>
              <a:t>Agropark</a:t>
            </a:r>
            <a:r>
              <a:rPr lang="en-US" sz="1200" dirty="0">
                <a:latin typeface="BPG Nino Mtavruli" panose="02000506000000020004" pitchFamily="2" charset="0"/>
              </a:rPr>
              <a:t> should be the investors, maybe together with government or other investors. </a:t>
            </a:r>
          </a:p>
        </p:txBody>
      </p:sp>
      <p:graphicFrame>
        <p:nvGraphicFramePr>
          <p:cNvPr id="6" name="Diagram 5">
            <a:extLst>
              <a:ext uri="{FF2B5EF4-FFF2-40B4-BE49-F238E27FC236}">
                <a16:creationId xmlns:a16="http://schemas.microsoft.com/office/drawing/2014/main" id="{1553B09D-94B0-4F71-A97B-171FA31BD3CF}"/>
              </a:ext>
            </a:extLst>
          </p:cNvPr>
          <p:cNvGraphicFramePr/>
          <p:nvPr>
            <p:extLst>
              <p:ext uri="{D42A27DB-BD31-4B8C-83A1-F6EECF244321}">
                <p14:modId xmlns:p14="http://schemas.microsoft.com/office/powerpoint/2010/main" val="995393381"/>
              </p:ext>
            </p:extLst>
          </p:nvPr>
        </p:nvGraphicFramePr>
        <p:xfrm>
          <a:off x="295094" y="2539952"/>
          <a:ext cx="4734106" cy="41726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1421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210765"/>
          </a:xfrm>
          <a:prstGeom prst="rect">
            <a:avLst/>
          </a:prstGeom>
        </p:spPr>
      </p:pic>
      <p:sp>
        <p:nvSpPr>
          <p:cNvPr id="8" name="Rectangle 7">
            <a:extLst>
              <a:ext uri="{FF2B5EF4-FFF2-40B4-BE49-F238E27FC236}">
                <a16:creationId xmlns:a16="http://schemas.microsoft.com/office/drawing/2014/main"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DA37725-577C-4B5F-910D-8B55878F2FAF}"/>
              </a:ext>
            </a:extLst>
          </p:cNvPr>
          <p:cNvSpPr/>
          <p:nvPr/>
        </p:nvSpPr>
        <p:spPr>
          <a:xfrm>
            <a:off x="1268291" y="765524"/>
            <a:ext cx="2815194" cy="523220"/>
          </a:xfrm>
          <a:prstGeom prst="rect">
            <a:avLst/>
          </a:prstGeom>
        </p:spPr>
        <p:txBody>
          <a:bodyPr wrap="none">
            <a:spAutoFit/>
          </a:bodyPr>
          <a:lstStyle/>
          <a:p>
            <a:pPr lvl="0" defTabSz="914400">
              <a:defRPr/>
            </a:pPr>
            <a:r>
              <a:rPr lang="en-US" sz="2800" b="1" dirty="0">
                <a:latin typeface="Chicago" panose="020B0604020202020204" pitchFamily="34" charset="0"/>
              </a:rPr>
              <a:t>Business Model</a:t>
            </a:r>
          </a:p>
        </p:txBody>
      </p:sp>
      <p:sp>
        <p:nvSpPr>
          <p:cNvPr id="7" name="Rectangle 6">
            <a:extLst>
              <a:ext uri="{FF2B5EF4-FFF2-40B4-BE49-F238E27FC236}">
                <a16:creationId xmlns:a16="http://schemas.microsoft.com/office/drawing/2014/main" id="{77BF309B-0B87-470B-B4A5-183B6968E9B7}"/>
              </a:ext>
            </a:extLst>
          </p:cNvPr>
          <p:cNvSpPr/>
          <p:nvPr/>
        </p:nvSpPr>
        <p:spPr>
          <a:xfrm>
            <a:off x="364602" y="2221154"/>
            <a:ext cx="8414795" cy="1679627"/>
          </a:xfrm>
          <a:prstGeom prst="rect">
            <a:avLst/>
          </a:prstGeom>
        </p:spPr>
        <p:txBody>
          <a:bodyPr wrap="square">
            <a:spAutoFit/>
          </a:bodyPr>
          <a:lstStyle/>
          <a:p>
            <a:pPr marL="285750" indent="-285750" algn="just">
              <a:lnSpc>
                <a:spcPct val="150000"/>
              </a:lnSpc>
              <a:buBlip>
                <a:blip r:embed="rId3"/>
              </a:buBlip>
            </a:pPr>
            <a:r>
              <a:rPr lang="en-US" sz="1400" dirty="0">
                <a:latin typeface="BPG Nino Mtavruli" panose="02000506000000020004" pitchFamily="2" charset="0"/>
                <a:ea typeface="Calibri" panose="020F0502020204030204" pitchFamily="34" charset="0"/>
              </a:rPr>
              <a:t>Whole process of growing and exporting fresh herbs can be divided into various business units. Suggested business model for the project is divided into two separate parts: Growers and </a:t>
            </a:r>
            <a:r>
              <a:rPr lang="en-US" sz="1400" dirty="0" err="1">
                <a:latin typeface="BPG Nino Mtavruli" panose="02000506000000020004" pitchFamily="2" charset="0"/>
                <a:ea typeface="Calibri" panose="020F0502020204030204" pitchFamily="34" charset="0"/>
              </a:rPr>
              <a:t>Agropark</a:t>
            </a:r>
            <a:r>
              <a:rPr lang="en-US" sz="1400" dirty="0">
                <a:latin typeface="BPG Nino Mtavruli" panose="02000506000000020004" pitchFamily="2" charset="0"/>
                <a:ea typeface="Calibri" panose="020F0502020204030204" pitchFamily="34" charset="0"/>
              </a:rPr>
              <a:t>. </a:t>
            </a:r>
          </a:p>
          <a:p>
            <a:pPr marL="285750" indent="-285750" algn="just">
              <a:lnSpc>
                <a:spcPct val="150000"/>
              </a:lnSpc>
              <a:buBlip>
                <a:blip r:embed="rId3"/>
              </a:buBlip>
            </a:pPr>
            <a:r>
              <a:rPr lang="en-US" sz="1400" dirty="0">
                <a:latin typeface="BPG Nino Mtavruli" panose="02000506000000020004" pitchFamily="2" charset="0"/>
              </a:rPr>
              <a:t>Growers are private farmers, who lease the greenhouse space from the </a:t>
            </a:r>
            <a:r>
              <a:rPr lang="en-US" sz="1400" dirty="0" err="1">
                <a:latin typeface="BPG Nino Mtavruli" panose="02000506000000020004" pitchFamily="2" charset="0"/>
              </a:rPr>
              <a:t>Agropark</a:t>
            </a:r>
            <a:r>
              <a:rPr lang="en-US" sz="1400" dirty="0">
                <a:latin typeface="BPG Nino Mtavruli" panose="02000506000000020004" pitchFamily="2" charset="0"/>
              </a:rPr>
              <a:t>, grow the herbs according to the exporting standards. Grown herbs are sold out to the </a:t>
            </a:r>
            <a:r>
              <a:rPr lang="en-US" sz="1400" dirty="0" err="1">
                <a:latin typeface="BPG Nino Mtavruli" panose="02000506000000020004" pitchFamily="2" charset="0"/>
              </a:rPr>
              <a:t>Agropark</a:t>
            </a:r>
            <a:r>
              <a:rPr lang="en-US" sz="1400" dirty="0">
                <a:latin typeface="BPG Nino Mtavruli" panose="02000506000000020004" pitchFamily="2" charset="0"/>
              </a:rPr>
              <a:t>, which in turn is consisted with different units: Greenhouse renting, transportation, packing, exporting, sales, marketing, etc.</a:t>
            </a:r>
          </a:p>
        </p:txBody>
      </p:sp>
      <p:graphicFrame>
        <p:nvGraphicFramePr>
          <p:cNvPr id="9" name="Diagram 8">
            <a:extLst>
              <a:ext uri="{FF2B5EF4-FFF2-40B4-BE49-F238E27FC236}">
                <a16:creationId xmlns:a16="http://schemas.microsoft.com/office/drawing/2014/main" id="{5CA9A747-73D7-4A1C-935B-12AC01D838E7}"/>
              </a:ext>
            </a:extLst>
          </p:cNvPr>
          <p:cNvGraphicFramePr/>
          <p:nvPr>
            <p:extLst>
              <p:ext uri="{D42A27DB-BD31-4B8C-83A1-F6EECF244321}">
                <p14:modId xmlns:p14="http://schemas.microsoft.com/office/powerpoint/2010/main" val="2378775836"/>
              </p:ext>
            </p:extLst>
          </p:nvPr>
        </p:nvGraphicFramePr>
        <p:xfrm>
          <a:off x="902825" y="3982989"/>
          <a:ext cx="7511970" cy="27354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29121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303362"/>
          </a:xfrm>
          <a:prstGeom prst="rect">
            <a:avLst/>
          </a:prstGeom>
        </p:spPr>
      </p:pic>
      <p:sp>
        <p:nvSpPr>
          <p:cNvPr id="8" name="Rectangle 7">
            <a:extLst>
              <a:ext uri="{FF2B5EF4-FFF2-40B4-BE49-F238E27FC236}">
                <a16:creationId xmlns:a16="http://schemas.microsoft.com/office/drawing/2014/main"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DA37725-577C-4B5F-910D-8B55878F2FAF}"/>
              </a:ext>
            </a:extLst>
          </p:cNvPr>
          <p:cNvSpPr/>
          <p:nvPr/>
        </p:nvSpPr>
        <p:spPr>
          <a:xfrm>
            <a:off x="158730" y="780764"/>
            <a:ext cx="3924472" cy="461665"/>
          </a:xfrm>
          <a:prstGeom prst="rect">
            <a:avLst/>
          </a:prstGeom>
        </p:spPr>
        <p:txBody>
          <a:bodyPr wrap="none">
            <a:spAutoFit/>
          </a:bodyPr>
          <a:lstStyle/>
          <a:p>
            <a:pPr lvl="0" defTabSz="914400">
              <a:defRPr/>
            </a:pPr>
            <a:r>
              <a:rPr lang="en-US" sz="2400" b="1" dirty="0">
                <a:latin typeface="Chicago" panose="020B0604020202020204" pitchFamily="34" charset="0"/>
              </a:rPr>
              <a:t>Description of the model</a:t>
            </a:r>
          </a:p>
        </p:txBody>
      </p:sp>
      <p:sp>
        <p:nvSpPr>
          <p:cNvPr id="86" name="Rectangle 85">
            <a:extLst>
              <a:ext uri="{FF2B5EF4-FFF2-40B4-BE49-F238E27FC236}">
                <a16:creationId xmlns:a16="http://schemas.microsoft.com/office/drawing/2014/main" id="{58A729BC-2387-44C9-A358-9FD3C8D1B98B}"/>
              </a:ext>
            </a:extLst>
          </p:cNvPr>
          <p:cNvSpPr/>
          <p:nvPr/>
        </p:nvSpPr>
        <p:spPr>
          <a:xfrm>
            <a:off x="364566" y="2781898"/>
            <a:ext cx="3285850" cy="621902"/>
          </a:xfrm>
          <a:prstGeom prst="rect">
            <a:avLst/>
          </a:prstGeom>
        </p:spPr>
        <p:txBody>
          <a:bodyPr wrap="square">
            <a:spAutoFit/>
          </a:bodyPr>
          <a:lstStyle/>
          <a:p>
            <a:pPr>
              <a:lnSpc>
                <a:spcPct val="150000"/>
              </a:lnSpc>
              <a:buClr>
                <a:schemeClr val="accent1">
                  <a:lumMod val="75000"/>
                </a:schemeClr>
              </a:buClr>
            </a:pPr>
            <a:r>
              <a:rPr lang="en-US" sz="1200" dirty="0">
                <a:latin typeface="BPG Nino Mtavruli" panose="02000506000000020004" pitchFamily="2" charset="0"/>
              </a:rPr>
              <a:t>Cluster will have both small and medium and large investors / entrepreneurs</a:t>
            </a:r>
            <a:r>
              <a:rPr lang="ka-GE" sz="1200" dirty="0">
                <a:latin typeface="BPG Nino Mtavruli" panose="02000506000000020004" pitchFamily="2" charset="0"/>
              </a:rPr>
              <a:t> / </a:t>
            </a:r>
            <a:r>
              <a:rPr lang="en-US" sz="1200" dirty="0">
                <a:latin typeface="BPG Nino Mtavruli" panose="02000506000000020004" pitchFamily="2" charset="0"/>
              </a:rPr>
              <a:t>growers.</a:t>
            </a:r>
            <a:endParaRPr lang="ka-GE" sz="1200" dirty="0">
              <a:latin typeface="BPG Nino Mtavruli" panose="02000506000000020004" pitchFamily="2" charset="0"/>
              <a:cs typeface="Times New Roman" panose="02020603050405020304" pitchFamily="18" charset="0"/>
            </a:endParaRPr>
          </a:p>
        </p:txBody>
      </p:sp>
      <p:sp>
        <p:nvSpPr>
          <p:cNvPr id="87" name="Rectangle 86">
            <a:extLst>
              <a:ext uri="{FF2B5EF4-FFF2-40B4-BE49-F238E27FC236}">
                <a16:creationId xmlns:a16="http://schemas.microsoft.com/office/drawing/2014/main" id="{BAF1372A-A636-4889-A757-DAC131A838E5}"/>
              </a:ext>
            </a:extLst>
          </p:cNvPr>
          <p:cNvSpPr/>
          <p:nvPr/>
        </p:nvSpPr>
        <p:spPr>
          <a:xfrm>
            <a:off x="6122240" y="3854825"/>
            <a:ext cx="2681611" cy="898900"/>
          </a:xfrm>
          <a:prstGeom prst="rect">
            <a:avLst/>
          </a:prstGeom>
        </p:spPr>
        <p:txBody>
          <a:bodyPr wrap="square">
            <a:spAutoFit/>
          </a:bodyPr>
          <a:lstStyle/>
          <a:p>
            <a:pPr algn="just">
              <a:lnSpc>
                <a:spcPct val="150000"/>
              </a:lnSpc>
            </a:pPr>
            <a:r>
              <a:rPr lang="en-US" sz="1200" dirty="0">
                <a:latin typeface="BPG Nino Mtavruli" panose="02000506000000020004" pitchFamily="2" charset="0"/>
              </a:rPr>
              <a:t>Each grower will have his / her own industrial space / greenhouse in accordance with the baseline requirements.</a:t>
            </a:r>
            <a:endParaRPr lang="ka-GE" sz="1200" dirty="0">
              <a:latin typeface="BPG Nino Mtavruli" panose="02000506000000020004" pitchFamily="2" charset="0"/>
              <a:cs typeface="Times New Roman" panose="02020603050405020304" pitchFamily="18" charset="0"/>
            </a:endParaRPr>
          </a:p>
        </p:txBody>
      </p:sp>
      <p:sp>
        <p:nvSpPr>
          <p:cNvPr id="109" name="Rectangle 108">
            <a:extLst>
              <a:ext uri="{FF2B5EF4-FFF2-40B4-BE49-F238E27FC236}">
                <a16:creationId xmlns:a16="http://schemas.microsoft.com/office/drawing/2014/main" id="{D37E1E05-23D0-411E-8562-F927F0F9C3B8}"/>
              </a:ext>
            </a:extLst>
          </p:cNvPr>
          <p:cNvSpPr/>
          <p:nvPr/>
        </p:nvSpPr>
        <p:spPr>
          <a:xfrm>
            <a:off x="4696565" y="2781898"/>
            <a:ext cx="4107286" cy="898900"/>
          </a:xfrm>
          <a:prstGeom prst="rect">
            <a:avLst/>
          </a:prstGeom>
        </p:spPr>
        <p:txBody>
          <a:bodyPr wrap="square">
            <a:spAutoFit/>
          </a:bodyPr>
          <a:lstStyle/>
          <a:p>
            <a:pPr algn="just">
              <a:lnSpc>
                <a:spcPct val="150000"/>
              </a:lnSpc>
            </a:pPr>
            <a:r>
              <a:rPr lang="en-US" sz="1200" dirty="0">
                <a:latin typeface="BPG Nino Mtavruli" panose="02000506000000020004" pitchFamily="2" charset="0"/>
              </a:rPr>
              <a:t>The export company will be placed as an independent subject in the Cluster Area together with the sorting / packaging / warehousing infrastructure.</a:t>
            </a:r>
            <a:endParaRPr lang="ka-GE" sz="1200" dirty="0">
              <a:latin typeface="BPG Nino Mtavruli" panose="02000506000000020004" pitchFamily="2" charset="0"/>
            </a:endParaRPr>
          </a:p>
        </p:txBody>
      </p:sp>
      <p:sp>
        <p:nvSpPr>
          <p:cNvPr id="110" name="Rectangle 109">
            <a:extLst>
              <a:ext uri="{FF2B5EF4-FFF2-40B4-BE49-F238E27FC236}">
                <a16:creationId xmlns:a16="http://schemas.microsoft.com/office/drawing/2014/main" id="{A7D845A0-C228-4646-B16E-B200EEAF8B88}"/>
              </a:ext>
            </a:extLst>
          </p:cNvPr>
          <p:cNvSpPr/>
          <p:nvPr/>
        </p:nvSpPr>
        <p:spPr>
          <a:xfrm>
            <a:off x="6213897" y="5803801"/>
            <a:ext cx="2773839" cy="369332"/>
          </a:xfrm>
          <a:prstGeom prst="rect">
            <a:avLst/>
          </a:prstGeom>
        </p:spPr>
        <p:txBody>
          <a:bodyPr wrap="square">
            <a:spAutoFit/>
          </a:bodyPr>
          <a:lstStyle/>
          <a:p>
            <a:pPr algn="ctr"/>
            <a:r>
              <a:rPr lang="ka-GE" b="1" i="1" dirty="0">
                <a:latin typeface="BPG Nino Mtavruli" panose="02000506000000020004" pitchFamily="2" charset="0"/>
                <a:cs typeface="Times New Roman" panose="02020603050405020304" pitchFamily="18" charset="0"/>
              </a:rPr>
              <a:t>42 </a:t>
            </a:r>
            <a:r>
              <a:rPr lang="en-US" b="1" i="1" dirty="0">
                <a:latin typeface="BPG Nino Mtavruli" panose="02000506000000020004" pitchFamily="2" charset="0"/>
                <a:cs typeface="Times New Roman" panose="02020603050405020304" pitchFamily="18" charset="0"/>
              </a:rPr>
              <a:t>Ha Greenhouse Cluster</a:t>
            </a:r>
            <a:endParaRPr lang="ka-GE" b="1" i="1" dirty="0">
              <a:latin typeface="BPG Nino Mtavruli" panose="02000506000000020004" pitchFamily="2" charset="0"/>
            </a:endParaRPr>
          </a:p>
        </p:txBody>
      </p:sp>
      <p:pic>
        <p:nvPicPr>
          <p:cNvPr id="127" name="Picture 126">
            <a:extLst>
              <a:ext uri="{FF2B5EF4-FFF2-40B4-BE49-F238E27FC236}">
                <a16:creationId xmlns:a16="http://schemas.microsoft.com/office/drawing/2014/main" id="{565E0B44-1028-45C1-B069-38A7EAD553A1}"/>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1064869" y="3753126"/>
            <a:ext cx="1056097" cy="748030"/>
          </a:xfrm>
          <a:prstGeom prst="rect">
            <a:avLst/>
          </a:prstGeom>
        </p:spPr>
      </p:pic>
      <p:pic>
        <p:nvPicPr>
          <p:cNvPr id="128" name="Picture 127">
            <a:extLst>
              <a:ext uri="{FF2B5EF4-FFF2-40B4-BE49-F238E27FC236}">
                <a16:creationId xmlns:a16="http://schemas.microsoft.com/office/drawing/2014/main" id="{B4F62533-F4CD-4E8E-B2B1-5766AA2A86BB}"/>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173342" y="4790863"/>
            <a:ext cx="1056097" cy="748030"/>
          </a:xfrm>
          <a:prstGeom prst="rect">
            <a:avLst/>
          </a:prstGeom>
        </p:spPr>
      </p:pic>
      <p:pic>
        <p:nvPicPr>
          <p:cNvPr id="129" name="Picture 128">
            <a:extLst>
              <a:ext uri="{FF2B5EF4-FFF2-40B4-BE49-F238E27FC236}">
                <a16:creationId xmlns:a16="http://schemas.microsoft.com/office/drawing/2014/main" id="{BF314DC1-A81B-430A-A3E6-79B000E3CE12}"/>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985645" y="5716362"/>
            <a:ext cx="1056097" cy="748030"/>
          </a:xfrm>
          <a:prstGeom prst="rect">
            <a:avLst/>
          </a:prstGeom>
        </p:spPr>
      </p:pic>
      <p:pic>
        <p:nvPicPr>
          <p:cNvPr id="130" name="Picture 129">
            <a:extLst>
              <a:ext uri="{FF2B5EF4-FFF2-40B4-BE49-F238E27FC236}">
                <a16:creationId xmlns:a16="http://schemas.microsoft.com/office/drawing/2014/main" id="{40F8E7F1-BF61-4260-B9CB-65365F15A263}"/>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1923690" y="4790863"/>
            <a:ext cx="1056097" cy="748030"/>
          </a:xfrm>
          <a:prstGeom prst="rect">
            <a:avLst/>
          </a:prstGeom>
        </p:spPr>
      </p:pic>
      <p:pic>
        <p:nvPicPr>
          <p:cNvPr id="131" name="Picture 130">
            <a:extLst>
              <a:ext uri="{FF2B5EF4-FFF2-40B4-BE49-F238E27FC236}">
                <a16:creationId xmlns:a16="http://schemas.microsoft.com/office/drawing/2014/main" id="{5AE3DEE6-3700-4635-A09E-3B6E7613517D}"/>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2833137" y="3750206"/>
            <a:ext cx="1056097" cy="748030"/>
          </a:xfrm>
          <a:prstGeom prst="rect">
            <a:avLst/>
          </a:prstGeom>
        </p:spPr>
      </p:pic>
      <p:pic>
        <p:nvPicPr>
          <p:cNvPr id="132" name="Picture 131">
            <a:extLst>
              <a:ext uri="{FF2B5EF4-FFF2-40B4-BE49-F238E27FC236}">
                <a16:creationId xmlns:a16="http://schemas.microsoft.com/office/drawing/2014/main" id="{4E150089-02A1-4C23-A0BA-47A7D098E6B8}"/>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3838607" y="4730874"/>
            <a:ext cx="1056097" cy="748030"/>
          </a:xfrm>
          <a:prstGeom prst="rect">
            <a:avLst/>
          </a:prstGeom>
        </p:spPr>
      </p:pic>
      <p:pic>
        <p:nvPicPr>
          <p:cNvPr id="133" name="Picture 132">
            <a:extLst>
              <a:ext uri="{FF2B5EF4-FFF2-40B4-BE49-F238E27FC236}">
                <a16:creationId xmlns:a16="http://schemas.microsoft.com/office/drawing/2014/main" id="{81E8528B-7FFC-4B71-B2A6-994CFF0DCA02}"/>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4601405" y="3757122"/>
            <a:ext cx="1056097" cy="748030"/>
          </a:xfrm>
          <a:prstGeom prst="rect">
            <a:avLst/>
          </a:prstGeom>
        </p:spPr>
      </p:pic>
      <p:pic>
        <p:nvPicPr>
          <p:cNvPr id="134" name="Picture 133">
            <a:extLst>
              <a:ext uri="{FF2B5EF4-FFF2-40B4-BE49-F238E27FC236}">
                <a16:creationId xmlns:a16="http://schemas.microsoft.com/office/drawing/2014/main" id="{762BCCE9-BA48-4E06-A156-DEFC5A8DC888}"/>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4572000" y="5716362"/>
            <a:ext cx="1056097" cy="748030"/>
          </a:xfrm>
          <a:prstGeom prst="rect">
            <a:avLst/>
          </a:prstGeom>
        </p:spPr>
      </p:pic>
      <p:pic>
        <p:nvPicPr>
          <p:cNvPr id="135" name="Picture 134">
            <a:extLst>
              <a:ext uri="{FF2B5EF4-FFF2-40B4-BE49-F238E27FC236}">
                <a16:creationId xmlns:a16="http://schemas.microsoft.com/office/drawing/2014/main" id="{9AD363D9-1B8F-49A9-916A-522F69D2E15A}"/>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2719278" y="5716362"/>
            <a:ext cx="1056097" cy="748030"/>
          </a:xfrm>
          <a:prstGeom prst="rect">
            <a:avLst/>
          </a:prstGeom>
        </p:spPr>
      </p:pic>
      <p:pic>
        <p:nvPicPr>
          <p:cNvPr id="136" name="Picture 135">
            <a:extLst>
              <a:ext uri="{FF2B5EF4-FFF2-40B4-BE49-F238E27FC236}">
                <a16:creationId xmlns:a16="http://schemas.microsoft.com/office/drawing/2014/main" id="{D4E6132D-18B0-4A69-9D9A-00D21D8F8B40}"/>
              </a:ext>
            </a:extLst>
          </p:cNvPr>
          <p:cNvPicPr>
            <a:picLocks noChangeAspect="1"/>
          </p:cNvPicPr>
          <p:nvPr/>
        </p:nvPicPr>
        <p:blipFill rotWithShape="1">
          <a:blip r:embed="rId3">
            <a:extLst>
              <a:ext uri="{28A0092B-C50C-407E-A947-70E740481C1C}">
                <a14:useLocalDpi xmlns:a14="http://schemas.microsoft.com/office/drawing/2010/main" val="0"/>
              </a:ext>
            </a:extLst>
          </a:blip>
          <a:srcRect t="15750" b="13421"/>
          <a:stretch/>
        </p:blipFill>
        <p:spPr>
          <a:xfrm>
            <a:off x="5405647" y="4730874"/>
            <a:ext cx="1056097" cy="748030"/>
          </a:xfrm>
          <a:prstGeom prst="rect">
            <a:avLst/>
          </a:prstGeom>
        </p:spPr>
      </p:pic>
      <p:pic>
        <p:nvPicPr>
          <p:cNvPr id="5" name="Picture 4">
            <a:extLst>
              <a:ext uri="{FF2B5EF4-FFF2-40B4-BE49-F238E27FC236}">
                <a16:creationId xmlns:a16="http://schemas.microsoft.com/office/drawing/2014/main" id="{D4E64A2F-6D07-4D25-9447-7F384D906D55}"/>
              </a:ext>
            </a:extLst>
          </p:cNvPr>
          <p:cNvPicPr>
            <a:picLocks noChangeAspect="1"/>
          </p:cNvPicPr>
          <p:nvPr/>
        </p:nvPicPr>
        <p:blipFill rotWithShape="1">
          <a:blip r:embed="rId4">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1412746" y="4678625"/>
            <a:ext cx="424679" cy="709124"/>
          </a:xfrm>
          <a:prstGeom prst="rect">
            <a:avLst/>
          </a:prstGeom>
        </p:spPr>
      </p:pic>
      <p:pic>
        <p:nvPicPr>
          <p:cNvPr id="137" name="Picture 136">
            <a:extLst>
              <a:ext uri="{FF2B5EF4-FFF2-40B4-BE49-F238E27FC236}">
                <a16:creationId xmlns:a16="http://schemas.microsoft.com/office/drawing/2014/main" id="{656BA79F-7B54-4085-9C93-43AC25F9C26D}"/>
              </a:ext>
            </a:extLst>
          </p:cNvPr>
          <p:cNvPicPr>
            <a:picLocks noChangeAspect="1"/>
          </p:cNvPicPr>
          <p:nvPr/>
        </p:nvPicPr>
        <p:blipFill rotWithShape="1">
          <a:blip r:embed="rId4">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2296486" y="3786030"/>
            <a:ext cx="424679" cy="709124"/>
          </a:xfrm>
          <a:prstGeom prst="rect">
            <a:avLst/>
          </a:prstGeom>
        </p:spPr>
      </p:pic>
      <p:pic>
        <p:nvPicPr>
          <p:cNvPr id="138" name="Picture 137">
            <a:extLst>
              <a:ext uri="{FF2B5EF4-FFF2-40B4-BE49-F238E27FC236}">
                <a16:creationId xmlns:a16="http://schemas.microsoft.com/office/drawing/2014/main" id="{C42938DC-402C-4019-A540-B14B83C99F82}"/>
              </a:ext>
            </a:extLst>
          </p:cNvPr>
          <p:cNvPicPr>
            <a:picLocks noChangeAspect="1"/>
          </p:cNvPicPr>
          <p:nvPr/>
        </p:nvPicPr>
        <p:blipFill rotWithShape="1">
          <a:blip r:embed="rId4">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2194276" y="5718568"/>
            <a:ext cx="424679" cy="709124"/>
          </a:xfrm>
          <a:prstGeom prst="rect">
            <a:avLst/>
          </a:prstGeom>
        </p:spPr>
      </p:pic>
      <p:pic>
        <p:nvPicPr>
          <p:cNvPr id="139" name="Picture 138">
            <a:extLst>
              <a:ext uri="{FF2B5EF4-FFF2-40B4-BE49-F238E27FC236}">
                <a16:creationId xmlns:a16="http://schemas.microsoft.com/office/drawing/2014/main" id="{D6B30368-D9BD-435F-889E-A9DF4F0F1199}"/>
              </a:ext>
            </a:extLst>
          </p:cNvPr>
          <p:cNvPicPr>
            <a:picLocks noChangeAspect="1"/>
          </p:cNvPicPr>
          <p:nvPr/>
        </p:nvPicPr>
        <p:blipFill rotWithShape="1">
          <a:blip r:embed="rId4">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3246391" y="4765546"/>
            <a:ext cx="424679" cy="709124"/>
          </a:xfrm>
          <a:prstGeom prst="rect">
            <a:avLst/>
          </a:prstGeom>
        </p:spPr>
      </p:pic>
      <p:pic>
        <p:nvPicPr>
          <p:cNvPr id="140" name="Picture 139">
            <a:extLst>
              <a:ext uri="{FF2B5EF4-FFF2-40B4-BE49-F238E27FC236}">
                <a16:creationId xmlns:a16="http://schemas.microsoft.com/office/drawing/2014/main" id="{66439F1E-8AF1-4388-861C-C1D2BAFC86AC}"/>
              </a:ext>
            </a:extLst>
          </p:cNvPr>
          <p:cNvPicPr>
            <a:picLocks noChangeAspect="1"/>
          </p:cNvPicPr>
          <p:nvPr/>
        </p:nvPicPr>
        <p:blipFill rotWithShape="1">
          <a:blip r:embed="rId4">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4015131" y="5718440"/>
            <a:ext cx="424679" cy="709124"/>
          </a:xfrm>
          <a:prstGeom prst="rect">
            <a:avLst/>
          </a:prstGeom>
        </p:spPr>
      </p:pic>
      <p:pic>
        <p:nvPicPr>
          <p:cNvPr id="141" name="Picture 140">
            <a:extLst>
              <a:ext uri="{FF2B5EF4-FFF2-40B4-BE49-F238E27FC236}">
                <a16:creationId xmlns:a16="http://schemas.microsoft.com/office/drawing/2014/main" id="{C9D06601-33EC-495B-9D70-4F31775E9284}"/>
              </a:ext>
            </a:extLst>
          </p:cNvPr>
          <p:cNvPicPr>
            <a:picLocks noChangeAspect="1"/>
          </p:cNvPicPr>
          <p:nvPr/>
        </p:nvPicPr>
        <p:blipFill rotWithShape="1">
          <a:blip r:embed="rId4">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4067981" y="3776575"/>
            <a:ext cx="424679" cy="709124"/>
          </a:xfrm>
          <a:prstGeom prst="rect">
            <a:avLst/>
          </a:prstGeom>
        </p:spPr>
      </p:pic>
      <p:pic>
        <p:nvPicPr>
          <p:cNvPr id="142" name="Picture 141">
            <a:extLst>
              <a:ext uri="{FF2B5EF4-FFF2-40B4-BE49-F238E27FC236}">
                <a16:creationId xmlns:a16="http://schemas.microsoft.com/office/drawing/2014/main" id="{DD5E8457-F555-4B58-867F-E2BE993824BE}"/>
              </a:ext>
            </a:extLst>
          </p:cNvPr>
          <p:cNvPicPr>
            <a:picLocks noChangeAspect="1"/>
          </p:cNvPicPr>
          <p:nvPr/>
        </p:nvPicPr>
        <p:blipFill rotWithShape="1">
          <a:blip r:embed="rId4">
            <a:duotone>
              <a:schemeClr val="accent4">
                <a:shade val="45000"/>
                <a:satMod val="135000"/>
              </a:schemeClr>
              <a:prstClr val="white"/>
            </a:duotone>
            <a:extLst>
              <a:ext uri="{28A0092B-C50C-407E-A947-70E740481C1C}">
                <a14:useLocalDpi xmlns:a14="http://schemas.microsoft.com/office/drawing/2010/main" val="0"/>
              </a:ext>
            </a:extLst>
          </a:blip>
          <a:srcRect l="21255" r="18856"/>
          <a:stretch/>
        </p:blipFill>
        <p:spPr>
          <a:xfrm>
            <a:off x="4980968" y="4765546"/>
            <a:ext cx="424679" cy="709124"/>
          </a:xfrm>
          <a:prstGeom prst="rect">
            <a:avLst/>
          </a:prstGeom>
        </p:spPr>
      </p:pic>
    </p:spTree>
    <p:extLst>
      <p:ext uri="{BB962C8B-B14F-4D97-AF65-F5344CB8AC3E}">
        <p14:creationId xmlns:p14="http://schemas.microsoft.com/office/powerpoint/2010/main" val="196329397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left)">
                                          <p:cBhvr>
                                            <p:cTn id="7" dur="500"/>
                                            <p:tgtEl>
                                              <p:spTgt spid="8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500"/>
                                            <p:tgtEl>
                                              <p:spTgt spid="8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wipe(left)">
                                          <p:cBhvr>
                                            <p:cTn id="15" dur="500"/>
                                            <p:tgtEl>
                                              <p:spTgt spid="10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109" grpId="0"/>
          <p:bldP spid="1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wipe(left)">
                                          <p:cBhvr>
                                            <p:cTn id="12" dur="750"/>
                                            <p:tgtEl>
                                              <p:spTgt spid="55"/>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79"/>
                                            </p:tgtEl>
                                            <p:attrNameLst>
                                              <p:attrName>style.visibility</p:attrName>
                                            </p:attrNameLst>
                                          </p:cBhvr>
                                          <p:to>
                                            <p:strVal val="visible"/>
                                          </p:to>
                                        </p:set>
                                        <p:animEffect transition="in" filter="fade">
                                          <p:cBhvr>
                                            <p:cTn id="16" dur="500"/>
                                            <p:tgtEl>
                                              <p:spTgt spid="79"/>
                                            </p:tgtEl>
                                          </p:cBhvr>
                                        </p:animEffect>
                                      </p:childTnLst>
                                    </p:cTn>
                                  </p:par>
                                </p:childTnLst>
                              </p:cTn>
                            </p:par>
                            <p:par>
                              <p:cTn id="17" fill="hold">
                                <p:stCondLst>
                                  <p:cond delay="175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2250"/>
                                </p:stCondLst>
                                <p:childTnLst>
                                  <p:par>
                                    <p:cTn id="22" presetID="10" presetClass="entr" presetSubtype="0" fill="hold" grpId="0" nodeType="after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500"/>
                                            <p:tgtEl>
                                              <p:spTgt spid="87"/>
                                            </p:tgtEl>
                                          </p:cBhvr>
                                        </p:animEffect>
                                      </p:childTnLst>
                                    </p:cTn>
                                  </p:par>
                                </p:childTnLst>
                              </p:cTn>
                            </p:par>
                            <p:par>
                              <p:cTn id="25" fill="hold">
                                <p:stCondLst>
                                  <p:cond delay="2750"/>
                                </p:stCondLst>
                                <p:childTnLst>
                                  <p:par>
                                    <p:cTn id="26" presetID="37" presetClass="entr" presetSubtype="0" fill="hold" nodeType="after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750"/>
                                            <p:tgtEl>
                                              <p:spTgt spid="88"/>
                                            </p:tgtEl>
                                          </p:cBhvr>
                                        </p:animEffect>
                                        <p:anim calcmode="lin" valueType="num">
                                          <p:cBhvr>
                                            <p:cTn id="29" dur="750" fill="hold"/>
                                            <p:tgtEl>
                                              <p:spTgt spid="88"/>
                                            </p:tgtEl>
                                            <p:attrNameLst>
                                              <p:attrName>ppt_x</p:attrName>
                                            </p:attrNameLst>
                                          </p:cBhvr>
                                          <p:tavLst>
                                            <p:tav tm="0">
                                              <p:val>
                                                <p:strVal val="#ppt_x"/>
                                              </p:val>
                                            </p:tav>
                                            <p:tav tm="100000">
                                              <p:val>
                                                <p:strVal val="#ppt_x"/>
                                              </p:val>
                                            </p:tav>
                                          </p:tavLst>
                                        </p:anim>
                                        <p:anim calcmode="lin" valueType="num">
                                          <p:cBhvr>
                                            <p:cTn id="30" dur="675" decel="100000" fill="hold"/>
                                            <p:tgtEl>
                                              <p:spTgt spid="88"/>
                                            </p:tgtEl>
                                            <p:attrNameLst>
                                              <p:attrName>ppt_y</p:attrName>
                                            </p:attrNameLst>
                                          </p:cBhvr>
                                          <p:tavLst>
                                            <p:tav tm="0">
                                              <p:val>
                                                <p:strVal val="#ppt_y+1"/>
                                              </p:val>
                                            </p:tav>
                                            <p:tav tm="100000">
                                              <p:val>
                                                <p:strVal val="#ppt_y-.03"/>
                                              </p:val>
                                            </p:tav>
                                          </p:tavLst>
                                        </p:anim>
                                        <p:anim calcmode="lin" valueType="num">
                                          <p:cBhvr>
                                            <p:cTn id="31" dur="75" accel="100000" fill="hold">
                                              <p:stCondLst>
                                                <p:cond delay="675"/>
                                              </p:stCondLst>
                                            </p:cTn>
                                            <p:tgtEl>
                                              <p:spTgt spid="88"/>
                                            </p:tgtEl>
                                            <p:attrNameLst>
                                              <p:attrName>ppt_y</p:attrName>
                                            </p:attrNameLst>
                                          </p:cBhvr>
                                          <p:tavLst>
                                            <p:tav tm="0">
                                              <p:val>
                                                <p:strVal val="#ppt_y-.03"/>
                                              </p:val>
                                            </p:tav>
                                            <p:tav tm="100000">
                                              <p:val>
                                                <p:strVal val="#ppt_y"/>
                                              </p:val>
                                            </p:tav>
                                          </p:tavLst>
                                        </p:anim>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9"/>
                                            </p:tgtEl>
                                            <p:attrNameLst>
                                              <p:attrName>style.visibility</p:attrName>
                                            </p:attrNameLst>
                                          </p:cBhvr>
                                          <p:to>
                                            <p:strVal val="visible"/>
                                          </p:to>
                                        </p:set>
                                        <p:animEffect transition="in" filter="wipe(left)">
                                          <p:cBhvr>
                                            <p:cTn id="35" dur="500"/>
                                            <p:tgtEl>
                                              <p:spTgt spid="10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0"/>
                                            </p:tgtEl>
                                            <p:attrNameLst>
                                              <p:attrName>style.visibility</p:attrName>
                                            </p:attrNameLst>
                                          </p:cBhvr>
                                          <p:to>
                                            <p:strVal val="visible"/>
                                          </p:to>
                                        </p:set>
                                        <p:animEffect transition="in" filter="fade">
                                          <p:cBhvr>
                                            <p:cTn id="39" dur="500"/>
                                            <p:tgtEl>
                                              <p:spTgt spid="11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11"/>
                                            </p:tgtEl>
                                            <p:attrNameLst>
                                              <p:attrName>style.visibility</p:attrName>
                                            </p:attrNameLst>
                                          </p:cBhvr>
                                          <p:to>
                                            <p:strVal val="visible"/>
                                          </p:to>
                                        </p:set>
                                        <p:animEffect transition="in" filter="fade">
                                          <p:cBhvr>
                                            <p:cTn id="43"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109" grpId="0"/>
          <p:bldP spid="11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D1855EF-A553-4432-9EBB-9D977F4B5D97}"/>
              </a:ext>
            </a:extLst>
          </p:cNvPr>
          <p:cNvPicPr>
            <a:picLocks noChangeAspect="1"/>
          </p:cNvPicPr>
          <p:nvPr/>
        </p:nvPicPr>
        <p:blipFill rotWithShape="1">
          <a:blip r:embed="rId2">
            <a:extLst>
              <a:ext uri="{28A0092B-C50C-407E-A947-70E740481C1C}">
                <a14:useLocalDpi xmlns:a14="http://schemas.microsoft.com/office/drawing/2010/main" val="0"/>
              </a:ext>
            </a:extLst>
          </a:blip>
          <a:srcRect t="20849" b="4058"/>
          <a:stretch/>
        </p:blipFill>
        <p:spPr>
          <a:xfrm>
            <a:off x="0" y="0"/>
            <a:ext cx="9144000" cy="2303362"/>
          </a:xfrm>
          <a:prstGeom prst="rect">
            <a:avLst/>
          </a:prstGeom>
        </p:spPr>
      </p:pic>
      <p:sp>
        <p:nvSpPr>
          <p:cNvPr id="8" name="Rectangle 7">
            <a:extLst>
              <a:ext uri="{FF2B5EF4-FFF2-40B4-BE49-F238E27FC236}">
                <a16:creationId xmlns:a16="http://schemas.microsoft.com/office/drawing/2014/main" id="{B116AC9B-B02E-48D4-A04B-DB763E8532BC}"/>
              </a:ext>
            </a:extLst>
          </p:cNvPr>
          <p:cNvSpPr/>
          <p:nvPr/>
        </p:nvSpPr>
        <p:spPr>
          <a:xfrm>
            <a:off x="0" y="676405"/>
            <a:ext cx="4083485" cy="7014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DA37725-577C-4B5F-910D-8B55878F2FAF}"/>
              </a:ext>
            </a:extLst>
          </p:cNvPr>
          <p:cNvSpPr/>
          <p:nvPr/>
        </p:nvSpPr>
        <p:spPr>
          <a:xfrm>
            <a:off x="1766825" y="796301"/>
            <a:ext cx="2316660" cy="461665"/>
          </a:xfrm>
          <a:prstGeom prst="rect">
            <a:avLst/>
          </a:prstGeom>
        </p:spPr>
        <p:txBody>
          <a:bodyPr wrap="none">
            <a:spAutoFit/>
          </a:bodyPr>
          <a:lstStyle/>
          <a:p>
            <a:pPr lvl="0" defTabSz="914400">
              <a:defRPr/>
            </a:pPr>
            <a:r>
              <a:rPr lang="en-US" sz="2400" b="1" dirty="0">
                <a:latin typeface="Chicago" panose="020B0604020202020204" pitchFamily="34" charset="0"/>
              </a:rPr>
              <a:t>Main Products</a:t>
            </a:r>
          </a:p>
        </p:txBody>
      </p:sp>
      <p:graphicFrame>
        <p:nvGraphicFramePr>
          <p:cNvPr id="5" name="Diagram 4">
            <a:extLst>
              <a:ext uri="{FF2B5EF4-FFF2-40B4-BE49-F238E27FC236}">
                <a16:creationId xmlns:a16="http://schemas.microsoft.com/office/drawing/2014/main" id="{AA6CFD4D-09F7-44D7-8741-CF7FC1B86F22}"/>
              </a:ext>
            </a:extLst>
          </p:cNvPr>
          <p:cNvGraphicFramePr/>
          <p:nvPr>
            <p:extLst>
              <p:ext uri="{D42A27DB-BD31-4B8C-83A1-F6EECF244321}">
                <p14:modId xmlns:p14="http://schemas.microsoft.com/office/powerpoint/2010/main" val="3551986691"/>
              </p:ext>
            </p:extLst>
          </p:nvPr>
        </p:nvGraphicFramePr>
        <p:xfrm>
          <a:off x="103516" y="2837401"/>
          <a:ext cx="3614469" cy="38301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0" name="Picture 129">
            <a:extLst>
              <a:ext uri="{FF2B5EF4-FFF2-40B4-BE49-F238E27FC236}">
                <a16:creationId xmlns:a16="http://schemas.microsoft.com/office/drawing/2014/main" id="{589A0C59-6802-4CEE-AA0B-332B4506F68E}"/>
              </a:ext>
            </a:extLst>
          </p:cNvPr>
          <p:cNvPicPr>
            <a:picLocks noChangeAspect="1"/>
          </p:cNvPicPr>
          <p:nvPr/>
        </p:nvPicPr>
        <p:blipFill rotWithShape="1">
          <a:blip r:embed="rId8">
            <a:extLst>
              <a:ext uri="{28A0092B-C50C-407E-A947-70E740481C1C}">
                <a14:useLocalDpi xmlns:a14="http://schemas.microsoft.com/office/drawing/2010/main" val="0"/>
              </a:ext>
            </a:extLst>
          </a:blip>
          <a:srcRect t="3406" b="11401"/>
          <a:stretch/>
        </p:blipFill>
        <p:spPr>
          <a:xfrm>
            <a:off x="6653355" y="2445453"/>
            <a:ext cx="2018582" cy="1431684"/>
          </a:xfrm>
          <a:prstGeom prst="rect">
            <a:avLst/>
          </a:prstGeom>
        </p:spPr>
      </p:pic>
      <p:pic>
        <p:nvPicPr>
          <p:cNvPr id="132" name="Picture 131">
            <a:extLst>
              <a:ext uri="{FF2B5EF4-FFF2-40B4-BE49-F238E27FC236}">
                <a16:creationId xmlns:a16="http://schemas.microsoft.com/office/drawing/2014/main" id="{3FBFBDA7-7814-4D24-8771-58D0EFB70B24}"/>
              </a:ext>
            </a:extLst>
          </p:cNvPr>
          <p:cNvPicPr>
            <a:picLocks noChangeAspect="1"/>
          </p:cNvPicPr>
          <p:nvPr/>
        </p:nvPicPr>
        <p:blipFill rotWithShape="1">
          <a:blip r:embed="rId9">
            <a:extLst>
              <a:ext uri="{28A0092B-C50C-407E-A947-70E740481C1C}">
                <a14:useLocalDpi xmlns:a14="http://schemas.microsoft.com/office/drawing/2010/main" val="0"/>
              </a:ext>
            </a:extLst>
          </a:blip>
          <a:srcRect t="7229" b="11270"/>
          <a:stretch/>
        </p:blipFill>
        <p:spPr>
          <a:xfrm>
            <a:off x="6653355" y="3947727"/>
            <a:ext cx="2018582" cy="1324149"/>
          </a:xfrm>
          <a:prstGeom prst="rect">
            <a:avLst/>
          </a:prstGeom>
        </p:spPr>
      </p:pic>
      <p:pic>
        <p:nvPicPr>
          <p:cNvPr id="134" name="Picture 133">
            <a:extLst>
              <a:ext uri="{FF2B5EF4-FFF2-40B4-BE49-F238E27FC236}">
                <a16:creationId xmlns:a16="http://schemas.microsoft.com/office/drawing/2014/main" id="{3A707B71-4EBC-47A7-B734-0BF480AE5ACF}"/>
              </a:ext>
            </a:extLst>
          </p:cNvPr>
          <p:cNvPicPr>
            <a:picLocks noChangeAspect="1"/>
          </p:cNvPicPr>
          <p:nvPr/>
        </p:nvPicPr>
        <p:blipFill rotWithShape="1">
          <a:blip r:embed="rId10">
            <a:extLst>
              <a:ext uri="{28A0092B-C50C-407E-A947-70E740481C1C}">
                <a14:useLocalDpi xmlns:a14="http://schemas.microsoft.com/office/drawing/2010/main" val="0"/>
              </a:ext>
            </a:extLst>
          </a:blip>
          <a:srcRect b="5346"/>
          <a:stretch/>
        </p:blipFill>
        <p:spPr>
          <a:xfrm>
            <a:off x="6375844" y="5343377"/>
            <a:ext cx="2664640" cy="1324150"/>
          </a:xfrm>
          <a:prstGeom prst="rect">
            <a:avLst/>
          </a:prstGeom>
        </p:spPr>
      </p:pic>
      <p:pic>
        <p:nvPicPr>
          <p:cNvPr id="136" name="Picture 135">
            <a:extLst>
              <a:ext uri="{FF2B5EF4-FFF2-40B4-BE49-F238E27FC236}">
                <a16:creationId xmlns:a16="http://schemas.microsoft.com/office/drawing/2014/main" id="{E69A6E60-7633-49BD-BC2D-ED77193956AC}"/>
              </a:ext>
            </a:extLst>
          </p:cNvPr>
          <p:cNvPicPr>
            <a:picLocks noChangeAspect="1"/>
          </p:cNvPicPr>
          <p:nvPr/>
        </p:nvPicPr>
        <p:blipFill rotWithShape="1">
          <a:blip r:embed="rId11">
            <a:extLst>
              <a:ext uri="{28A0092B-C50C-407E-A947-70E740481C1C}">
                <a14:useLocalDpi xmlns:a14="http://schemas.microsoft.com/office/drawing/2010/main" val="0"/>
              </a:ext>
            </a:extLst>
          </a:blip>
          <a:srcRect b="4807"/>
          <a:stretch/>
        </p:blipFill>
        <p:spPr>
          <a:xfrm>
            <a:off x="3640347" y="5343376"/>
            <a:ext cx="2649552" cy="1324151"/>
          </a:xfrm>
          <a:prstGeom prst="rect">
            <a:avLst/>
          </a:prstGeom>
        </p:spPr>
      </p:pic>
      <p:pic>
        <p:nvPicPr>
          <p:cNvPr id="138" name="Picture 137">
            <a:extLst>
              <a:ext uri="{FF2B5EF4-FFF2-40B4-BE49-F238E27FC236}">
                <a16:creationId xmlns:a16="http://schemas.microsoft.com/office/drawing/2014/main" id="{25A3CDEE-3225-44C5-A858-2F301FAF0FC9}"/>
              </a:ext>
            </a:extLst>
          </p:cNvPr>
          <p:cNvPicPr>
            <a:picLocks noChangeAspect="1"/>
          </p:cNvPicPr>
          <p:nvPr/>
        </p:nvPicPr>
        <p:blipFill rotWithShape="1">
          <a:blip r:embed="rId12">
            <a:extLst>
              <a:ext uri="{28A0092B-C50C-407E-A947-70E740481C1C}">
                <a14:useLocalDpi xmlns:a14="http://schemas.microsoft.com/office/drawing/2010/main" val="0"/>
              </a:ext>
            </a:extLst>
          </a:blip>
          <a:srcRect t="8179"/>
          <a:stretch/>
        </p:blipFill>
        <p:spPr>
          <a:xfrm>
            <a:off x="4083485" y="2855022"/>
            <a:ext cx="2223345" cy="1699617"/>
          </a:xfrm>
          <a:prstGeom prst="rect">
            <a:avLst/>
          </a:prstGeom>
        </p:spPr>
      </p:pic>
      <p:sp>
        <p:nvSpPr>
          <p:cNvPr id="2" name="TextBox 1">
            <a:extLst>
              <a:ext uri="{FF2B5EF4-FFF2-40B4-BE49-F238E27FC236}">
                <a16:creationId xmlns:a16="http://schemas.microsoft.com/office/drawing/2014/main" id="{EDBD7E8F-123C-4F19-8DF4-8FED3BF04578}"/>
              </a:ext>
            </a:extLst>
          </p:cNvPr>
          <p:cNvSpPr txBox="1"/>
          <p:nvPr/>
        </p:nvSpPr>
        <p:spPr>
          <a:xfrm>
            <a:off x="181155" y="2445453"/>
            <a:ext cx="3555805" cy="369332"/>
          </a:xfrm>
          <a:prstGeom prst="rect">
            <a:avLst/>
          </a:prstGeom>
          <a:noFill/>
        </p:spPr>
        <p:txBody>
          <a:bodyPr wrap="square" rtlCol="0">
            <a:spAutoFit/>
          </a:bodyPr>
          <a:lstStyle/>
          <a:p>
            <a:r>
              <a:rPr lang="en-US" dirty="0">
                <a:latin typeface="BPG Nino Mtavruli" panose="02000506000000020004" pitchFamily="2" charset="0"/>
              </a:rPr>
              <a:t>The main products are:</a:t>
            </a:r>
          </a:p>
        </p:txBody>
      </p:sp>
    </p:spTree>
    <p:extLst>
      <p:ext uri="{BB962C8B-B14F-4D97-AF65-F5344CB8AC3E}">
        <p14:creationId xmlns:p14="http://schemas.microsoft.com/office/powerpoint/2010/main" val="13118562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1149</TotalTime>
  <Words>2030</Words>
  <Application>Microsoft Office PowerPoint</Application>
  <PresentationFormat>On-screen Show (4:3)</PresentationFormat>
  <Paragraphs>181</Paragraphs>
  <Slides>27</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AmbassadoreType</vt:lpstr>
      <vt:lpstr>Arial</vt:lpstr>
      <vt:lpstr>BPG Nino Mtavruli</vt:lpstr>
      <vt:lpstr>Britannic Bold</vt:lpstr>
      <vt:lpstr>Calibri</vt:lpstr>
      <vt:lpstr>Calibri Light</vt:lpstr>
      <vt:lpstr>Chicago</vt:lpstr>
      <vt:lpstr>Segoe UI Black</vt:lpstr>
      <vt:lpstr>Sylfaen</vt:lpstr>
      <vt:lpstr>Symbol</vt:lpstr>
      <vt:lpstr>Times New Roman</vt:lpstr>
      <vt:lpstr>Office Theme</vt:lpstr>
      <vt:lpstr>Growing fresh herbs  for export - Kutaisi region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Teo Tavdishvili</dc:creator>
  <cp:lastModifiedBy>Kateryna Poberezhna</cp:lastModifiedBy>
  <cp:revision>83</cp:revision>
  <dcterms:created xsi:type="dcterms:W3CDTF">2018-04-30T12:15:51Z</dcterms:created>
  <dcterms:modified xsi:type="dcterms:W3CDTF">2018-05-21T06:56:54Z</dcterms:modified>
</cp:coreProperties>
</file>