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7" r:id="rId13"/>
    <p:sldId id="278" r:id="rId14"/>
    <p:sldId id="298" r:id="rId15"/>
    <p:sldId id="300" r:id="rId16"/>
    <p:sldId id="280" r:id="rId17"/>
    <p:sldId id="281" r:id="rId18"/>
    <p:sldId id="291" r:id="rId19"/>
    <p:sldId id="287" r:id="rId20"/>
    <p:sldId id="301" r:id="rId21"/>
    <p:sldId id="288" r:id="rId22"/>
    <p:sldId id="290" r:id="rId23"/>
    <p:sldId id="296" r:id="rId24"/>
    <p:sldId id="293" r:id="rId25"/>
    <p:sldId id="282" r:id="rId26"/>
    <p:sldId id="283" r:id="rId27"/>
    <p:sldId id="284" r:id="rId28"/>
    <p:sldId id="285" r:id="rId29"/>
    <p:sldId id="286" r:id="rId30"/>
    <p:sldId id="294" r:id="rId31"/>
    <p:sldId id="299" r:id="rId32"/>
    <p:sldId id="295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82" autoAdjust="0"/>
    <p:restoredTop sz="94660"/>
  </p:normalViewPr>
  <p:slideViewPr>
    <p:cSldViewPr>
      <p:cViewPr varScale="1">
        <p:scale>
          <a:sx n="79" d="100"/>
          <a:sy n="79" d="100"/>
        </p:scale>
        <p:origin x="2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3200" i="1"/>
            </a:pPr>
            <a:r>
              <a:rPr lang="ru-RU" dirty="0"/>
              <a:t>Максимум </a:t>
            </a:r>
            <a:r>
              <a:rPr lang="en-US" dirty="0"/>
              <a:t>- </a:t>
            </a:r>
            <a:r>
              <a:rPr lang="en-US" dirty="0">
                <a:solidFill>
                  <a:srgbClr val="00B050"/>
                </a:solidFill>
              </a:rPr>
              <a:t>200</a:t>
            </a:r>
            <a:r>
              <a:rPr lang="en-US" dirty="0"/>
              <a:t> </a:t>
            </a:r>
            <a:r>
              <a:rPr lang="ru-RU" dirty="0"/>
              <a:t>баллов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Maximum - 200 points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4176215502804216E-2"/>
                  <c:y val="9.321354866294318E-2"/>
                </c:manualLayout>
              </c:layout>
              <c:tx>
                <c:rich>
                  <a:bodyPr/>
                  <a:lstStyle/>
                  <a:p>
                    <a:r>
                      <a:rPr lang="ru-RU" b="0" i="1" dirty="0"/>
                      <a:t>Рынок</a:t>
                    </a:r>
                    <a:r>
                      <a:rPr lang="en-US" b="0" i="1" dirty="0"/>
                      <a:t>
68% - </a:t>
                    </a:r>
                    <a:r>
                      <a:rPr lang="en-US" b="0" i="1" dirty="0">
                        <a:solidFill>
                          <a:srgbClr val="00B050"/>
                        </a:solidFill>
                      </a:rPr>
                      <a:t>136</a:t>
                    </a:r>
                    <a:r>
                      <a:rPr lang="en-US" b="0" i="1" dirty="0"/>
                      <a:t> </a:t>
                    </a:r>
                    <a:r>
                      <a:rPr lang="ru-RU" b="0" i="1" dirty="0"/>
                      <a:t>баллов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DE-42B7-ACCB-77F793D8F379}"/>
                </c:ext>
              </c:extLst>
            </c:dLbl>
            <c:dLbl>
              <c:idx val="1"/>
              <c:layout>
                <c:manualLayout>
                  <c:x val="-8.1652450139284936E-3"/>
                  <c:y val="-5.0772978086609903E-2"/>
                </c:manualLayout>
              </c:layout>
              <c:tx>
                <c:rich>
                  <a:bodyPr/>
                  <a:lstStyle/>
                  <a:p>
                    <a:r>
                      <a:rPr lang="ru-RU" b="0" i="1" dirty="0"/>
                      <a:t>Экономика</a:t>
                    </a:r>
                    <a:r>
                      <a:rPr lang="en-US" b="0" i="1" dirty="0"/>
                      <a:t>
32% - </a:t>
                    </a:r>
                    <a:r>
                      <a:rPr lang="en-US" b="0" i="1" dirty="0">
                        <a:solidFill>
                          <a:srgbClr val="00B050"/>
                        </a:solidFill>
                      </a:rPr>
                      <a:t>64</a:t>
                    </a:r>
                    <a:r>
                      <a:rPr lang="en-US" b="0" i="1" dirty="0"/>
                      <a:t> </a:t>
                    </a:r>
                    <a:r>
                      <a:rPr lang="ru-RU" b="0" i="1" dirty="0"/>
                      <a:t>балла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DE-42B7-ACCB-77F793D8F3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 i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Market</c:v>
                </c:pt>
                <c:pt idx="1">
                  <c:v>Economy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0.68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DE-42B7-ACCB-77F793D8F37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ЕС</a:t>
            </a:r>
            <a:r>
              <a:rPr lang="en-US" dirty="0"/>
              <a:t>-28:</a:t>
            </a:r>
            <a:r>
              <a:rPr lang="en-US" baseline="0" dirty="0"/>
              <a:t> </a:t>
            </a:r>
            <a:r>
              <a:rPr lang="ru-RU" baseline="0" dirty="0"/>
              <a:t>импорт тимьяна из стран вне ЕС</a:t>
            </a:r>
            <a:r>
              <a:rPr lang="en-US" baseline="0" dirty="0"/>
              <a:t>, </a:t>
            </a:r>
            <a:r>
              <a:rPr lang="ru-RU" baseline="0" dirty="0"/>
              <a:t>тонн,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Марокко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</c:formatCode>
                <c:ptCount val="5"/>
                <c:pt idx="0">
                  <c:v>498.04399999999998</c:v>
                </c:pt>
                <c:pt idx="1">
                  <c:v>469.26600000000002</c:v>
                </c:pt>
                <c:pt idx="2">
                  <c:v>503.47899999999998</c:v>
                </c:pt>
                <c:pt idx="3">
                  <c:v>633.14300000000003</c:v>
                </c:pt>
                <c:pt idx="4">
                  <c:v>624.39499999999998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7-4238-B59D-765E982F3D8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Израиль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</c:formatCode>
                <c:ptCount val="5"/>
                <c:pt idx="0">
                  <c:v>463.25900000000001</c:v>
                </c:pt>
                <c:pt idx="1">
                  <c:v>378.27300000000002</c:v>
                </c:pt>
                <c:pt idx="2">
                  <c:v>364.774</c:v>
                </c:pt>
                <c:pt idx="3">
                  <c:v>343.53699999999998</c:v>
                </c:pt>
                <c:pt idx="4">
                  <c:v>331.91699999999997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07-4238-B59D-765E982F3D8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Турция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0</c:formatCode>
                <c:ptCount val="5"/>
                <c:pt idx="0">
                  <c:v>170.23</c:v>
                </c:pt>
                <c:pt idx="1">
                  <c:v>225.67500000000001</c:v>
                </c:pt>
                <c:pt idx="2">
                  <c:v>179.619</c:v>
                </c:pt>
                <c:pt idx="3">
                  <c:v>204.821</c:v>
                </c:pt>
                <c:pt idx="4">
                  <c:v>241.64099999999999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07-4238-B59D-765E982F3D8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Египет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0</c:formatCode>
                <c:ptCount val="5"/>
                <c:pt idx="0">
                  <c:v>21.884</c:v>
                </c:pt>
                <c:pt idx="1">
                  <c:v>51.250999999999998</c:v>
                </c:pt>
                <c:pt idx="2">
                  <c:v>214.42099999999999</c:v>
                </c:pt>
                <c:pt idx="3">
                  <c:v>379.666</c:v>
                </c:pt>
                <c:pt idx="4">
                  <c:v>196.934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07-4238-B59D-765E982F3D8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0</c:formatCode>
                <c:ptCount val="5"/>
                <c:pt idx="0">
                  <c:v>31.94</c:v>
                </c:pt>
                <c:pt idx="1">
                  <c:v>56.322000000000003</c:v>
                </c:pt>
                <c:pt idx="2">
                  <c:v>70.186000000000007</c:v>
                </c:pt>
                <c:pt idx="3">
                  <c:v>91.941999999999993</c:v>
                </c:pt>
                <c:pt idx="4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07-4238-B59D-765E982F3D8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0</c:formatCode>
                <c:ptCount val="5"/>
                <c:pt idx="0">
                  <c:v>376.03800000000007</c:v>
                </c:pt>
                <c:pt idx="1">
                  <c:v>177.61600000000013</c:v>
                </c:pt>
                <c:pt idx="2">
                  <c:v>354.20400000000041</c:v>
                </c:pt>
                <c:pt idx="3">
                  <c:v>385.66699999999975</c:v>
                </c:pt>
                <c:pt idx="4">
                  <c:v>206.41199999999924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07-4238-B59D-765E982F3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019136"/>
        <c:axId val="195020672"/>
      </c:barChart>
      <c:catAx>
        <c:axId val="19501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020672"/>
        <c:crosses val="autoZero"/>
        <c:auto val="1"/>
        <c:lblAlgn val="ctr"/>
        <c:lblOffset val="100"/>
        <c:noMultiLvlLbl val="0"/>
      </c:catAx>
      <c:valAx>
        <c:axId val="195020672"/>
        <c:scaling>
          <c:orientation val="minMax"/>
          <c:max val="2200"/>
          <c:min val="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195019136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Нидерланды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тимьяна, тонн,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Турция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108</c:v>
                </c:pt>
                <c:pt idx="2">
                  <c:v>87</c:v>
                </c:pt>
                <c:pt idx="3">
                  <c:v>129</c:v>
                </c:pt>
                <c:pt idx="4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8-4612-A380-59FEA032EF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</c:v>
                </c:pt>
                <c:pt idx="1">
                  <c:v>41</c:v>
                </c:pt>
                <c:pt idx="2">
                  <c:v>57</c:v>
                </c:pt>
                <c:pt idx="3">
                  <c:v>68</c:v>
                </c:pt>
                <c:pt idx="4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58-4612-A380-59FEA032EF8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Германия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7</c:v>
                </c:pt>
                <c:pt idx="1">
                  <c:v>11</c:v>
                </c:pt>
                <c:pt idx="2">
                  <c:v>5</c:v>
                </c:pt>
                <c:pt idx="3">
                  <c:v>23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58-4612-A380-59FEA032EF8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Испания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24</c:v>
                </c:pt>
                <c:pt idx="1">
                  <c:v>15</c:v>
                </c:pt>
                <c:pt idx="2">
                  <c:v>14</c:v>
                </c:pt>
                <c:pt idx="3">
                  <c:v>39</c:v>
                </c:pt>
                <c:pt idx="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58-4612-A380-59FEA032EF8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Израиль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127</c:v>
                </c:pt>
                <c:pt idx="1">
                  <c:v>72</c:v>
                </c:pt>
                <c:pt idx="2">
                  <c:v>39</c:v>
                </c:pt>
                <c:pt idx="3">
                  <c:v>44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58-4612-A380-59FEA032EF8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138</c:v>
                </c:pt>
                <c:pt idx="1">
                  <c:v>58</c:v>
                </c:pt>
                <c:pt idx="2">
                  <c:v>59</c:v>
                </c:pt>
                <c:pt idx="3">
                  <c:v>104</c:v>
                </c:pt>
                <c:pt idx="4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58-4612-A380-59FEA032E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083648"/>
        <c:axId val="195097728"/>
      </c:barChart>
      <c:catAx>
        <c:axId val="19508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097728"/>
        <c:crosses val="autoZero"/>
        <c:auto val="1"/>
        <c:lblAlgn val="ctr"/>
        <c:lblOffset val="100"/>
        <c:noMultiLvlLbl val="0"/>
      </c:catAx>
      <c:valAx>
        <c:axId val="195097728"/>
        <c:scaling>
          <c:orientation val="minMax"/>
          <c:max val="55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508364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Нидерланды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тимьяна из стран вне ЕС, тонн,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Турция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</c:v>
                </c:pt>
                <c:pt idx="1">
                  <c:v>108</c:v>
                </c:pt>
                <c:pt idx="2">
                  <c:v>87</c:v>
                </c:pt>
                <c:pt idx="3">
                  <c:v>129</c:v>
                </c:pt>
                <c:pt idx="4">
                  <c:v>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48-486B-A387-4EF0F03CBC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Кения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19</c:v>
                </c:pt>
                <c:pt idx="1">
                  <c:v>41</c:v>
                </c:pt>
                <c:pt idx="2">
                  <c:v>57</c:v>
                </c:pt>
                <c:pt idx="3">
                  <c:v>68</c:v>
                </c:pt>
                <c:pt idx="4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48-486B-A387-4EF0F03CBC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Израиль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127</c:v>
                </c:pt>
                <c:pt idx="1">
                  <c:v>72</c:v>
                </c:pt>
                <c:pt idx="2">
                  <c:v>39</c:v>
                </c:pt>
                <c:pt idx="3">
                  <c:v>44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48-486B-A387-4EF0F03CBC8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Египет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</c:v>
                </c:pt>
                <c:pt idx="1">
                  <c:v>1</c:v>
                </c:pt>
                <c:pt idx="2">
                  <c:v>8</c:v>
                </c:pt>
                <c:pt idx="3">
                  <c:v>17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48-486B-A387-4EF0F03CBC8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Марокко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9</c:v>
                </c:pt>
                <c:pt idx="3">
                  <c:v>16</c:v>
                </c:pt>
                <c:pt idx="4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48-486B-A387-4EF0F03CBC8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0</c:formatCode>
                <c:ptCount val="5"/>
                <c:pt idx="0">
                  <c:v>104</c:v>
                </c:pt>
                <c:pt idx="1">
                  <c:v>24</c:v>
                </c:pt>
                <c:pt idx="2">
                  <c:v>17</c:v>
                </c:pt>
                <c:pt idx="3">
                  <c:v>37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48-486B-A387-4EF0F03CB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140224"/>
        <c:axId val="195146112"/>
      </c:barChart>
      <c:catAx>
        <c:axId val="19514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146112"/>
        <c:crosses val="autoZero"/>
        <c:auto val="1"/>
        <c:lblAlgn val="ctr"/>
        <c:lblOffset val="100"/>
        <c:noMultiLvlLbl val="0"/>
      </c:catAx>
      <c:valAx>
        <c:axId val="19514611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5140224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Норвегия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петрушки кудрявой, тонн,</a:t>
            </a:r>
            <a:r>
              <a:rPr lang="en-US" baseline="0" dirty="0"/>
              <a:t> 2012-2016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Италия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5.165</c:v>
                </c:pt>
                <c:pt idx="1">
                  <c:v>6.7</c:v>
                </c:pt>
                <c:pt idx="2">
                  <c:v>14.016</c:v>
                </c:pt>
                <c:pt idx="3">
                  <c:v>14.326000000000001</c:v>
                </c:pt>
                <c:pt idx="4">
                  <c:v>16.759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07-48CA-9A1C-F158E7AB131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12.151999999999999</c:v>
                </c:pt>
                <c:pt idx="1">
                  <c:v>11.51</c:v>
                </c:pt>
                <c:pt idx="2">
                  <c:v>9.3970000000000002</c:v>
                </c:pt>
                <c:pt idx="3">
                  <c:v>10.43</c:v>
                </c:pt>
                <c:pt idx="4">
                  <c:v>9.032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07-48CA-9A1C-F158E7AB131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Эфиопия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2.5539999999999998</c:v>
                </c:pt>
                <c:pt idx="3">
                  <c:v>4.92</c:v>
                </c:pt>
                <c:pt idx="4">
                  <c:v>4.9740000000000002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07-48CA-9A1C-F158E7AB131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Пакистан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1.0960000000000001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07-48CA-9A1C-F158E7AB131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0.27100000000000257</c:v>
                </c:pt>
                <c:pt idx="1">
                  <c:v>8.0350000000000019</c:v>
                </c:pt>
                <c:pt idx="2">
                  <c:v>1.5759999999999992</c:v>
                </c:pt>
                <c:pt idx="3">
                  <c:v>2.0490000000000013</c:v>
                </c:pt>
                <c:pt idx="4">
                  <c:v>1.389999999999997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07-48CA-9A1C-F158E7AB1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216512"/>
        <c:axId val="195218048"/>
      </c:barChart>
      <c:catAx>
        <c:axId val="1952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218048"/>
        <c:crosses val="autoZero"/>
        <c:auto val="1"/>
        <c:lblAlgn val="ctr"/>
        <c:lblOffset val="100"/>
        <c:noMultiLvlLbl val="0"/>
      </c:catAx>
      <c:valAx>
        <c:axId val="195218048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52165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Россия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тимьяна, тонн,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Израиль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93.885000000000005</c:v>
                </c:pt>
                <c:pt idx="1">
                  <c:v>99.915000000000006</c:v>
                </c:pt>
                <c:pt idx="2">
                  <c:v>100.693</c:v>
                </c:pt>
                <c:pt idx="3">
                  <c:v>99.292000000000002</c:v>
                </c:pt>
                <c:pt idx="4">
                  <c:v>130.83199999999999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B2-41AA-A90D-47BA85A693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Египет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11.5</c:v>
                </c:pt>
                <c:pt idx="4">
                  <c:v>39.084000000000003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B2-41AA-A90D-47BA85A693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Эфиопия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2.3570000000000002</c:v>
                </c:pt>
                <c:pt idx="1">
                  <c:v>5.6130000000000004</c:v>
                </c:pt>
                <c:pt idx="2">
                  <c:v>6.9219999999999997</c:v>
                </c:pt>
                <c:pt idx="3">
                  <c:v>11.715999999999999</c:v>
                </c:pt>
                <c:pt idx="4">
                  <c:v>8.66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B2-41AA-A90D-47BA85A693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Кипр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0.88200000000000001</c:v>
                </c:pt>
                <c:pt idx="1">
                  <c:v>0.20799999999999999</c:v>
                </c:pt>
                <c:pt idx="2">
                  <c:v>0</c:v>
                </c:pt>
                <c:pt idx="3">
                  <c:v>5.7549999999999999</c:v>
                </c:pt>
                <c:pt idx="4">
                  <c:v>5.9429999999999996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B2-41AA-A90D-47BA85A6938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Палестина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1.52</c:v>
                </c:pt>
                <c:pt idx="1">
                  <c:v>6.4269999999999996</c:v>
                </c:pt>
                <c:pt idx="2">
                  <c:v>5.8159999999999998</c:v>
                </c:pt>
                <c:pt idx="3">
                  <c:v>4.0679999999999996</c:v>
                </c:pt>
                <c:pt idx="4">
                  <c:v>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B2-41AA-A90D-47BA85A6938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50.084000000000003</c:v>
                </c:pt>
                <c:pt idx="1">
                  <c:v>53.161000000000001</c:v>
                </c:pt>
                <c:pt idx="2">
                  <c:v>38.128</c:v>
                </c:pt>
                <c:pt idx="3">
                  <c:v>29.84</c:v>
                </c:pt>
                <c:pt idx="4">
                  <c:v>6.141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B2-41AA-A90D-47BA85A693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260800"/>
        <c:axId val="195262336"/>
      </c:barChart>
      <c:catAx>
        <c:axId val="19526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262336"/>
        <c:crosses val="autoZero"/>
        <c:auto val="1"/>
        <c:lblAlgn val="ctr"/>
        <c:lblOffset val="100"/>
        <c:noMultiLvlLbl val="0"/>
      </c:catAx>
      <c:valAx>
        <c:axId val="195262336"/>
        <c:scaling>
          <c:orientation val="minMax"/>
          <c:max val="2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5260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США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тимьяна, тонн,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Турция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876.93499999999995</c:v>
                </c:pt>
                <c:pt idx="1">
                  <c:v>841.851</c:v>
                </c:pt>
                <c:pt idx="2">
                  <c:v>743.56899999999996</c:v>
                </c:pt>
                <c:pt idx="3">
                  <c:v>933.49</c:v>
                </c:pt>
                <c:pt idx="4">
                  <c:v>745.48500000000001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D-454A-8DF3-6B0A0EB41BD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558.24300000000005</c:v>
                </c:pt>
                <c:pt idx="1">
                  <c:v>453.54899999999998</c:v>
                </c:pt>
                <c:pt idx="2">
                  <c:v>410.31700000000001</c:v>
                </c:pt>
                <c:pt idx="3">
                  <c:v>468.02499999999998</c:v>
                </c:pt>
                <c:pt idx="4">
                  <c:v>558.65300000000002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4D-454A-8DF3-6B0A0EB41BD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Марокко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475.43099999999998</c:v>
                </c:pt>
                <c:pt idx="1">
                  <c:v>542.745</c:v>
                </c:pt>
                <c:pt idx="2">
                  <c:v>555.71900000000005</c:v>
                </c:pt>
                <c:pt idx="3">
                  <c:v>634.173</c:v>
                </c:pt>
                <c:pt idx="4">
                  <c:v>499.80900000000003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4D-454A-8DF3-6B0A0EB41BD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Польша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560.30399999999997</c:v>
                </c:pt>
                <c:pt idx="1">
                  <c:v>498.67500000000001</c:v>
                </c:pt>
                <c:pt idx="2">
                  <c:v>337.298</c:v>
                </c:pt>
                <c:pt idx="3">
                  <c:v>359.43700000000001</c:v>
                </c:pt>
                <c:pt idx="4">
                  <c:v>437.4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4D-454A-8DF3-6B0A0EB41BD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Колумбия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257.29700000000003</c:v>
                </c:pt>
                <c:pt idx="1">
                  <c:v>354.60899999999998</c:v>
                </c:pt>
                <c:pt idx="2">
                  <c:v>266.01799999999997</c:v>
                </c:pt>
                <c:pt idx="3">
                  <c:v>223.566</c:v>
                </c:pt>
                <c:pt idx="4">
                  <c:v>203.15899999999999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4D-454A-8DF3-6B0A0EB41BD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82.736999999999995</c:v>
                </c:pt>
                <c:pt idx="1">
                  <c:v>69.046000000000006</c:v>
                </c:pt>
                <c:pt idx="2">
                  <c:v>128.24199999999999</c:v>
                </c:pt>
                <c:pt idx="3">
                  <c:v>215.82300000000001</c:v>
                </c:pt>
                <c:pt idx="4">
                  <c:v>317.71499999999997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64D-454A-8DF3-6B0A0EB41B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739008"/>
        <c:axId val="195744896"/>
      </c:barChart>
      <c:catAx>
        <c:axId val="1957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744896"/>
        <c:crosses val="autoZero"/>
        <c:auto val="1"/>
        <c:lblAlgn val="ctr"/>
        <c:lblOffset val="100"/>
        <c:noMultiLvlLbl val="0"/>
      </c:catAx>
      <c:valAx>
        <c:axId val="195744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5739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США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мяты, тонн,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Колумбия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492.21699999999998</c:v>
                </c:pt>
                <c:pt idx="1">
                  <c:v>589.19100000000003</c:v>
                </c:pt>
                <c:pt idx="2">
                  <c:v>615.30499999999995</c:v>
                </c:pt>
                <c:pt idx="3">
                  <c:v>734.38800000000003</c:v>
                </c:pt>
                <c:pt idx="4">
                  <c:v>922.52700000000004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E2-47CD-A1DB-F026226ACB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Мексика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108.414</c:v>
                </c:pt>
                <c:pt idx="1">
                  <c:v>88.518000000000001</c:v>
                </c:pt>
                <c:pt idx="2">
                  <c:v>71.668999999999997</c:v>
                </c:pt>
                <c:pt idx="3">
                  <c:v>61.902000000000001</c:v>
                </c:pt>
                <c:pt idx="4">
                  <c:v>126.13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E2-47CD-A1DB-F026226ACB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Канада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52.829000000000001</c:v>
                </c:pt>
                <c:pt idx="3">
                  <c:v>93.944999999999993</c:v>
                </c:pt>
                <c:pt idx="4">
                  <c:v>100.48699999999999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E2-47CD-A1DB-F026226ACBB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Египет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94.784000000000006</c:v>
                </c:pt>
                <c:pt idx="1">
                  <c:v>114.416</c:v>
                </c:pt>
                <c:pt idx="2">
                  <c:v>126.11499999999999</c:v>
                </c:pt>
                <c:pt idx="3">
                  <c:v>110.971</c:v>
                </c:pt>
                <c:pt idx="4">
                  <c:v>75.054000000000002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E2-47CD-A1DB-F026226ACBB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Ливан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21.77</c:v>
                </c:pt>
                <c:pt idx="1">
                  <c:v>2.7160000000000002</c:v>
                </c:pt>
                <c:pt idx="2">
                  <c:v>21.818000000000001</c:v>
                </c:pt>
                <c:pt idx="3">
                  <c:v>13.474</c:v>
                </c:pt>
                <c:pt idx="4">
                  <c:v>27.588000000000001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E2-47CD-A1DB-F026226ACBB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50.365000000000002</c:v>
                </c:pt>
                <c:pt idx="1">
                  <c:v>49.335000000000001</c:v>
                </c:pt>
                <c:pt idx="2">
                  <c:v>61.878</c:v>
                </c:pt>
                <c:pt idx="3">
                  <c:v>51.271000000000001</c:v>
                </c:pt>
                <c:pt idx="4">
                  <c:v>56.387999999999998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E2-47CD-A1DB-F026226AC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472000"/>
        <c:axId val="195473792"/>
      </c:barChart>
      <c:catAx>
        <c:axId val="19547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473792"/>
        <c:crosses val="autoZero"/>
        <c:auto val="1"/>
        <c:lblAlgn val="ctr"/>
        <c:lblOffset val="100"/>
        <c:noMultiLvlLbl val="0"/>
      </c:catAx>
      <c:valAx>
        <c:axId val="1954737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54720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США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базилика, тонн,</a:t>
            </a:r>
            <a:r>
              <a:rPr lang="en-US" baseline="0" dirty="0"/>
              <a:t>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Египет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3753.875</c:v>
                </c:pt>
                <c:pt idx="1">
                  <c:v>3719.7240000000002</c:v>
                </c:pt>
                <c:pt idx="2">
                  <c:v>3494.739</c:v>
                </c:pt>
                <c:pt idx="3">
                  <c:v>3788.973</c:v>
                </c:pt>
                <c:pt idx="4">
                  <c:v>3887.828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6-4152-AC52-B36915D66C0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Мексика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4044.0859999999998</c:v>
                </c:pt>
                <c:pt idx="1">
                  <c:v>4054.3339999999998</c:v>
                </c:pt>
                <c:pt idx="2">
                  <c:v>3225.0940000000001</c:v>
                </c:pt>
                <c:pt idx="3">
                  <c:v>3132.52</c:v>
                </c:pt>
                <c:pt idx="4">
                  <c:v>2923.9789999999998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E6-4152-AC52-B36915D66C0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Колумбия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1236.748</c:v>
                </c:pt>
                <c:pt idx="1">
                  <c:v>1342.5139999999999</c:v>
                </c:pt>
                <c:pt idx="2">
                  <c:v>1399.268</c:v>
                </c:pt>
                <c:pt idx="3">
                  <c:v>2154.366</c:v>
                </c:pt>
                <c:pt idx="4">
                  <c:v>2302.4920000000002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E6-4152-AC52-B36915D66C0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Перу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324.64100000000002</c:v>
                </c:pt>
                <c:pt idx="1">
                  <c:v>266.86500000000001</c:v>
                </c:pt>
                <c:pt idx="2">
                  <c:v>287.43299999999999</c:v>
                </c:pt>
                <c:pt idx="3">
                  <c:v>269.34300000000002</c:v>
                </c:pt>
                <c:pt idx="4">
                  <c:v>241.089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E6-4152-AC52-B36915D66C0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Израиль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103.721</c:v>
                </c:pt>
                <c:pt idx="1">
                  <c:v>137.422</c:v>
                </c:pt>
                <c:pt idx="2">
                  <c:v>98.103999999999999</c:v>
                </c:pt>
                <c:pt idx="3">
                  <c:v>94.546999999999997</c:v>
                </c:pt>
                <c:pt idx="4">
                  <c:v>138.286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E6-4152-AC52-B36915D66C0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194.46799999999999</c:v>
                </c:pt>
                <c:pt idx="1">
                  <c:v>244.26499999999999</c:v>
                </c:pt>
                <c:pt idx="2">
                  <c:v>220.52500000000001</c:v>
                </c:pt>
                <c:pt idx="3">
                  <c:v>284.34199999999998</c:v>
                </c:pt>
                <c:pt idx="4">
                  <c:v>277.92099999999999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E6-4152-AC52-B36915D66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3578880"/>
        <c:axId val="193580416"/>
      </c:barChart>
      <c:catAx>
        <c:axId val="19357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3580416"/>
        <c:crosses val="autoZero"/>
        <c:auto val="1"/>
        <c:lblAlgn val="ctr"/>
        <c:lblOffset val="100"/>
        <c:noMultiLvlLbl val="0"/>
      </c:catAx>
      <c:valAx>
        <c:axId val="1935804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3578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США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шалфея, тонн,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Албания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2432.5039999999999</c:v>
                </c:pt>
                <c:pt idx="1">
                  <c:v>2920.1729999999998</c:v>
                </c:pt>
                <c:pt idx="2">
                  <c:v>3258.6350000000002</c:v>
                </c:pt>
                <c:pt idx="3">
                  <c:v>3445.413</c:v>
                </c:pt>
                <c:pt idx="4">
                  <c:v>2023.962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71-4C42-BD8B-A51EB35F405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Египет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4.7560000000000002</c:v>
                </c:pt>
                <c:pt idx="1">
                  <c:v>12.253</c:v>
                </c:pt>
                <c:pt idx="2">
                  <c:v>118.224</c:v>
                </c:pt>
                <c:pt idx="3">
                  <c:v>195.255</c:v>
                </c:pt>
                <c:pt idx="4">
                  <c:v>413.279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1-4C42-BD8B-A51EB35F405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Турция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260.33100000000002</c:v>
                </c:pt>
                <c:pt idx="1">
                  <c:v>297.392</c:v>
                </c:pt>
                <c:pt idx="2">
                  <c:v>392.40300000000002</c:v>
                </c:pt>
                <c:pt idx="3">
                  <c:v>466.27</c:v>
                </c:pt>
                <c:pt idx="4">
                  <c:v>263.65300000000002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1-4C42-BD8B-A51EB35F405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Мексика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125.74</c:v>
                </c:pt>
                <c:pt idx="1">
                  <c:v>110.85899999999999</c:v>
                </c:pt>
                <c:pt idx="2">
                  <c:v>132.75</c:v>
                </c:pt>
                <c:pt idx="3">
                  <c:v>161.36099999999999</c:v>
                </c:pt>
                <c:pt idx="4">
                  <c:v>123.492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71-4C42-BD8B-A51EB35F405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Германия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513.28800000000001</c:v>
                </c:pt>
                <c:pt idx="1">
                  <c:v>60.747</c:v>
                </c:pt>
                <c:pt idx="2">
                  <c:v>17.181000000000001</c:v>
                </c:pt>
                <c:pt idx="3">
                  <c:v>19.628</c:v>
                </c:pt>
                <c:pt idx="4">
                  <c:v>4.7670000000000003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71-4C42-BD8B-A51EB35F405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50.268999999999998</c:v>
                </c:pt>
                <c:pt idx="1">
                  <c:v>67.08</c:v>
                </c:pt>
                <c:pt idx="2">
                  <c:v>19.745000000000001</c:v>
                </c:pt>
                <c:pt idx="3">
                  <c:v>26.712</c:v>
                </c:pt>
                <c:pt idx="4">
                  <c:v>14.089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571-4C42-BD8B-A51EB35F40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3635456"/>
        <c:axId val="193636992"/>
      </c:barChart>
      <c:catAx>
        <c:axId val="19363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3636992"/>
        <c:crosses val="autoZero"/>
        <c:auto val="1"/>
        <c:lblAlgn val="ctr"/>
        <c:lblOffset val="100"/>
        <c:noMultiLvlLbl val="0"/>
      </c:catAx>
      <c:valAx>
        <c:axId val="193636992"/>
        <c:scaling>
          <c:orientation val="minMax"/>
          <c:max val="4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3635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США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</a:t>
            </a:r>
            <a:r>
              <a:rPr lang="ru-RU" baseline="0" dirty="0" err="1"/>
              <a:t>орегано</a:t>
            </a:r>
            <a:r>
              <a:rPr lang="ru-RU" baseline="0" dirty="0"/>
              <a:t>, тонн, </a:t>
            </a:r>
            <a:r>
              <a:rPr lang="en-US" baseline="0" dirty="0"/>
              <a:t>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Турция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4911.63</c:v>
                </c:pt>
                <c:pt idx="1">
                  <c:v>4544.0119999999997</c:v>
                </c:pt>
                <c:pt idx="2">
                  <c:v>3632.29</c:v>
                </c:pt>
                <c:pt idx="3">
                  <c:v>2588.1999999999998</c:v>
                </c:pt>
                <c:pt idx="4">
                  <c:v>2643.529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F4-4B86-B9C9-24B37C3ADF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Мексика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343.37299999999999</c:v>
                </c:pt>
                <c:pt idx="1">
                  <c:v>589.72199999999998</c:v>
                </c:pt>
                <c:pt idx="2">
                  <c:v>425.06599999999997</c:v>
                </c:pt>
                <c:pt idx="3">
                  <c:v>399.97399999999999</c:v>
                </c:pt>
                <c:pt idx="4">
                  <c:v>689.24699999999996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F4-4B86-B9C9-24B37C3ADF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93.462000000000003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F4-4B86-B9C9-24B37C3ADFD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Испания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133.786</c:v>
                </c:pt>
                <c:pt idx="1">
                  <c:v>120.402</c:v>
                </c:pt>
                <c:pt idx="2">
                  <c:v>73.986000000000004</c:v>
                </c:pt>
                <c:pt idx="3">
                  <c:v>28.847000000000001</c:v>
                </c:pt>
                <c:pt idx="4">
                  <c:v>73.055999999999997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F4-4B86-B9C9-24B37C3ADFD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Нидерланды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5.04</c:v>
                </c:pt>
                <c:pt idx="4">
                  <c:v>37.484000000000002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F4-4B86-B9C9-24B37C3ADFD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>
                  <c:v>430.73700000000002</c:v>
                </c:pt>
                <c:pt idx="1">
                  <c:v>219.43299999999999</c:v>
                </c:pt>
                <c:pt idx="2">
                  <c:v>167.886</c:v>
                </c:pt>
                <c:pt idx="3">
                  <c:v>106.861</c:v>
                </c:pt>
                <c:pt idx="4">
                  <c:v>85.216999999999999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F4-4B86-B9C9-24B37C3AD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3667456"/>
        <c:axId val="193668992"/>
      </c:barChart>
      <c:catAx>
        <c:axId val="1936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3668992"/>
        <c:crosses val="autoZero"/>
        <c:auto val="1"/>
        <c:lblAlgn val="ctr"/>
        <c:lblOffset val="100"/>
        <c:noMultiLvlLbl val="0"/>
      </c:catAx>
      <c:valAx>
        <c:axId val="193668992"/>
        <c:scaling>
          <c:orientation val="minMax"/>
          <c:max val="6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3667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2400" i="1"/>
            </a:pPr>
            <a:r>
              <a:rPr lang="ru-RU" dirty="0"/>
              <a:t>Рынок свежей зелени в стране-импортере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Fresh herb market in an importing country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2259940296573688E-2"/>
                  <c:y val="-0.11016553716253749"/>
                </c:manualLayout>
              </c:layout>
              <c:tx>
                <c:rich>
                  <a:bodyPr/>
                  <a:lstStyle/>
                  <a:p>
                    <a:r>
                      <a:rPr lang="ru-RU" i="1" dirty="0"/>
                      <a:t>Общий  объем импорта </a:t>
                    </a:r>
                    <a:r>
                      <a:rPr lang="en-US" i="1" baseline="0" dirty="0"/>
                      <a:t>- </a:t>
                    </a:r>
                    <a:r>
                      <a:rPr lang="en-US" i="1" dirty="0"/>
                      <a:t>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50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баллов</a:t>
                    </a:r>
                    <a:r>
                      <a:rPr lang="en-US" i="1" dirty="0"/>
                      <a:t> (25%)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A1-429C-93ED-333DF72B4D3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i="1" dirty="0"/>
                      <a:t>Рост импорта</a:t>
                    </a:r>
                    <a:r>
                      <a:rPr lang="en-US" i="1" dirty="0"/>
                      <a:t> –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ru-RU" i="1" dirty="0">
                        <a:solidFill>
                          <a:srgbClr val="00B050"/>
                        </a:solidFill>
                      </a:rPr>
                      <a:t> </a:t>
                    </a:r>
                    <a:r>
                      <a:rPr lang="ru-RU" i="1" dirty="0"/>
                      <a:t>баллов</a:t>
                    </a:r>
                    <a:r>
                      <a:rPr lang="en-US" i="1" dirty="0"/>
                      <a:t> (8%)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A1-429C-93ED-333DF72B4D38}"/>
                </c:ext>
              </c:extLst>
            </c:dLbl>
            <c:dLbl>
              <c:idx val="2"/>
              <c:layout>
                <c:manualLayout>
                  <c:x val="3.0384984703217339E-2"/>
                  <c:y val="-1.182805085149269E-3"/>
                </c:manualLayout>
              </c:layout>
              <c:tx>
                <c:rich>
                  <a:bodyPr/>
                  <a:lstStyle/>
                  <a:p>
                    <a:r>
                      <a:rPr lang="ru-RU" i="1" baseline="0" dirty="0"/>
                      <a:t>Средняя импортная цена</a:t>
                    </a:r>
                    <a:r>
                      <a:rPr lang="en-US" i="1" baseline="0" dirty="0"/>
                      <a:t> –</a:t>
                    </a:r>
                    <a:r>
                      <a:rPr lang="en-US" i="1" dirty="0"/>
                      <a:t>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баллов</a:t>
                    </a:r>
                    <a:r>
                      <a:rPr lang="en-US" i="1" dirty="0"/>
                      <a:t> (8%)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A1-429C-93ED-333DF72B4D38}"/>
                </c:ext>
              </c:extLst>
            </c:dLbl>
            <c:dLbl>
              <c:idx val="3"/>
              <c:layout>
                <c:manualLayout>
                  <c:x val="1.0159978851988999E-3"/>
                  <c:y val="8.4125970130302985E-2"/>
                </c:manualLayout>
              </c:layout>
              <c:tx>
                <c:rich>
                  <a:bodyPr/>
                  <a:lstStyle/>
                  <a:p>
                    <a:r>
                      <a:rPr lang="ru-RU" i="1" dirty="0"/>
                      <a:t>Опыт экспорта из Грузии </a:t>
                    </a:r>
                    <a:r>
                      <a:rPr lang="en-US" i="1" dirty="0"/>
                      <a:t>–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19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баллов</a:t>
                    </a:r>
                    <a:r>
                      <a:rPr lang="en-US" i="1" dirty="0"/>
                      <a:t> (10%)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A1-429C-93ED-333DF72B4D3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i="1" baseline="0" dirty="0"/>
                      <a:t>Импортная пошлина</a:t>
                    </a:r>
                    <a:r>
                      <a:rPr lang="en-US" i="1" baseline="0" dirty="0"/>
                      <a:t> -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11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баллов </a:t>
                    </a:r>
                    <a:r>
                      <a:rPr lang="en-US" i="1" dirty="0"/>
                      <a:t>(6%)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A1-429C-93ED-333DF72B4D38}"/>
                </c:ext>
              </c:extLst>
            </c:dLbl>
            <c:dLbl>
              <c:idx val="5"/>
              <c:layout>
                <c:manualLayout>
                  <c:x val="0.17665733430575176"/>
                  <c:y val="6.7740092370688967E-2"/>
                </c:manualLayout>
              </c:layout>
              <c:tx>
                <c:rich>
                  <a:bodyPr/>
                  <a:lstStyle/>
                  <a:p>
                    <a:r>
                      <a:rPr lang="ru-RU" i="1" dirty="0"/>
                      <a:t>Расстояние</a:t>
                    </a:r>
                    <a:r>
                      <a:rPr lang="ru-RU" i="1" baseline="0" dirty="0"/>
                      <a:t> до импортера </a:t>
                    </a:r>
                    <a:r>
                      <a:rPr lang="en-US" i="1" baseline="0" dirty="0"/>
                      <a:t>–</a:t>
                    </a:r>
                    <a:r>
                      <a:rPr lang="en-US" i="1" dirty="0"/>
                      <a:t>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24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балла</a:t>
                    </a:r>
                    <a:r>
                      <a:rPr lang="en-US" i="1" dirty="0"/>
                      <a:t> (12%)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A1-429C-93ED-333DF72B4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Total imports</c:v>
                </c:pt>
                <c:pt idx="1">
                  <c:v>Import growth rates</c:v>
                </c:pt>
                <c:pt idx="2">
                  <c:v>Average import price</c:v>
                </c:pt>
                <c:pt idx="3">
                  <c:v>Georgian export experience</c:v>
                </c:pt>
                <c:pt idx="4">
                  <c:v>Import duty</c:v>
                </c:pt>
                <c:pt idx="5">
                  <c:v>Distance to importer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</c:v>
                </c:pt>
                <c:pt idx="1">
                  <c:v>16</c:v>
                </c:pt>
                <c:pt idx="2">
                  <c:v>16</c:v>
                </c:pt>
                <c:pt idx="3">
                  <c:v>19</c:v>
                </c:pt>
                <c:pt idx="4">
                  <c:v>11</c:v>
                </c:pt>
                <c:pt idx="5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A1-429C-93ED-333DF72B4D3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2400" i="1"/>
            </a:pPr>
            <a:r>
              <a:rPr lang="ru-RU" dirty="0"/>
              <a:t>Экономика в стране-импортере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Economy in an importing country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0846322711960746E-3"/>
                  <c:y val="-3.660684527116035E-2"/>
                </c:manualLayout>
              </c:layout>
              <c:tx>
                <c:rich>
                  <a:bodyPr/>
                  <a:lstStyle/>
                  <a:p>
                    <a:r>
                      <a:rPr lang="ru-RU" i="1" dirty="0"/>
                      <a:t>Городское население </a:t>
                    </a:r>
                    <a:r>
                      <a:rPr lang="fr-FR" i="1" dirty="0"/>
                      <a:t>- </a:t>
                    </a:r>
                    <a:r>
                      <a:rPr lang="fr-FR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fr-FR" i="1" dirty="0"/>
                      <a:t> </a:t>
                    </a:r>
                    <a:r>
                      <a:rPr lang="ru-RU" i="1" dirty="0"/>
                      <a:t>баллов </a:t>
                    </a:r>
                    <a:r>
                      <a:rPr lang="fr-FR" i="1" dirty="0"/>
                      <a:t>(8%)</a:t>
                    </a:r>
                    <a:endParaRPr lang="fr-FR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4C-4C4F-9184-B55F5AA4F8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i="1" dirty="0"/>
                      <a:t>Рост населения </a:t>
                    </a:r>
                    <a:r>
                      <a:rPr lang="en-US" i="1" dirty="0"/>
                      <a:t>-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8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баллов</a:t>
                    </a:r>
                    <a:r>
                      <a:rPr lang="ru-RU" i="1" baseline="0" dirty="0"/>
                      <a:t> </a:t>
                    </a:r>
                    <a:r>
                      <a:rPr lang="en-US" i="1" dirty="0"/>
                      <a:t>(4%)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C-4C4F-9184-B55F5AA4F86F}"/>
                </c:ext>
              </c:extLst>
            </c:dLbl>
            <c:dLbl>
              <c:idx val="2"/>
              <c:layout>
                <c:manualLayout>
                  <c:x val="-4.5062555900127893E-2"/>
                  <c:y val="-1.6181932166267239E-2"/>
                </c:manualLayout>
              </c:layout>
              <c:tx>
                <c:rich>
                  <a:bodyPr/>
                  <a:lstStyle/>
                  <a:p>
                    <a:r>
                      <a:rPr lang="ru-RU" i="1" dirty="0"/>
                      <a:t>ВВП (ППС)</a:t>
                    </a:r>
                    <a:r>
                      <a:rPr lang="en-US" i="1" dirty="0"/>
                      <a:t>-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баллов </a:t>
                    </a:r>
                    <a:r>
                      <a:rPr lang="en-US" i="1" dirty="0"/>
                      <a:t>(8%)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4C-4C4F-9184-B55F5AA4F86F}"/>
                </c:ext>
              </c:extLst>
            </c:dLbl>
            <c:dLbl>
              <c:idx val="3"/>
              <c:layout>
                <c:manualLayout>
                  <c:x val="0"/>
                  <c:y val="-3.2960623422794294E-3"/>
                </c:manualLayout>
              </c:layout>
              <c:tx>
                <c:rich>
                  <a:bodyPr/>
                  <a:lstStyle/>
                  <a:p>
                    <a:r>
                      <a:rPr lang="ru-RU" i="1" dirty="0"/>
                      <a:t>Рост ВВП (ППС) </a:t>
                    </a:r>
                    <a:r>
                      <a:rPr lang="en-US" i="1" dirty="0"/>
                      <a:t>-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8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балов </a:t>
                    </a:r>
                    <a:r>
                      <a:rPr lang="en-US" i="1" dirty="0"/>
                      <a:t>(4%)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4C-4C4F-9184-B55F5AA4F8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i="1" dirty="0"/>
                      <a:t>Economic Freedom - </a:t>
                    </a:r>
                    <a:r>
                      <a:rPr lang="en-US" i="1" dirty="0">
                        <a:solidFill>
                          <a:srgbClr val="00B050"/>
                        </a:solidFill>
                      </a:rPr>
                      <a:t>16</a:t>
                    </a:r>
                    <a:r>
                      <a:rPr lang="en-US" i="1" dirty="0"/>
                      <a:t> </a:t>
                    </a:r>
                    <a:r>
                      <a:rPr lang="ru-RU" i="1" dirty="0"/>
                      <a:t>баллов </a:t>
                    </a:r>
                    <a:r>
                      <a:rPr lang="en-US" i="1" dirty="0"/>
                      <a:t>(8%)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4C-4C4F-9184-B55F5AA4F8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Urban population - 16 points (8%)</c:v>
                </c:pt>
                <c:pt idx="1">
                  <c:v>Population growth rate - 8 points (4%)</c:v>
                </c:pt>
                <c:pt idx="2">
                  <c:v>GDP PPP - 16 points (8%)</c:v>
                </c:pt>
                <c:pt idx="3">
                  <c:v>GDP PPP growth rate - 8 points (4%)</c:v>
                </c:pt>
                <c:pt idx="4">
                  <c:v>Economic Freedom - 16 [points (8%)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</c:v>
                </c:pt>
                <c:pt idx="1">
                  <c:v>8</c:v>
                </c:pt>
                <c:pt idx="2">
                  <c:v>16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64C-4C4F-9184-B55F5AA4F86F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Общий объем импорта в тоннах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070519</a:t>
            </a:r>
            <a:r>
              <a:rPr lang="en-US" dirty="0"/>
              <a:t>) </a:t>
            </a:r>
            <a:r>
              <a:rPr lang="ru-RU" dirty="0"/>
              <a:t>за</a:t>
            </a:r>
            <a:r>
              <a:rPr lang="en-US" dirty="0"/>
              <a:t> 2012-2016</a:t>
            </a:r>
            <a:r>
              <a:rPr lang="ru-RU" dirty="0"/>
              <a:t> гг.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импорта в тоннах в 2012-2016 гг.</c:v>
                </c:pt>
              </c:strCache>
            </c:strRef>
          </c:tx>
          <c:invertIfNegative val="0"/>
          <c:cat>
            <c:strRef>
              <c:f>Лист1!$A$2:$A$16</c:f>
              <c:strCache>
                <c:ptCount val="15"/>
                <c:pt idx="0">
                  <c:v>Канада</c:v>
                </c:pt>
                <c:pt idx="1">
                  <c:v>Германия</c:v>
                </c:pt>
                <c:pt idx="2">
                  <c:v>Великобритания</c:v>
                </c:pt>
                <c:pt idx="3">
                  <c:v>США</c:v>
                </c:pt>
                <c:pt idx="4">
                  <c:v>Нидерланды</c:v>
                </c:pt>
                <c:pt idx="5">
                  <c:v>Франция</c:v>
                </c:pt>
                <c:pt idx="6">
                  <c:v>Италия</c:v>
                </c:pt>
                <c:pt idx="7">
                  <c:v>Гонконг</c:v>
                </c:pt>
                <c:pt idx="8">
                  <c:v>Бельгия</c:v>
                </c:pt>
                <c:pt idx="9">
                  <c:v>Австрия</c:v>
                </c:pt>
                <c:pt idx="10">
                  <c:v>Дания</c:v>
                </c:pt>
                <c:pt idx="11">
                  <c:v>Польша</c:v>
                </c:pt>
                <c:pt idx="12">
                  <c:v>ОАЭ</c:v>
                </c:pt>
                <c:pt idx="13">
                  <c:v>Венгрия</c:v>
                </c:pt>
                <c:pt idx="14">
                  <c:v>Швеция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50</c:v>
                </c:pt>
                <c:pt idx="1">
                  <c:v>49</c:v>
                </c:pt>
                <c:pt idx="2">
                  <c:v>48</c:v>
                </c:pt>
                <c:pt idx="3">
                  <c:v>47</c:v>
                </c:pt>
                <c:pt idx="4">
                  <c:v>46</c:v>
                </c:pt>
                <c:pt idx="5">
                  <c:v>45</c:v>
                </c:pt>
                <c:pt idx="6">
                  <c:v>44</c:v>
                </c:pt>
                <c:pt idx="7">
                  <c:v>43</c:v>
                </c:pt>
                <c:pt idx="8">
                  <c:v>42</c:v>
                </c:pt>
                <c:pt idx="9">
                  <c:v>41</c:v>
                </c:pt>
                <c:pt idx="10">
                  <c:v>40</c:v>
                </c:pt>
                <c:pt idx="11">
                  <c:v>39</c:v>
                </c:pt>
                <c:pt idx="12">
                  <c:v>38</c:v>
                </c:pt>
                <c:pt idx="13">
                  <c:v>37</c:v>
                </c:pt>
                <c:pt idx="14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9D-4B99-AAC3-3A2F1FFBD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72195200"/>
        <c:axId val="256715008"/>
        <c:axId val="0"/>
      </c:bar3DChart>
      <c:catAx>
        <c:axId val="172195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56715008"/>
        <c:crosses val="autoZero"/>
        <c:auto val="1"/>
        <c:lblAlgn val="ctr"/>
        <c:lblOffset val="100"/>
        <c:noMultiLvlLbl val="0"/>
      </c:catAx>
      <c:valAx>
        <c:axId val="2567150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9525">
            <a:noFill/>
          </a:ln>
        </c:spPr>
        <c:crossAx val="1721952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Показатель роста импорта 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070519</a:t>
            </a:r>
            <a:r>
              <a:rPr lang="en-US" dirty="0"/>
              <a:t>) </a:t>
            </a:r>
            <a:r>
              <a:rPr lang="ru-RU" dirty="0"/>
              <a:t>за</a:t>
            </a:r>
            <a:r>
              <a:rPr lang="en-US" dirty="0"/>
              <a:t> 2012-2016</a:t>
            </a:r>
            <a:r>
              <a:rPr lang="ru-RU" dirty="0"/>
              <a:t> гг.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Показатель роста импорта за 2012-2016 гг.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Беларусь</c:v>
                </c:pt>
                <c:pt idx="1">
                  <c:v>Болгария</c:v>
                </c:pt>
                <c:pt idx="2">
                  <c:v>Румыния</c:v>
                </c:pt>
                <c:pt idx="3">
                  <c:v>Словакия</c:v>
                </c:pt>
                <c:pt idx="4">
                  <c:v>Венгрия</c:v>
                </c:pt>
                <c:pt idx="5">
                  <c:v>Кипр</c:v>
                </c:pt>
                <c:pt idx="6">
                  <c:v>Оман</c:v>
                </c:pt>
                <c:pt idx="7">
                  <c:v>Таиланд</c:v>
                </c:pt>
                <c:pt idx="8">
                  <c:v>Латвия</c:v>
                </c:pt>
                <c:pt idx="9">
                  <c:v>Польша</c:v>
                </c:pt>
                <c:pt idx="10">
                  <c:v>Мексика</c:v>
                </c:pt>
                <c:pt idx="11">
                  <c:v>Португалия</c:v>
                </c:pt>
                <c:pt idx="12">
                  <c:v>Тайвань</c:v>
                </c:pt>
                <c:pt idx="13">
                  <c:v>Чехия</c:v>
                </c:pt>
                <c:pt idx="14">
                  <c:v>Сингапур</c:v>
                </c:pt>
                <c:pt idx="15">
                  <c:v>Сальвадор</c:v>
                </c:pt>
              </c:strCache>
            </c:strRef>
          </c:cat>
          <c:val>
            <c:numRef>
              <c:f>Лист1!$B$2:$B$17</c:f>
              <c:numCache>
                <c:formatCode>0</c:formatCode>
                <c:ptCount val="16"/>
                <c:pt idx="0">
                  <c:v>16</c:v>
                </c:pt>
                <c:pt idx="1">
                  <c:v>16</c:v>
                </c:pt>
                <c:pt idx="2">
                  <c:v>15</c:v>
                </c:pt>
                <c:pt idx="3">
                  <c:v>15</c:v>
                </c:pt>
                <c:pt idx="4">
                  <c:v>15</c:v>
                </c:pt>
                <c:pt idx="5">
                  <c:v>15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12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84-41A4-90A4-396FBAACD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57076608"/>
        <c:axId val="257078400"/>
        <c:axId val="0"/>
      </c:bar3DChart>
      <c:catAx>
        <c:axId val="257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57078400"/>
        <c:crosses val="autoZero"/>
        <c:auto val="1"/>
        <c:lblAlgn val="ctr"/>
        <c:lblOffset val="100"/>
        <c:noMultiLvlLbl val="0"/>
      </c:catAx>
      <c:valAx>
        <c:axId val="2570784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70766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ФИНАЛЬНЫЕ</a:t>
            </a:r>
            <a:r>
              <a:rPr lang="ru-RU" baseline="0" dirty="0"/>
              <a:t> РЕЙТИНГИ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FINAL RANKINGS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138</c:v>
                </c:pt>
                <c:pt idx="1">
                  <c:v>135</c:v>
                </c:pt>
                <c:pt idx="2">
                  <c:v>134</c:v>
                </c:pt>
                <c:pt idx="3">
                  <c:v>130</c:v>
                </c:pt>
                <c:pt idx="4">
                  <c:v>129</c:v>
                </c:pt>
                <c:pt idx="5">
                  <c:v>128</c:v>
                </c:pt>
                <c:pt idx="6">
                  <c:v>127</c:v>
                </c:pt>
                <c:pt idx="7">
                  <c:v>127</c:v>
                </c:pt>
                <c:pt idx="8">
                  <c:v>127</c:v>
                </c:pt>
                <c:pt idx="9">
                  <c:v>126</c:v>
                </c:pt>
                <c:pt idx="10">
                  <c:v>124</c:v>
                </c:pt>
                <c:pt idx="11">
                  <c:v>123</c:v>
                </c:pt>
                <c:pt idx="12">
                  <c:v>120</c:v>
                </c:pt>
                <c:pt idx="13">
                  <c:v>120</c:v>
                </c:pt>
                <c:pt idx="14">
                  <c:v>119</c:v>
                </c:pt>
                <c:pt idx="15">
                  <c:v>119</c:v>
                </c:pt>
                <c:pt idx="16">
                  <c:v>118</c:v>
                </c:pt>
                <c:pt idx="17">
                  <c:v>118</c:v>
                </c:pt>
                <c:pt idx="18">
                  <c:v>117</c:v>
                </c:pt>
                <c:pt idx="19">
                  <c:v>117</c:v>
                </c:pt>
                <c:pt idx="20">
                  <c:v>117</c:v>
                </c:pt>
                <c:pt idx="21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54-4AC5-A8D4-B1FFAEF602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57202816"/>
        <c:axId val="257212800"/>
        <c:axId val="0"/>
      </c:bar3DChart>
      <c:catAx>
        <c:axId val="25720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0"/>
            </a:pPr>
            <a:endParaRPr lang="en-US"/>
          </a:p>
        </c:txPr>
        <c:crossAx val="257212800"/>
        <c:crosses val="autoZero"/>
        <c:auto val="1"/>
        <c:lblAlgn val="ctr"/>
        <c:lblOffset val="100"/>
        <c:noMultiLvlLbl val="0"/>
      </c:catAx>
      <c:valAx>
        <c:axId val="25721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720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импорт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Лист1!$B$2:$B$23</c:f>
              <c:numCache>
                <c:formatCode>0</c:formatCode>
                <c:ptCount val="22"/>
                <c:pt idx="0">
                  <c:v>49</c:v>
                </c:pt>
                <c:pt idx="1">
                  <c:v>48</c:v>
                </c:pt>
                <c:pt idx="2">
                  <c:v>39</c:v>
                </c:pt>
                <c:pt idx="3">
                  <c:v>38</c:v>
                </c:pt>
                <c:pt idx="4">
                  <c:v>25</c:v>
                </c:pt>
                <c:pt idx="5">
                  <c:v>31</c:v>
                </c:pt>
                <c:pt idx="6">
                  <c:v>35</c:v>
                </c:pt>
                <c:pt idx="7">
                  <c:v>46</c:v>
                </c:pt>
                <c:pt idx="8">
                  <c:v>50</c:v>
                </c:pt>
                <c:pt idx="9">
                  <c:v>41</c:v>
                </c:pt>
                <c:pt idx="10">
                  <c:v>47</c:v>
                </c:pt>
                <c:pt idx="11">
                  <c:v>40</c:v>
                </c:pt>
                <c:pt idx="12">
                  <c:v>28</c:v>
                </c:pt>
                <c:pt idx="13">
                  <c:v>43</c:v>
                </c:pt>
                <c:pt idx="14">
                  <c:v>36</c:v>
                </c:pt>
                <c:pt idx="15">
                  <c:v>37</c:v>
                </c:pt>
                <c:pt idx="16">
                  <c:v>29</c:v>
                </c:pt>
                <c:pt idx="17">
                  <c:v>44</c:v>
                </c:pt>
                <c:pt idx="18">
                  <c:v>42</c:v>
                </c:pt>
                <c:pt idx="19">
                  <c:v>32</c:v>
                </c:pt>
                <c:pt idx="20">
                  <c:v>18</c:v>
                </c:pt>
                <c:pt idx="2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D-4228-BBFB-49976904E09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Рост импорта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Лист1!$C$2:$C$23</c:f>
              <c:numCache>
                <c:formatCode>0</c:formatCode>
                <c:ptCount val="22"/>
                <c:pt idx="0">
                  <c:v>6</c:v>
                </c:pt>
                <c:pt idx="1">
                  <c:v>10</c:v>
                </c:pt>
                <c:pt idx="2">
                  <c:v>13</c:v>
                </c:pt>
                <c:pt idx="3">
                  <c:v>5</c:v>
                </c:pt>
                <c:pt idx="4">
                  <c:v>15</c:v>
                </c:pt>
                <c:pt idx="5">
                  <c:v>11</c:v>
                </c:pt>
                <c:pt idx="6">
                  <c:v>9</c:v>
                </c:pt>
                <c:pt idx="7">
                  <c:v>4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4</c:v>
                </c:pt>
                <c:pt idx="12">
                  <c:v>11</c:v>
                </c:pt>
                <c:pt idx="13">
                  <c:v>5</c:v>
                </c:pt>
                <c:pt idx="14">
                  <c:v>3</c:v>
                </c:pt>
                <c:pt idx="15">
                  <c:v>15</c:v>
                </c:pt>
                <c:pt idx="16">
                  <c:v>12</c:v>
                </c:pt>
                <c:pt idx="17">
                  <c:v>11</c:v>
                </c:pt>
                <c:pt idx="18">
                  <c:v>4</c:v>
                </c:pt>
                <c:pt idx="19">
                  <c:v>12</c:v>
                </c:pt>
                <c:pt idx="20">
                  <c:v>16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D-4228-BBFB-49976904E09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Импортная цена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Лист1!$D$2:$D$23</c:f>
              <c:numCache>
                <c:formatCode>0</c:formatCode>
                <c:ptCount val="22"/>
                <c:pt idx="0">
                  <c:v>11</c:v>
                </c:pt>
                <c:pt idx="1">
                  <c:v>8</c:v>
                </c:pt>
                <c:pt idx="2">
                  <c:v>9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9</c:v>
                </c:pt>
                <c:pt idx="7">
                  <c:v>9</c:v>
                </c:pt>
                <c:pt idx="8">
                  <c:v>10</c:v>
                </c:pt>
                <c:pt idx="9">
                  <c:v>15</c:v>
                </c:pt>
                <c:pt idx="10">
                  <c:v>7</c:v>
                </c:pt>
                <c:pt idx="11">
                  <c:v>14</c:v>
                </c:pt>
                <c:pt idx="12">
                  <c:v>15</c:v>
                </c:pt>
                <c:pt idx="13">
                  <c:v>4</c:v>
                </c:pt>
                <c:pt idx="14">
                  <c:v>12</c:v>
                </c:pt>
                <c:pt idx="15">
                  <c:v>6</c:v>
                </c:pt>
                <c:pt idx="16">
                  <c:v>12</c:v>
                </c:pt>
                <c:pt idx="17">
                  <c:v>4</c:v>
                </c:pt>
                <c:pt idx="18">
                  <c:v>13</c:v>
                </c:pt>
                <c:pt idx="19">
                  <c:v>10</c:v>
                </c:pt>
                <c:pt idx="20">
                  <c:v>12</c:v>
                </c:pt>
                <c:pt idx="2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BD-4228-BBFB-49976904E09D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Экспорт из Грузии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Лист1!$E$2:$E$23</c:f>
              <c:numCache>
                <c:formatCode>0</c:formatCode>
                <c:ptCount val="22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4</c:v>
                </c:pt>
                <c:pt idx="4">
                  <c:v>16</c:v>
                </c:pt>
                <c:pt idx="5">
                  <c:v>17</c:v>
                </c:pt>
                <c:pt idx="6">
                  <c:v>11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19</c:v>
                </c:pt>
                <c:pt idx="2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BD-4228-BBFB-49976904E09D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Импортная пошлина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Лист1!$F$2:$F$23</c:f>
              <c:numCache>
                <c:formatCode>0</c:formatCode>
                <c:ptCount val="22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9</c:v>
                </c:pt>
                <c:pt idx="9">
                  <c:v>11</c:v>
                </c:pt>
                <c:pt idx="10">
                  <c:v>5</c:v>
                </c:pt>
                <c:pt idx="11">
                  <c:v>11</c:v>
                </c:pt>
                <c:pt idx="12">
                  <c:v>11</c:v>
                </c:pt>
                <c:pt idx="13">
                  <c:v>11</c:v>
                </c:pt>
                <c:pt idx="14">
                  <c:v>11</c:v>
                </c:pt>
                <c:pt idx="15">
                  <c:v>11</c:v>
                </c:pt>
                <c:pt idx="16">
                  <c:v>11</c:v>
                </c:pt>
                <c:pt idx="17">
                  <c:v>11</c:v>
                </c:pt>
                <c:pt idx="18">
                  <c:v>11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BD-4228-BBFB-49976904E09D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Расстояние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Лист1!$G$2:$G$23</c:f>
              <c:numCache>
                <c:formatCode>0</c:formatCode>
                <c:ptCount val="22"/>
                <c:pt idx="0">
                  <c:v>14</c:v>
                </c:pt>
                <c:pt idx="1">
                  <c:v>10</c:v>
                </c:pt>
                <c:pt idx="2">
                  <c:v>18</c:v>
                </c:pt>
                <c:pt idx="3">
                  <c:v>19</c:v>
                </c:pt>
                <c:pt idx="4">
                  <c:v>23</c:v>
                </c:pt>
                <c:pt idx="5">
                  <c:v>22</c:v>
                </c:pt>
                <c:pt idx="6">
                  <c:v>20</c:v>
                </c:pt>
                <c:pt idx="7">
                  <c:v>11</c:v>
                </c:pt>
                <c:pt idx="8">
                  <c:v>4</c:v>
                </c:pt>
                <c:pt idx="9">
                  <c:v>17</c:v>
                </c:pt>
                <c:pt idx="10">
                  <c:v>4</c:v>
                </c:pt>
                <c:pt idx="11">
                  <c:v>13</c:v>
                </c:pt>
                <c:pt idx="12">
                  <c:v>9</c:v>
                </c:pt>
                <c:pt idx="13">
                  <c:v>7</c:v>
                </c:pt>
                <c:pt idx="14">
                  <c:v>13</c:v>
                </c:pt>
                <c:pt idx="15">
                  <c:v>19</c:v>
                </c:pt>
                <c:pt idx="16">
                  <c:v>5</c:v>
                </c:pt>
                <c:pt idx="17">
                  <c:v>14</c:v>
                </c:pt>
                <c:pt idx="18">
                  <c:v>11</c:v>
                </c:pt>
                <c:pt idx="19">
                  <c:v>15</c:v>
                </c:pt>
                <c:pt idx="20">
                  <c:v>21</c:v>
                </c:pt>
                <c:pt idx="2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9BD-4228-BBFB-49976904E09D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Городское насел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Лист1!$H$2:$H$23</c:f>
              <c:numCache>
                <c:formatCode>0</c:formatCode>
                <c:ptCount val="22"/>
                <c:pt idx="0">
                  <c:v>15</c:v>
                </c:pt>
                <c:pt idx="1">
                  <c:v>15</c:v>
                </c:pt>
                <c:pt idx="2">
                  <c:v>12</c:v>
                </c:pt>
                <c:pt idx="3">
                  <c:v>10</c:v>
                </c:pt>
                <c:pt idx="4">
                  <c:v>11</c:v>
                </c:pt>
                <c:pt idx="5">
                  <c:v>15</c:v>
                </c:pt>
                <c:pt idx="6">
                  <c:v>4</c:v>
                </c:pt>
                <c:pt idx="7">
                  <c:v>11</c:v>
                </c:pt>
                <c:pt idx="8">
                  <c:v>13</c:v>
                </c:pt>
                <c:pt idx="9">
                  <c:v>8</c:v>
                </c:pt>
                <c:pt idx="10">
                  <c:v>16</c:v>
                </c:pt>
                <c:pt idx="11">
                  <c:v>7</c:v>
                </c:pt>
                <c:pt idx="12">
                  <c:v>5</c:v>
                </c:pt>
                <c:pt idx="13">
                  <c:v>9</c:v>
                </c:pt>
                <c:pt idx="14">
                  <c:v>10</c:v>
                </c:pt>
                <c:pt idx="15">
                  <c:v>9</c:v>
                </c:pt>
                <c:pt idx="16">
                  <c:v>7</c:v>
                </c:pt>
                <c:pt idx="17">
                  <c:v>14</c:v>
                </c:pt>
                <c:pt idx="18">
                  <c:v>11</c:v>
                </c:pt>
                <c:pt idx="19">
                  <c:v>9</c:v>
                </c:pt>
                <c:pt idx="20">
                  <c:v>9</c:v>
                </c:pt>
                <c:pt idx="2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BD-4228-BBFB-49976904E09D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Рост насел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Лист1!$I$2:$I$23</c:f>
              <c:numCache>
                <c:formatCode>0</c:formatCode>
                <c:ptCount val="22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5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6</c:v>
                </c:pt>
                <c:pt idx="15">
                  <c:v>2</c:v>
                </c:pt>
                <c:pt idx="16">
                  <c:v>7</c:v>
                </c:pt>
                <c:pt idx="17">
                  <c:v>3</c:v>
                </c:pt>
                <c:pt idx="18">
                  <c:v>5</c:v>
                </c:pt>
                <c:pt idx="19">
                  <c:v>3</c:v>
                </c:pt>
                <c:pt idx="20">
                  <c:v>3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9BD-4228-BBFB-49976904E09D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ВВП (ППС)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Лист1!$J$2:$J$23</c:f>
              <c:numCache>
                <c:formatCode>0</c:formatCode>
                <c:ptCount val="22"/>
                <c:pt idx="0">
                  <c:v>12</c:v>
                </c:pt>
                <c:pt idx="1">
                  <c:v>10</c:v>
                </c:pt>
                <c:pt idx="2">
                  <c:v>6</c:v>
                </c:pt>
                <c:pt idx="3">
                  <c:v>14</c:v>
                </c:pt>
                <c:pt idx="4">
                  <c:v>3</c:v>
                </c:pt>
                <c:pt idx="5">
                  <c:v>5</c:v>
                </c:pt>
                <c:pt idx="6">
                  <c:v>6</c:v>
                </c:pt>
                <c:pt idx="7">
                  <c:v>13</c:v>
                </c:pt>
                <c:pt idx="8">
                  <c:v>11</c:v>
                </c:pt>
                <c:pt idx="9">
                  <c:v>11</c:v>
                </c:pt>
                <c:pt idx="10">
                  <c:v>13</c:v>
                </c:pt>
                <c:pt idx="11">
                  <c:v>12</c:v>
                </c:pt>
                <c:pt idx="12">
                  <c:v>14</c:v>
                </c:pt>
                <c:pt idx="13">
                  <c:v>13</c:v>
                </c:pt>
                <c:pt idx="14">
                  <c:v>12</c:v>
                </c:pt>
                <c:pt idx="15">
                  <c:v>6</c:v>
                </c:pt>
                <c:pt idx="16">
                  <c:v>15</c:v>
                </c:pt>
                <c:pt idx="17">
                  <c:v>9</c:v>
                </c:pt>
                <c:pt idx="18">
                  <c:v>10</c:v>
                </c:pt>
                <c:pt idx="19">
                  <c:v>8</c:v>
                </c:pt>
                <c:pt idx="20">
                  <c:v>2</c:v>
                </c:pt>
                <c:pt idx="2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BD-4228-BBFB-49976904E09D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Рост ВВП (ППС)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Лист1!$K$2:$K$23</c:f>
              <c:numCache>
                <c:formatCode>0</c:formatCode>
                <c:ptCount val="22"/>
                <c:pt idx="0">
                  <c:v>5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8</c:v>
                </c:pt>
                <c:pt idx="5">
                  <c:v>5</c:v>
                </c:pt>
                <c:pt idx="6">
                  <c:v>8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4</c:v>
                </c:pt>
                <c:pt idx="11">
                  <c:v>3</c:v>
                </c:pt>
                <c:pt idx="12">
                  <c:v>6</c:v>
                </c:pt>
                <c:pt idx="13">
                  <c:v>6</c:v>
                </c:pt>
                <c:pt idx="14">
                  <c:v>3</c:v>
                </c:pt>
                <c:pt idx="15">
                  <c:v>7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6</c:v>
                </c:pt>
                <c:pt idx="20">
                  <c:v>4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9BD-4228-BBFB-49976904E09D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EF</c:v>
                </c:pt>
              </c:strCache>
            </c:strRef>
          </c:tx>
          <c:invertIfNegative val="0"/>
          <c:cat>
            <c:strRef>
              <c:f>Лист1!$A$2:$A$23</c:f>
              <c:strCache>
                <c:ptCount val="22"/>
                <c:pt idx="0">
                  <c:v>Германия</c:v>
                </c:pt>
                <c:pt idx="1">
                  <c:v>UK</c:v>
                </c:pt>
                <c:pt idx="2">
                  <c:v>Польша</c:v>
                </c:pt>
                <c:pt idx="3">
                  <c:v>ОАЭ</c:v>
                </c:pt>
                <c:pt idx="4">
                  <c:v>Румыния</c:v>
                </c:pt>
                <c:pt idx="5">
                  <c:v>Россия</c:v>
                </c:pt>
                <c:pt idx="6">
                  <c:v>Литва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Австрия</c:v>
                </c:pt>
                <c:pt idx="10">
                  <c:v>США</c:v>
                </c:pt>
                <c:pt idx="11">
                  <c:v>Дания</c:v>
                </c:pt>
                <c:pt idx="12">
                  <c:v>Ирландия</c:v>
                </c:pt>
                <c:pt idx="13">
                  <c:v>Гонконг</c:v>
                </c:pt>
                <c:pt idx="14">
                  <c:v>Швеция</c:v>
                </c:pt>
                <c:pt idx="15">
                  <c:v>Венгрия</c:v>
                </c:pt>
                <c:pt idx="16">
                  <c:v>Сингапур</c:v>
                </c:pt>
                <c:pt idx="17">
                  <c:v>Италия</c:v>
                </c:pt>
                <c:pt idx="18">
                  <c:v>Бельгия</c:v>
                </c:pt>
                <c:pt idx="19">
                  <c:v>Чехия</c:v>
                </c:pt>
                <c:pt idx="20">
                  <c:v>Беларусь</c:v>
                </c:pt>
                <c:pt idx="21">
                  <c:v>Франция</c:v>
                </c:pt>
              </c:strCache>
            </c:strRef>
          </c:cat>
          <c:val>
            <c:numRef>
              <c:f>Лист1!$L$2:$L$23</c:f>
              <c:numCache>
                <c:formatCode>0</c:formatCode>
                <c:ptCount val="22"/>
                <c:pt idx="0">
                  <c:v>11</c:v>
                </c:pt>
                <c:pt idx="1">
                  <c:v>15</c:v>
                </c:pt>
                <c:pt idx="2">
                  <c:v>8</c:v>
                </c:pt>
                <c:pt idx="3">
                  <c:v>14</c:v>
                </c:pt>
                <c:pt idx="4">
                  <c:v>9</c:v>
                </c:pt>
                <c:pt idx="5">
                  <c:v>3</c:v>
                </c:pt>
                <c:pt idx="6">
                  <c:v>12</c:v>
                </c:pt>
                <c:pt idx="7">
                  <c:v>13</c:v>
                </c:pt>
                <c:pt idx="8">
                  <c:v>15</c:v>
                </c:pt>
                <c:pt idx="9">
                  <c:v>9</c:v>
                </c:pt>
                <c:pt idx="10">
                  <c:v>12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13</c:v>
                </c:pt>
                <c:pt idx="15">
                  <c:v>7</c:v>
                </c:pt>
                <c:pt idx="16">
                  <c:v>16</c:v>
                </c:pt>
                <c:pt idx="17">
                  <c:v>4</c:v>
                </c:pt>
                <c:pt idx="18">
                  <c:v>7</c:v>
                </c:pt>
                <c:pt idx="19">
                  <c:v>11</c:v>
                </c:pt>
                <c:pt idx="20">
                  <c:v>2</c:v>
                </c:pt>
                <c:pt idx="2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BD-4228-BBFB-49976904E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66026240"/>
        <c:axId val="166028032"/>
      </c:barChart>
      <c:catAx>
        <c:axId val="166026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66028032"/>
        <c:crosses val="autoZero"/>
        <c:auto val="1"/>
        <c:lblAlgn val="ctr"/>
        <c:lblOffset val="100"/>
        <c:noMultiLvlLbl val="0"/>
      </c:catAx>
      <c:valAx>
        <c:axId val="166028032"/>
        <c:scaling>
          <c:orientation val="minMax"/>
          <c:max val="14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660262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5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Страны-импортеры</a:t>
            </a:r>
            <a:r>
              <a:rPr lang="ru-RU" baseline="0" dirty="0"/>
              <a:t> тимьяна в ЕС</a:t>
            </a:r>
            <a:r>
              <a:rPr lang="en-US" baseline="0" dirty="0"/>
              <a:t>, 2013-2017</a:t>
            </a:r>
            <a:endParaRPr lang="ru-RU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0.11922960940847842"/>
                  <c:y val="4.24743466506942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3B-451E-9B43-3CCCA6BB2739}"/>
                </c:ext>
              </c:extLst>
            </c:dLbl>
            <c:dLbl>
              <c:idx val="1"/>
              <c:layout>
                <c:manualLayout>
                  <c:x val="0.12520500367684015"/>
                  <c:y val="-2.95079934757651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3B-451E-9B43-3CCCA6BB2739}"/>
                </c:ext>
              </c:extLst>
            </c:dLbl>
            <c:dLbl>
              <c:idx val="2"/>
              <c:layout>
                <c:manualLayout>
                  <c:x val="-1.3167452293660431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3B-451E-9B43-3CCCA6BB2739}"/>
                </c:ext>
              </c:extLst>
            </c:dLbl>
            <c:dLbl>
              <c:idx val="3"/>
              <c:layout>
                <c:manualLayout>
                  <c:x val="-2.5540680665111285E-2"/>
                  <c:y val="1.14190210749530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3B-451E-9B43-3CCCA6BB2739}"/>
                </c:ext>
              </c:extLst>
            </c:dLbl>
            <c:dLbl>
              <c:idx val="4"/>
              <c:layout>
                <c:manualLayout>
                  <c:x val="-8.7227080588929279E-2"/>
                  <c:y val="6.02445138945914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3B-451E-9B43-3CCCA6BB2739}"/>
                </c:ext>
              </c:extLst>
            </c:dLbl>
            <c:dLbl>
              <c:idx val="5"/>
              <c:layout>
                <c:manualLayout>
                  <c:x val="-3.4422894810629504E-2"/>
                  <c:y val="-2.88665591101793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3B-451E-9B43-3CCCA6BB2739}"/>
                </c:ext>
              </c:extLst>
            </c:dLbl>
            <c:dLbl>
              <c:idx val="6"/>
              <c:layout>
                <c:manualLayout>
                  <c:x val="-0.13152255569486987"/>
                  <c:y val="1.82085243346552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3B-451E-9B43-3CCCA6BB2739}"/>
                </c:ext>
              </c:extLst>
            </c:dLbl>
            <c:dLbl>
              <c:idx val="9"/>
              <c:layout>
                <c:manualLayout>
                  <c:x val="4.8717867326910767E-2"/>
                  <c:y val="2.8111266957992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3B-451E-9B43-3CCCA6BB27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i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Великобритания</c:v>
                </c:pt>
                <c:pt idx="1">
                  <c:v>Германия</c:v>
                </c:pt>
                <c:pt idx="2">
                  <c:v>Франция</c:v>
                </c:pt>
                <c:pt idx="3">
                  <c:v>Испания</c:v>
                </c:pt>
                <c:pt idx="4">
                  <c:v>Бельгия</c:v>
                </c:pt>
                <c:pt idx="5">
                  <c:v>Нидерланды</c:v>
                </c:pt>
                <c:pt idx="6">
                  <c:v>Италия</c:v>
                </c:pt>
                <c:pt idx="7">
                  <c:v>Ирландия</c:v>
                </c:pt>
                <c:pt idx="8">
                  <c:v>Венгрия</c:v>
                </c:pt>
                <c:pt idx="9">
                  <c:v>Другие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0.27538588161700678</c:v>
                </c:pt>
                <c:pt idx="1">
                  <c:v>0.15879612018961403</c:v>
                </c:pt>
                <c:pt idx="2">
                  <c:v>0.11572396273108737</c:v>
                </c:pt>
                <c:pt idx="3">
                  <c:v>9.8381023757030034E-2</c:v>
                </c:pt>
                <c:pt idx="4">
                  <c:v>7.3538510295917278E-2</c:v>
                </c:pt>
                <c:pt idx="5">
                  <c:v>7.012408447397793E-2</c:v>
                </c:pt>
                <c:pt idx="6">
                  <c:v>6.3026105943766023E-2</c:v>
                </c:pt>
                <c:pt idx="7">
                  <c:v>3.676865675577113E-2</c:v>
                </c:pt>
                <c:pt idx="8">
                  <c:v>2.0233135840225097E-2</c:v>
                </c:pt>
                <c:pt idx="9">
                  <c:v>8.802251839560446E-2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63B-451E-9B43-3CCCA6BB273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ЕС-28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ru-RU" baseline="0" dirty="0"/>
              <a:t>импорт тимьяна, тонн</a:t>
            </a:r>
            <a:r>
              <a:rPr lang="en-US" baseline="0" dirty="0"/>
              <a:t>, 2013-2017</a:t>
            </a:r>
            <a:endParaRPr lang="ru-RU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Польша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0</c:formatCode>
                <c:ptCount val="5"/>
                <c:pt idx="0">
                  <c:v>1130.8579999999999</c:v>
                </c:pt>
                <c:pt idx="1">
                  <c:v>1241.309</c:v>
                </c:pt>
                <c:pt idx="2">
                  <c:v>1146.6020000000001</c:v>
                </c:pt>
                <c:pt idx="3">
                  <c:v>1187.1479999999999</c:v>
                </c:pt>
                <c:pt idx="4">
                  <c:v>1124.0050000000001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C-4236-955F-465ACF323B8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Франция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0</c:formatCode>
                <c:ptCount val="5"/>
                <c:pt idx="0">
                  <c:v>182.91499999999999</c:v>
                </c:pt>
                <c:pt idx="1">
                  <c:v>198.49700000000001</c:v>
                </c:pt>
                <c:pt idx="2">
                  <c:v>730.94299999999998</c:v>
                </c:pt>
                <c:pt idx="3">
                  <c:v>1412.075</c:v>
                </c:pt>
                <c:pt idx="4">
                  <c:v>852.52800000000002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C-4236-955F-465ACF323B8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Марокко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0</c:formatCode>
                <c:ptCount val="5"/>
                <c:pt idx="0">
                  <c:v>498.04399999999998</c:v>
                </c:pt>
                <c:pt idx="1">
                  <c:v>469.26600000000002</c:v>
                </c:pt>
                <c:pt idx="2">
                  <c:v>503.47899999999998</c:v>
                </c:pt>
                <c:pt idx="3">
                  <c:v>633.14300000000003</c:v>
                </c:pt>
                <c:pt idx="4">
                  <c:v>624.39499999999998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4C-4236-955F-465ACF323B8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Испания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Лист1!$E$2:$E$6</c:f>
              <c:numCache>
                <c:formatCode>0</c:formatCode>
                <c:ptCount val="5"/>
                <c:pt idx="0">
                  <c:v>278.91699999999997</c:v>
                </c:pt>
                <c:pt idx="1">
                  <c:v>387.44099999999997</c:v>
                </c:pt>
                <c:pt idx="2">
                  <c:v>397.97699999999998</c:v>
                </c:pt>
                <c:pt idx="3">
                  <c:v>681.73900000000003</c:v>
                </c:pt>
                <c:pt idx="4">
                  <c:v>499.55200000000002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4C-4236-955F-465ACF323B8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Израиль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Лист1!$F$2:$F$6</c:f>
              <c:numCache>
                <c:formatCode>0</c:formatCode>
                <c:ptCount val="5"/>
                <c:pt idx="0">
                  <c:v>463.25900000000001</c:v>
                </c:pt>
                <c:pt idx="1">
                  <c:v>378.27300000000002</c:v>
                </c:pt>
                <c:pt idx="2">
                  <c:v>364.774</c:v>
                </c:pt>
                <c:pt idx="3">
                  <c:v>343.53699999999998</c:v>
                </c:pt>
                <c:pt idx="4">
                  <c:v>331.91699999999997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4C-4236-955F-465ACF323B8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Бельгия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Лист1!$G$2:$G$6</c:f>
              <c:numCache>
                <c:formatCode>0</c:formatCode>
                <c:ptCount val="5"/>
                <c:pt idx="0">
                  <c:v>483.30599999999998</c:v>
                </c:pt>
                <c:pt idx="1">
                  <c:v>441.28399999999999</c:v>
                </c:pt>
                <c:pt idx="2">
                  <c:v>359.173</c:v>
                </c:pt>
                <c:pt idx="3">
                  <c:v>298.16800000000001</c:v>
                </c:pt>
                <c:pt idx="4">
                  <c:v>184.20699999999999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24C-4236-955F-465ACF323B80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Германия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Лист1!$H$2:$H$6</c:f>
              <c:numCache>
                <c:formatCode>0</c:formatCode>
                <c:ptCount val="5"/>
                <c:pt idx="0">
                  <c:v>261.37299999999999</c:v>
                </c:pt>
                <c:pt idx="1">
                  <c:v>245.059</c:v>
                </c:pt>
                <c:pt idx="2">
                  <c:v>323.66300000000001</c:v>
                </c:pt>
                <c:pt idx="3">
                  <c:v>266.43799999999999</c:v>
                </c:pt>
                <c:pt idx="4">
                  <c:v>233.79400000000001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4C-4236-955F-465ACF323B80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Нидерланды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Лист1!$I$2:$I$6</c:f>
              <c:numCache>
                <c:formatCode>0</c:formatCode>
                <c:ptCount val="5"/>
                <c:pt idx="0">
                  <c:v>159.65199999999999</c:v>
                </c:pt>
                <c:pt idx="1">
                  <c:v>148.804</c:v>
                </c:pt>
                <c:pt idx="2">
                  <c:v>148.01300000000001</c:v>
                </c:pt>
                <c:pt idx="3">
                  <c:v>210.81299999999999</c:v>
                </c:pt>
                <c:pt idx="4">
                  <c:v>406.99900000000002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4C-4236-955F-465ACF323B80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Турция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Лист1!$J$2:$J$6</c:f>
              <c:numCache>
                <c:formatCode>0</c:formatCode>
                <c:ptCount val="5"/>
                <c:pt idx="0">
                  <c:v>170.23</c:v>
                </c:pt>
                <c:pt idx="1">
                  <c:v>225.67500000000001</c:v>
                </c:pt>
                <c:pt idx="2">
                  <c:v>179.619</c:v>
                </c:pt>
                <c:pt idx="3">
                  <c:v>204.821</c:v>
                </c:pt>
                <c:pt idx="4">
                  <c:v>241.64099999999999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4C-4236-955F-465ACF323B80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Египет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Лист1!$K$2:$K$6</c:f>
              <c:numCache>
                <c:formatCode>0</c:formatCode>
                <c:ptCount val="5"/>
                <c:pt idx="0">
                  <c:v>21.884</c:v>
                </c:pt>
                <c:pt idx="1">
                  <c:v>51.250999999999998</c:v>
                </c:pt>
                <c:pt idx="2">
                  <c:v>214.42099999999999</c:v>
                </c:pt>
                <c:pt idx="3">
                  <c:v>379.666</c:v>
                </c:pt>
                <c:pt idx="4">
                  <c:v>196.934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24C-4236-955F-465ACF323B80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Другия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Лист1!$L$2:$L$6</c:f>
              <c:numCache>
                <c:formatCode>0</c:formatCode>
                <c:ptCount val="5"/>
                <c:pt idx="0">
                  <c:v>646.3119999999999</c:v>
                </c:pt>
                <c:pt idx="1">
                  <c:v>623.34699999999998</c:v>
                </c:pt>
                <c:pt idx="2">
                  <c:v>716.14400000000046</c:v>
                </c:pt>
                <c:pt idx="3">
                  <c:v>1092.778</c:v>
                </c:pt>
                <c:pt idx="4">
                  <c:v>1540.2549999999997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4C-4236-955F-465ACF323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95355776"/>
        <c:axId val="195357312"/>
      </c:barChart>
      <c:catAx>
        <c:axId val="19535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5357312"/>
        <c:crosses val="autoZero"/>
        <c:auto val="1"/>
        <c:lblAlgn val="ctr"/>
        <c:lblOffset val="100"/>
        <c:noMultiLvlLbl val="0"/>
      </c:catAx>
      <c:valAx>
        <c:axId val="195357312"/>
        <c:scaling>
          <c:orientation val="minMax"/>
          <c:max val="700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195355776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just"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462241"/>
            <a:ext cx="8060432" cy="396460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B050"/>
                </a:solidFill>
              </a:rPr>
              <a:t>Диверсификация экспорта зелени из Грузии: новые рынки с наибольшим потенциалом</a:t>
            </a:r>
            <a:br>
              <a:rPr lang="en-US" sz="3100" dirty="0">
                <a:solidFill>
                  <a:srgbClr val="00B050"/>
                </a:solidFill>
              </a:rPr>
            </a:br>
            <a:endParaRPr lang="ru-RU" i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s://www.fruit-inform.com/images/logo-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513"/>
            <a:ext cx="1872208" cy="187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fresh her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82856"/>
            <a:ext cx="4392488" cy="278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27584" y="3284984"/>
            <a:ext cx="7772400" cy="39646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700" i="1" dirty="0">
              <a:solidFill>
                <a:srgbClr val="00B050"/>
              </a:solidFill>
            </a:endParaRPr>
          </a:p>
          <a:p>
            <a:endParaRPr lang="en-US" sz="3700" i="1" dirty="0">
              <a:solidFill>
                <a:srgbClr val="00B050"/>
              </a:solidFill>
            </a:endParaRPr>
          </a:p>
          <a:p>
            <a:r>
              <a:rPr lang="ru-RU" sz="3300" dirty="0"/>
              <a:t>Евгений Кузин</a:t>
            </a:r>
            <a:endParaRPr lang="en-US" sz="3300" dirty="0"/>
          </a:p>
          <a:p>
            <a:r>
              <a:rPr lang="en-US" sz="3300" i="1" dirty="0"/>
              <a:t>Fruit-Inform</a:t>
            </a:r>
            <a:br>
              <a:rPr lang="en-US" sz="4100" i="1" dirty="0">
                <a:solidFill>
                  <a:srgbClr val="00B050"/>
                </a:solidFill>
              </a:rPr>
            </a:br>
            <a:endParaRPr lang="ru-RU" sz="4100" i="1" dirty="0">
              <a:solidFill>
                <a:srgbClr val="00B05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0711C1-69BE-48D4-AF4D-B4DC20E786A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0" y="151742"/>
            <a:ext cx="2056956" cy="5675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8CE8DF-74B8-4559-8DE7-71D2A318159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76" y="225656"/>
            <a:ext cx="1647825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5CCDB2-16F7-4772-9456-72144AC7B49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590" y="151742"/>
            <a:ext cx="2056956" cy="5675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533D1A-1185-4E91-89C5-4B9E7E9E4955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8392"/>
            <a:ext cx="1219200" cy="723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725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РЕЙТИНГИ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ru-RU" dirty="0">
                <a:solidFill>
                  <a:srgbClr val="00B050"/>
                </a:solidFill>
              </a:rPr>
              <a:t>топ импортеров по объему импорта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43333604"/>
              </p:ext>
            </p:extLst>
          </p:nvPr>
        </p:nvGraphicFramePr>
        <p:xfrm>
          <a:off x="683568" y="1397000"/>
          <a:ext cx="777686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31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РЕЙТИНГИ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ru-RU" dirty="0">
                <a:solidFill>
                  <a:srgbClr val="00B050"/>
                </a:solidFill>
              </a:rPr>
              <a:t>топ стран по росту импорта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16576551"/>
              </p:ext>
            </p:extLst>
          </p:nvPr>
        </p:nvGraphicFramePr>
        <p:xfrm>
          <a:off x="683568" y="1397000"/>
          <a:ext cx="777686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273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РЕЙТИНГИ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ru-RU" dirty="0">
                <a:solidFill>
                  <a:srgbClr val="00B050"/>
                </a:solidFill>
              </a:rPr>
              <a:t>ФИНАЛЬНЫЕ РЕЗУЛЬТАТЫ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02897077"/>
              </p:ext>
            </p:extLst>
          </p:nvPr>
        </p:nvGraphicFramePr>
        <p:xfrm>
          <a:off x="683568" y="1397000"/>
          <a:ext cx="7776864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57504" y="4941167"/>
            <a:ext cx="1558312" cy="1368151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4932637"/>
            <a:ext cx="2465217" cy="1376682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86860" y="4932636"/>
            <a:ext cx="2785540" cy="1376683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5980638"/>
            <a:ext cx="78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ТОП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-5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6466" y="5939986"/>
            <a:ext cx="89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ТОП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-10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41753" y="5939986"/>
            <a:ext cx="899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ТОП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-15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85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РЕЙТИНГИ </a:t>
            </a:r>
            <a:r>
              <a:rPr lang="en-US" dirty="0">
                <a:solidFill>
                  <a:srgbClr val="00B050"/>
                </a:solidFill>
              </a:rPr>
              <a:t>– </a:t>
            </a:r>
            <a:r>
              <a:rPr lang="ru-RU" dirty="0">
                <a:solidFill>
                  <a:srgbClr val="00B050"/>
                </a:solidFill>
              </a:rPr>
              <a:t>ФИНАЛЬНЫЕ РЕЗУЛЬТАТЫ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09269063"/>
              </p:ext>
            </p:extLst>
          </p:nvPr>
        </p:nvGraphicFramePr>
        <p:xfrm>
          <a:off x="539552" y="1412776"/>
          <a:ext cx="787253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98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ТОП</a:t>
            </a:r>
            <a:r>
              <a:rPr lang="en-US" dirty="0">
                <a:solidFill>
                  <a:srgbClr val="00B050"/>
                </a:solidFill>
              </a:rPr>
              <a:t>-15 </a:t>
            </a:r>
            <a:r>
              <a:rPr lang="ru-RU" dirty="0">
                <a:solidFill>
                  <a:srgbClr val="00B050"/>
                </a:solidFill>
              </a:rPr>
              <a:t>потенциальных импортеров свежей зелени из Грузии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64" y="2204864"/>
            <a:ext cx="8625760" cy="43204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21260" y="167441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ТОП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-5</a:t>
            </a:r>
            <a:r>
              <a:rPr lang="en-US" sz="2800" dirty="0"/>
              <a:t>     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ОП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-10</a:t>
            </a:r>
            <a:r>
              <a:rPr lang="en-US" sz="2800" dirty="0"/>
              <a:t>      </a:t>
            </a:r>
            <a:r>
              <a:rPr lang="en-US" sz="2800" dirty="0">
                <a:solidFill>
                  <a:srgbClr val="FFFF00"/>
                </a:solidFill>
              </a:rPr>
              <a:t>T</a:t>
            </a:r>
            <a:r>
              <a:rPr lang="ru-RU" sz="2800" dirty="0">
                <a:solidFill>
                  <a:srgbClr val="FFFF00"/>
                </a:solidFill>
              </a:rPr>
              <a:t>ОП</a:t>
            </a:r>
            <a:r>
              <a:rPr lang="en-US" sz="2800" dirty="0">
                <a:solidFill>
                  <a:srgbClr val="FFFF00"/>
                </a:solidFill>
              </a:rPr>
              <a:t>-15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38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РЕЙТИНГИ </a:t>
            </a:r>
            <a:r>
              <a:rPr lang="en-US" sz="3600" dirty="0">
                <a:solidFill>
                  <a:srgbClr val="00B050"/>
                </a:solidFill>
              </a:rPr>
              <a:t>– </a:t>
            </a:r>
            <a:r>
              <a:rPr lang="ru-RU" sz="3600" dirty="0">
                <a:solidFill>
                  <a:srgbClr val="00B050"/>
                </a:solidFill>
              </a:rPr>
              <a:t>ФИНАЛЬНЫЕ РЕЗУЛЬТАТЫ </a:t>
            </a:r>
            <a:r>
              <a:rPr lang="en-US" sz="3600" dirty="0">
                <a:solidFill>
                  <a:srgbClr val="00B050"/>
                </a:solidFill>
              </a:rPr>
              <a:t>– </a:t>
            </a:r>
            <a:r>
              <a:rPr lang="ru-RU" sz="3600" dirty="0">
                <a:solidFill>
                  <a:srgbClr val="00B050"/>
                </a:solidFill>
              </a:rPr>
              <a:t>Регионы для экспорта свежей зелени из Грузии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200" b="1" dirty="0"/>
          </a:p>
          <a:p>
            <a:pPr marL="0" indent="0" algn="ctr">
              <a:buNone/>
            </a:pPr>
            <a:r>
              <a:rPr lang="ru-RU" sz="2200" b="1" dirty="0"/>
              <a:t>Старые страны ЕС</a:t>
            </a:r>
            <a:endParaRPr lang="en-US" sz="2200" b="1" dirty="0"/>
          </a:p>
          <a:p>
            <a:pPr marL="0" indent="0" algn="just">
              <a:buNone/>
            </a:pPr>
            <a:r>
              <a:rPr lang="ru-RU" sz="2200" dirty="0"/>
              <a:t>Германия</a:t>
            </a:r>
            <a:r>
              <a:rPr lang="en-US" sz="2200" dirty="0"/>
              <a:t>, </a:t>
            </a:r>
            <a:r>
              <a:rPr lang="ru-RU" sz="2200" dirty="0" err="1"/>
              <a:t>БеНиЛюкс</a:t>
            </a:r>
            <a:r>
              <a:rPr lang="en-US" sz="2200" dirty="0"/>
              <a:t>, </a:t>
            </a:r>
            <a:r>
              <a:rPr lang="ru-RU" sz="2200" dirty="0"/>
              <a:t>Италия, Франция, Австрия, Британские О-ва</a:t>
            </a:r>
            <a:r>
              <a:rPr lang="en-US" sz="2200" dirty="0"/>
              <a:t> (</a:t>
            </a:r>
            <a:r>
              <a:rPr lang="ru-RU" sz="2200" dirty="0"/>
              <a:t>Великобритания</a:t>
            </a:r>
            <a:r>
              <a:rPr lang="en-US" sz="2200" dirty="0"/>
              <a:t>, </a:t>
            </a:r>
            <a:r>
              <a:rPr lang="ru-RU" sz="2200" dirty="0"/>
              <a:t>Ирландия</a:t>
            </a:r>
            <a:r>
              <a:rPr lang="en-US" sz="2200" dirty="0"/>
              <a:t>), </a:t>
            </a:r>
            <a:r>
              <a:rPr lang="ru-RU" sz="2200" dirty="0"/>
              <a:t>Скандинавия</a:t>
            </a:r>
            <a:r>
              <a:rPr lang="en-US" sz="2200" dirty="0"/>
              <a:t> (</a:t>
            </a:r>
            <a:r>
              <a:rPr lang="ru-RU" sz="2200" dirty="0"/>
              <a:t>Дания, Швеция</a:t>
            </a:r>
            <a:r>
              <a:rPr lang="en-US" sz="2200" dirty="0"/>
              <a:t>)</a:t>
            </a:r>
          </a:p>
          <a:p>
            <a:pPr marL="0" indent="0" algn="ctr">
              <a:buNone/>
            </a:pPr>
            <a:r>
              <a:rPr lang="ru-RU" sz="2200" b="1" dirty="0"/>
              <a:t>Новые страны ЕС</a:t>
            </a:r>
            <a:endParaRPr lang="en-US" sz="2200" b="1" dirty="0"/>
          </a:p>
          <a:p>
            <a:pPr marL="0" indent="0" algn="just">
              <a:buNone/>
            </a:pPr>
            <a:r>
              <a:rPr lang="ru-RU" sz="2200" dirty="0"/>
              <a:t>Польша</a:t>
            </a:r>
            <a:r>
              <a:rPr lang="en-US" sz="2200" dirty="0"/>
              <a:t>, </a:t>
            </a:r>
            <a:r>
              <a:rPr lang="ru-RU" sz="2200" dirty="0"/>
              <a:t>Румыния, Литва, Венгрия, Чехия</a:t>
            </a:r>
            <a:endParaRPr lang="en-US" sz="2200" dirty="0"/>
          </a:p>
          <a:p>
            <a:pPr marL="0" indent="0" algn="ctr">
              <a:buNone/>
            </a:pPr>
            <a:r>
              <a:rPr lang="ru-RU" sz="2200" b="1" dirty="0"/>
              <a:t>СНГ</a:t>
            </a:r>
            <a:endParaRPr lang="en-US" sz="2200" b="1" dirty="0"/>
          </a:p>
          <a:p>
            <a:pPr marL="0" indent="0" algn="just">
              <a:buNone/>
            </a:pPr>
            <a:r>
              <a:rPr lang="ru-RU" sz="2200" dirty="0"/>
              <a:t>Россия, Беларусь</a:t>
            </a:r>
            <a:endParaRPr lang="en-US" sz="2200" dirty="0"/>
          </a:p>
          <a:p>
            <a:pPr marL="0" indent="0" algn="ctr">
              <a:buNone/>
            </a:pPr>
            <a:r>
              <a:rPr lang="ru-RU" sz="2200" b="1" dirty="0"/>
              <a:t>Северная Америка</a:t>
            </a:r>
            <a:endParaRPr lang="en-US" sz="2200" b="1" dirty="0"/>
          </a:p>
          <a:p>
            <a:pPr marL="0" indent="0" algn="just">
              <a:buNone/>
            </a:pPr>
            <a:r>
              <a:rPr lang="ru-RU" sz="2200" dirty="0"/>
              <a:t>США, Канада</a:t>
            </a:r>
            <a:endParaRPr lang="en-US" sz="2200" dirty="0"/>
          </a:p>
          <a:p>
            <a:pPr marL="0" indent="0" algn="ctr">
              <a:buNone/>
            </a:pPr>
            <a:r>
              <a:rPr lang="ru-RU" sz="2200" b="1" dirty="0"/>
              <a:t>Азия</a:t>
            </a:r>
            <a:endParaRPr lang="en-US" sz="2200" b="1" dirty="0"/>
          </a:p>
          <a:p>
            <a:pPr marL="0" indent="0" algn="just">
              <a:buNone/>
            </a:pPr>
            <a:r>
              <a:rPr lang="ru-RU" sz="2200" dirty="0"/>
              <a:t>Юго-Восточная Азия (Гонконг, Сингапур), Ближний Восток (ОАЭ)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00045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Сезонные тренды</a:t>
            </a:r>
            <a:endParaRPr lang="en-US" dirty="0"/>
          </a:p>
          <a:p>
            <a:pPr lvl="1"/>
            <a:r>
              <a:rPr lang="ru-RU" dirty="0">
                <a:solidFill>
                  <a:srgbClr val="00B050"/>
                </a:solidFill>
              </a:rPr>
              <a:t>США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– </a:t>
            </a:r>
            <a:r>
              <a:rPr lang="ru-RU" dirty="0"/>
              <a:t>относительно стабильные ежемесячные объемы импорта, всплески потребления</a:t>
            </a:r>
            <a:r>
              <a:rPr lang="uk-UA" dirty="0"/>
              <a:t> </a:t>
            </a:r>
            <a:r>
              <a:rPr lang="ru-RU" dirty="0"/>
              <a:t>перед праздниками: шалфей перед Днем Благодарения (конец ноября), мята перед Дерби Кентукки (начало мая)</a:t>
            </a:r>
            <a:endParaRPr lang="en-US" dirty="0"/>
          </a:p>
          <a:p>
            <a:pPr lvl="1"/>
            <a:r>
              <a:rPr lang="ru-RU" dirty="0">
                <a:solidFill>
                  <a:srgbClr val="00B050"/>
                </a:solidFill>
              </a:rPr>
              <a:t>ЕС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– </a:t>
            </a:r>
            <a:r>
              <a:rPr lang="ru-RU" dirty="0"/>
              <a:t>пик импорта из стран вне ЕС зимой (Кения, Израиль, Эфиопия, Колумбия, Таиланд, Вьетнам – ключевые поставщики вне ЕС зимой)</a:t>
            </a:r>
            <a:endParaRPr lang="en-US" dirty="0"/>
          </a:p>
          <a:p>
            <a:pPr lvl="1"/>
            <a:r>
              <a:rPr lang="ru-RU" dirty="0">
                <a:solidFill>
                  <a:srgbClr val="00B050"/>
                </a:solidFill>
              </a:rPr>
              <a:t>ЕС</a:t>
            </a:r>
            <a:r>
              <a:rPr lang="ru-RU" dirty="0"/>
              <a:t> </a:t>
            </a:r>
            <a:r>
              <a:rPr lang="en-US" dirty="0"/>
              <a:t>– </a:t>
            </a:r>
            <a:r>
              <a:rPr lang="ru-RU" dirty="0"/>
              <a:t>конкуренция со странами ЕС в период отечественного сезона (Италия, Испания, Греция, Нидерланды)</a:t>
            </a:r>
          </a:p>
        </p:txBody>
      </p:sp>
    </p:spTree>
    <p:extLst>
      <p:ext uri="{BB962C8B-B14F-4D97-AF65-F5344CB8AC3E}">
        <p14:creationId xmlns:p14="http://schemas.microsoft.com/office/powerpoint/2010/main" val="4108275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Конкуренты в ЕС</a:t>
            </a:r>
            <a:endParaRPr lang="en-US" dirty="0"/>
          </a:p>
          <a:p>
            <a:pPr lvl="1"/>
            <a:r>
              <a:rPr lang="ru-RU" dirty="0">
                <a:solidFill>
                  <a:srgbClr val="00B050"/>
                </a:solidFill>
              </a:rPr>
              <a:t>Розмарин</a:t>
            </a:r>
            <a:r>
              <a:rPr lang="ru-RU" dirty="0"/>
              <a:t> (культивированный – из Испании, Франции, Италии; большей частью дикорастущий – из Египта, Марокко, Туниса)</a:t>
            </a:r>
            <a:endParaRPr lang="en-US" dirty="0"/>
          </a:p>
          <a:p>
            <a:pPr lvl="1"/>
            <a:r>
              <a:rPr lang="ru-RU" dirty="0">
                <a:solidFill>
                  <a:srgbClr val="00B050"/>
                </a:solidFill>
              </a:rPr>
              <a:t>Базилик</a:t>
            </a:r>
            <a:r>
              <a:rPr lang="ru-RU" dirty="0"/>
              <a:t> (Италия, Египет, Израиль, Кения, Эфиопия)</a:t>
            </a:r>
          </a:p>
          <a:p>
            <a:pPr lvl="1"/>
            <a:r>
              <a:rPr lang="ru-RU" dirty="0">
                <a:solidFill>
                  <a:srgbClr val="00B050"/>
                </a:solidFill>
              </a:rPr>
              <a:t>Лук-резанец</a:t>
            </a:r>
            <a:r>
              <a:rPr lang="ru-RU" dirty="0"/>
              <a:t> (многие страны ЕС, включая Германию; Израиль, Кения, Эфиопия)</a:t>
            </a:r>
          </a:p>
          <a:p>
            <a:pPr lvl="1"/>
            <a:r>
              <a:rPr lang="ru-RU" dirty="0">
                <a:solidFill>
                  <a:srgbClr val="00B050"/>
                </a:solidFill>
              </a:rPr>
              <a:t>Мята</a:t>
            </a:r>
            <a:r>
              <a:rPr lang="ru-RU" dirty="0"/>
              <a:t> (Европа, Египет, Кения, Латинская Америка)</a:t>
            </a:r>
          </a:p>
          <a:p>
            <a:pPr lvl="1"/>
            <a:r>
              <a:rPr lang="ru-RU" dirty="0" err="1">
                <a:solidFill>
                  <a:srgbClr val="00B050"/>
                </a:solidFill>
              </a:rPr>
              <a:t>Орегано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(Турция, Италия, Испания, Ближний Восток, Северная Африка)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9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90804146"/>
              </p:ext>
            </p:extLst>
          </p:nvPr>
        </p:nvGraphicFramePr>
        <p:xfrm>
          <a:off x="971600" y="1196752"/>
          <a:ext cx="756084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6541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ЕС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15075780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525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Мировая торговля свежей зеленью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Мировой рынок специй, зелени и приправ достигает </a:t>
            </a:r>
            <a:r>
              <a:rPr lang="en-US" dirty="0">
                <a:solidFill>
                  <a:srgbClr val="00B050"/>
                </a:solidFill>
              </a:rPr>
              <a:t>$16.6 </a:t>
            </a:r>
            <a:r>
              <a:rPr lang="ru-RU" dirty="0">
                <a:solidFill>
                  <a:srgbClr val="00B050"/>
                </a:solidFill>
              </a:rPr>
              <a:t>млрд.</a:t>
            </a:r>
            <a:r>
              <a:rPr lang="en-US" dirty="0"/>
              <a:t>,</a:t>
            </a:r>
            <a:r>
              <a:rPr lang="ru-RU" dirty="0"/>
              <a:t> показывая годовой рост в </a:t>
            </a:r>
            <a:r>
              <a:rPr lang="ru-RU" dirty="0">
                <a:solidFill>
                  <a:srgbClr val="00B050"/>
                </a:solidFill>
              </a:rPr>
              <a:t>4,8%</a:t>
            </a:r>
            <a:r>
              <a:rPr lang="ru-RU" dirty="0"/>
              <a:t> с 2012 г.</a:t>
            </a:r>
            <a:endParaRPr lang="en-US" dirty="0"/>
          </a:p>
          <a:p>
            <a:pPr algn="just"/>
            <a:r>
              <a:rPr lang="ru-RU" dirty="0"/>
              <a:t>США и ЕС – ключевые потребители свежей зелени</a:t>
            </a:r>
            <a:endParaRPr lang="en-US" dirty="0"/>
          </a:p>
          <a:p>
            <a:pPr algn="just"/>
            <a:r>
              <a:rPr lang="ru-RU" dirty="0"/>
              <a:t>Германия и Великобритания – ключевые потребители свежей зелени в ЕС</a:t>
            </a:r>
            <a:endParaRPr lang="en-US" dirty="0"/>
          </a:p>
          <a:p>
            <a:pPr algn="just"/>
            <a:r>
              <a:rPr lang="ru-RU" dirty="0"/>
              <a:t>Ключевые поставщики зелени </a:t>
            </a:r>
            <a:r>
              <a:rPr lang="ru-RU" dirty="0">
                <a:solidFill>
                  <a:srgbClr val="00B050"/>
                </a:solidFill>
              </a:rPr>
              <a:t>воздушным транспортом</a:t>
            </a:r>
            <a:r>
              <a:rPr lang="en-US" dirty="0"/>
              <a:t> – </a:t>
            </a:r>
            <a:r>
              <a:rPr lang="ru-RU" dirty="0"/>
              <a:t>Латинская Америка</a:t>
            </a:r>
            <a:r>
              <a:rPr lang="en-US" dirty="0"/>
              <a:t>,</a:t>
            </a:r>
            <a:r>
              <a:rPr lang="ru-RU" dirty="0"/>
              <a:t> Юго-Восточная Азия, страны Средиземноморья, Восточная Африка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82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ЕС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81810197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0077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ЕС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98208389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96653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ЕС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56442328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96345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Норвегии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62007000"/>
              </p:ext>
            </p:extLst>
          </p:nvPr>
        </p:nvGraphicFramePr>
        <p:xfrm>
          <a:off x="611560" y="1484784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8224" y="6340678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1416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России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97857236"/>
              </p:ext>
            </p:extLst>
          </p:nvPr>
        </p:nvGraphicFramePr>
        <p:xfrm>
          <a:off x="611560" y="1484784"/>
          <a:ext cx="792088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32240" y="6324490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474851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США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95449156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391225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США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06864938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993010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США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53614739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54399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США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4094501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729590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Тренды мирового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648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Конкуренты в США</a:t>
            </a:r>
            <a:endParaRPr lang="en-US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437582"/>
              </p:ext>
            </p:extLst>
          </p:nvPr>
        </p:nvGraphicFramePr>
        <p:xfrm>
          <a:off x="611560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0192" y="6156012"/>
            <a:ext cx="1755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*</a:t>
            </a:r>
            <a:r>
              <a:rPr lang="ru-RU" i="1" dirty="0"/>
              <a:t>По данным </a:t>
            </a:r>
            <a:r>
              <a:rPr lang="en-US" i="1" dirty="0"/>
              <a:t>ITC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0267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Рейтинги импортеров свежей зелени из Грузии - СИСТЕМА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Определить </a:t>
            </a:r>
            <a:r>
              <a:rPr lang="ru-RU" dirty="0">
                <a:solidFill>
                  <a:srgbClr val="00B050"/>
                </a:solidFill>
              </a:rPr>
              <a:t>топ-50</a:t>
            </a:r>
            <a:r>
              <a:rPr lang="ru-RU" dirty="0"/>
              <a:t> мировых импортеров свежей зелени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Оценить рынок свежей зелени в </a:t>
            </a:r>
            <a:r>
              <a:rPr lang="ru-RU" dirty="0">
                <a:solidFill>
                  <a:srgbClr val="00B050"/>
                </a:solidFill>
              </a:rPr>
              <a:t>топ-50</a:t>
            </a:r>
            <a:r>
              <a:rPr lang="ru-RU" dirty="0"/>
              <a:t> странах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Оценить экономику в </a:t>
            </a:r>
            <a:r>
              <a:rPr lang="ru-RU" dirty="0">
                <a:solidFill>
                  <a:srgbClr val="00B050"/>
                </a:solidFill>
              </a:rPr>
              <a:t>топ-50</a:t>
            </a:r>
            <a:r>
              <a:rPr lang="ru-RU" dirty="0"/>
              <a:t> странах</a:t>
            </a:r>
            <a:endParaRPr lang="en-US" dirty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Составить рейтинги стран, наиболее интересных для экспорта свежей зелени из Грузии</a:t>
            </a:r>
          </a:p>
        </p:txBody>
      </p:sp>
    </p:spTree>
    <p:extLst>
      <p:ext uri="{BB962C8B-B14F-4D97-AF65-F5344CB8AC3E}">
        <p14:creationId xmlns:p14="http://schemas.microsoft.com/office/powerpoint/2010/main" val="34088657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Мировые потребительские тренды рынка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Более легкий доступ к новым продуктам</a:t>
            </a:r>
          </a:p>
          <a:p>
            <a:r>
              <a:rPr lang="ru-RU" dirty="0"/>
              <a:t>Стремление к новому опыту и вкусам</a:t>
            </a:r>
            <a:endParaRPr lang="en-US" dirty="0"/>
          </a:p>
          <a:p>
            <a:r>
              <a:rPr lang="ru-RU" dirty="0"/>
              <a:t>Итальянская и средиземноморская кухни</a:t>
            </a:r>
            <a:endParaRPr lang="en-US" dirty="0"/>
          </a:p>
          <a:p>
            <a:r>
              <a:rPr lang="ru-RU" dirty="0"/>
              <a:t>Стареющее население</a:t>
            </a:r>
            <a:endParaRPr lang="en-US" dirty="0"/>
          </a:p>
          <a:p>
            <a:r>
              <a:rPr lang="ru-RU" dirty="0"/>
              <a:t>Здоровая пища и образ жизни</a:t>
            </a:r>
          </a:p>
          <a:p>
            <a:r>
              <a:rPr lang="ru-RU" dirty="0"/>
              <a:t>Органический сектор </a:t>
            </a:r>
            <a:r>
              <a:rPr lang="en-US" dirty="0">
                <a:solidFill>
                  <a:srgbClr val="00B050"/>
                </a:solidFill>
              </a:rPr>
              <a:t>($7</a:t>
            </a:r>
            <a:r>
              <a:rPr lang="ru-RU" dirty="0">
                <a:solidFill>
                  <a:srgbClr val="00B050"/>
                </a:solidFill>
              </a:rPr>
              <a:t>,</a:t>
            </a:r>
            <a:r>
              <a:rPr lang="en-US" dirty="0">
                <a:solidFill>
                  <a:srgbClr val="00B050"/>
                </a:solidFill>
              </a:rPr>
              <a:t>9 </a:t>
            </a:r>
            <a:r>
              <a:rPr lang="ru-RU" dirty="0">
                <a:solidFill>
                  <a:srgbClr val="00B050"/>
                </a:solidFill>
              </a:rPr>
              <a:t>млрд.</a:t>
            </a:r>
            <a:r>
              <a:rPr lang="ru-RU" dirty="0"/>
              <a:t> в Германии ежегодно)</a:t>
            </a:r>
          </a:p>
          <a:p>
            <a:r>
              <a:rPr lang="ru-RU" dirty="0"/>
              <a:t>Приготовление еды дома</a:t>
            </a:r>
          </a:p>
          <a:p>
            <a:r>
              <a:rPr lang="en-US" dirty="0"/>
              <a:t>Convenience products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48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Fruit-Inform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Более </a:t>
            </a:r>
            <a:r>
              <a:rPr lang="ru-RU" dirty="0">
                <a:solidFill>
                  <a:srgbClr val="00B050"/>
                </a:solidFill>
              </a:rPr>
              <a:t>15 лет опыта </a:t>
            </a:r>
            <a:r>
              <a:rPr lang="ru-RU" dirty="0"/>
              <a:t>на плодоовощном рынке Восточной Европы</a:t>
            </a:r>
          </a:p>
          <a:p>
            <a:r>
              <a:rPr lang="ru-RU" dirty="0"/>
              <a:t>Акцент на рынках </a:t>
            </a:r>
            <a:r>
              <a:rPr lang="ru-RU" dirty="0">
                <a:solidFill>
                  <a:srgbClr val="00B050"/>
                </a:solidFill>
              </a:rPr>
              <a:t>Украины, РФ и Польши</a:t>
            </a:r>
          </a:p>
          <a:p>
            <a:r>
              <a:rPr lang="ru-RU" dirty="0"/>
              <a:t>Постоянный мониторинг рыночной ситуации и долгосрочная аналитика</a:t>
            </a:r>
          </a:p>
          <a:p>
            <a:r>
              <a:rPr lang="ru-RU" dirty="0"/>
              <a:t>Мероприятия для профессионалов плодоовощного бизнеса: </a:t>
            </a:r>
          </a:p>
          <a:p>
            <a:pPr lvl="1"/>
            <a:r>
              <a:rPr lang="ru-RU" dirty="0"/>
              <a:t>конференция</a:t>
            </a:r>
            <a:r>
              <a:rPr lang="ru-RU" dirty="0">
                <a:solidFill>
                  <a:srgbClr val="00B050"/>
                </a:solidFill>
              </a:rPr>
              <a:t> «Яблочный бизнес Украины-2018» </a:t>
            </a:r>
            <a:r>
              <a:rPr lang="ru-RU" dirty="0"/>
              <a:t>15-17 августа; </a:t>
            </a:r>
          </a:p>
          <a:p>
            <a:pPr lvl="1"/>
            <a:r>
              <a:rPr lang="ru-RU" dirty="0"/>
              <a:t>выставка </a:t>
            </a:r>
            <a:r>
              <a:rPr lang="en-US" dirty="0">
                <a:solidFill>
                  <a:srgbClr val="00B050"/>
                </a:solidFill>
              </a:rPr>
              <a:t>Fresh Business Expo</a:t>
            </a:r>
            <a:r>
              <a:rPr lang="en-US" dirty="0"/>
              <a:t>, </a:t>
            </a:r>
            <a:r>
              <a:rPr lang="ru-RU" dirty="0"/>
              <a:t>конференция «</a:t>
            </a:r>
            <a:r>
              <a:rPr lang="ru-RU" dirty="0">
                <a:solidFill>
                  <a:srgbClr val="00B050"/>
                </a:solidFill>
              </a:rPr>
              <a:t>Овощи и фрукты Украины-2018</a:t>
            </a:r>
            <a:r>
              <a:rPr lang="ru-RU" dirty="0"/>
              <a:t>», </a:t>
            </a:r>
            <a:r>
              <a:rPr lang="ru-RU" dirty="0">
                <a:solidFill>
                  <a:srgbClr val="00B050"/>
                </a:solidFill>
              </a:rPr>
              <a:t>торговый форум </a:t>
            </a:r>
            <a:r>
              <a:rPr lang="ru-RU" dirty="0"/>
              <a:t>с украинскими </a:t>
            </a:r>
            <a:r>
              <a:rPr lang="ru-RU" dirty="0" err="1"/>
              <a:t>байерами</a:t>
            </a:r>
            <a:r>
              <a:rPr lang="ru-RU" dirty="0"/>
              <a:t>: 4-6 декабря.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208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2594719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ru-RU" dirty="0">
                <a:solidFill>
                  <a:srgbClr val="00B050"/>
                </a:solidFill>
              </a:rPr>
              <a:t>Спасибо за внимание!</a:t>
            </a:r>
          </a:p>
        </p:txBody>
      </p:sp>
      <p:pic>
        <p:nvPicPr>
          <p:cNvPr id="1026" name="Picture 2" descr="https://www.fruit-inform.com/images/logo-e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4513"/>
            <a:ext cx="1872208" cy="1872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fresh her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82856"/>
            <a:ext cx="4392488" cy="278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35968" y="3861048"/>
            <a:ext cx="7772400" cy="259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dirty="0"/>
            </a:br>
            <a:endParaRPr lang="en-US" dirty="0"/>
          </a:p>
          <a:p>
            <a:pPr algn="l"/>
            <a:r>
              <a:rPr lang="en-US" sz="2400" dirty="0"/>
              <a:t>FRUIT-INFORM</a:t>
            </a:r>
          </a:p>
          <a:p>
            <a:pPr algn="l"/>
            <a:r>
              <a:rPr lang="ru-RU" sz="2400" i="1" dirty="0"/>
              <a:t>Днепр, Украина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+380 562 320795</a:t>
            </a:r>
          </a:p>
          <a:p>
            <a:pPr algn="l"/>
            <a:r>
              <a:rPr lang="en-US" sz="2400" dirty="0">
                <a:solidFill>
                  <a:srgbClr val="00B050"/>
                </a:solidFill>
              </a:rPr>
              <a:t>fruit.intl@fruit-inform.com</a:t>
            </a: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0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Топ-50 мировых импортеров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212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400" i="1" dirty="0"/>
          </a:p>
          <a:p>
            <a:pPr marL="0" indent="0" algn="ctr">
              <a:buNone/>
            </a:pPr>
            <a:r>
              <a:rPr lang="ru-RU" sz="2400" i="1" dirty="0"/>
              <a:t>Продукт</a:t>
            </a:r>
            <a:r>
              <a:rPr lang="en-US" sz="2400" i="1" dirty="0"/>
              <a:t>: </a:t>
            </a:r>
            <a:r>
              <a:rPr lang="en-US" sz="2400" i="1" dirty="0">
                <a:solidFill>
                  <a:srgbClr val="00B050"/>
                </a:solidFill>
              </a:rPr>
              <a:t>070519</a:t>
            </a:r>
            <a:r>
              <a:rPr lang="en-US" sz="2400" i="1" dirty="0"/>
              <a:t> </a:t>
            </a:r>
            <a:r>
              <a:rPr lang="ru-RU" sz="2400" i="1" dirty="0"/>
              <a:t>Салат-латук некочанный, свежий или охлажденный</a:t>
            </a:r>
            <a:endParaRPr lang="en-US" sz="2400" i="1" dirty="0"/>
          </a:p>
          <a:p>
            <a:pPr marL="0" indent="0" algn="ctr">
              <a:buNone/>
            </a:pPr>
            <a:endParaRPr lang="en-US" sz="2400" dirty="0"/>
          </a:p>
          <a:p>
            <a:pPr algn="just"/>
            <a:r>
              <a:rPr lang="ru-RU" sz="2400" dirty="0"/>
              <a:t>Топ-25 импортеров по объему импорта в 2012-2016 гг.</a:t>
            </a:r>
            <a:endParaRPr lang="en-US" sz="2400" dirty="0"/>
          </a:p>
          <a:p>
            <a:pPr algn="just"/>
            <a:r>
              <a:rPr lang="ru-RU" sz="2400" dirty="0"/>
              <a:t>Топ импортеров по темпам роста импорта в 2012-2016 гг. (9 стран с годовым объемом импорта свыше 3 тыс. тонн)</a:t>
            </a:r>
          </a:p>
          <a:p>
            <a:pPr algn="just"/>
            <a:r>
              <a:rPr lang="ru-RU" sz="2400" dirty="0"/>
              <a:t>Топ импортеров по темпам роста импорта в 2012-2016 гг. (8 стран с годовым объемом импорта свыше 1 тыс. тонн)</a:t>
            </a:r>
            <a:endParaRPr lang="en-US" sz="2400" dirty="0"/>
          </a:p>
          <a:p>
            <a:pPr algn="just"/>
            <a:r>
              <a:rPr lang="ru-RU" sz="2400" dirty="0"/>
              <a:t>Топ дополнительных импортеров по объему импорта в 2012-2016 гг. (8 стран)</a:t>
            </a:r>
          </a:p>
        </p:txBody>
      </p:sp>
    </p:spTree>
    <p:extLst>
      <p:ext uri="{BB962C8B-B14F-4D97-AF65-F5344CB8AC3E}">
        <p14:creationId xmlns:p14="http://schemas.microsoft.com/office/powerpoint/2010/main" val="386368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Топ-50 мировых импортеров свежей зелени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212" y="134076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/>
              <a:t>Продукт</a:t>
            </a:r>
            <a:r>
              <a:rPr lang="en-US" sz="2400" i="1" dirty="0"/>
              <a:t>: </a:t>
            </a:r>
            <a:r>
              <a:rPr lang="en-US" sz="2400" i="1" dirty="0">
                <a:solidFill>
                  <a:srgbClr val="00B050"/>
                </a:solidFill>
              </a:rPr>
              <a:t>070519</a:t>
            </a:r>
            <a:r>
              <a:rPr lang="en-US" sz="2400" i="1" dirty="0"/>
              <a:t> </a:t>
            </a:r>
            <a:r>
              <a:rPr lang="ru-RU" sz="2400" i="1" dirty="0"/>
              <a:t>Салат-латук некочанный, свежий или охлажденный</a:t>
            </a:r>
            <a:endParaRPr lang="en-US" sz="2400" i="1" dirty="0"/>
          </a:p>
        </p:txBody>
      </p:sp>
      <p:pic>
        <p:nvPicPr>
          <p:cNvPr id="3074" name="Picture 2" descr="D:\Fruit-Inform\Грузия зелень\Презентация\72_72_Contur-Worl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5"/>
            <a:ext cx="8253276" cy="413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6372200" y="3716139"/>
            <a:ext cx="237064" cy="216024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188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Рейтинговая система топ-50 мировых импортеров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92411565"/>
              </p:ext>
            </p:extLst>
          </p:nvPr>
        </p:nvGraphicFramePr>
        <p:xfrm>
          <a:off x="611560" y="1484784"/>
          <a:ext cx="77768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372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Рейтинговая система топ-50 мировых импортеров </a:t>
            </a:r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ru-RU" dirty="0">
                <a:solidFill>
                  <a:srgbClr val="00B050"/>
                </a:solidFill>
              </a:rPr>
              <a:t>РЫНОК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24704425"/>
              </p:ext>
            </p:extLst>
          </p:nvPr>
        </p:nvGraphicFramePr>
        <p:xfrm>
          <a:off x="755576" y="1412776"/>
          <a:ext cx="76565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583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Рейтинговая система топ-50 мировых импортеров </a:t>
            </a:r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ru-RU" dirty="0">
                <a:solidFill>
                  <a:srgbClr val="00B050"/>
                </a:solidFill>
              </a:rPr>
              <a:t>ЭКОНОМИКА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54298926"/>
              </p:ext>
            </p:extLst>
          </p:nvPr>
        </p:nvGraphicFramePr>
        <p:xfrm>
          <a:off x="755576" y="1412776"/>
          <a:ext cx="76565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56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Рейтинговая система топ-50 мировых импортеров </a:t>
            </a:r>
            <a:r>
              <a:rPr lang="en-US" sz="3600" dirty="0">
                <a:solidFill>
                  <a:srgbClr val="00B050"/>
                </a:solidFill>
              </a:rPr>
              <a:t>– </a:t>
            </a:r>
            <a:r>
              <a:rPr lang="ru-RU" sz="3600" dirty="0">
                <a:solidFill>
                  <a:srgbClr val="00B050"/>
                </a:solidFill>
              </a:rPr>
              <a:t>ИСТОЧНИКИ И ПЕРИОДЫ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896264"/>
              </p:ext>
            </p:extLst>
          </p:nvPr>
        </p:nvGraphicFramePr>
        <p:xfrm>
          <a:off x="971600" y="1484784"/>
          <a:ext cx="7560840" cy="50999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3348">
                <a:tc>
                  <a:txBody>
                    <a:bodyPr/>
                    <a:lstStyle/>
                    <a:p>
                      <a:pPr algn="ctr"/>
                      <a:r>
                        <a:rPr lang="ru-RU" i="1" dirty="0"/>
                        <a:t>Компонент рейтинга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ИСТОЧНИК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ПЕРИОД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Объем</a:t>
                      </a:r>
                      <a:r>
                        <a:rPr lang="ru-RU" b="0" i="1" baseline="0" dirty="0">
                          <a:solidFill>
                            <a:schemeClr val="tx1"/>
                          </a:solidFill>
                        </a:rPr>
                        <a:t> импорта, рост, цены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 (070519)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ITC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2012-2016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Опыт экспорта</a:t>
                      </a:r>
                      <a:r>
                        <a:rPr lang="ru-RU" b="0" i="1" baseline="0" dirty="0">
                          <a:solidFill>
                            <a:schemeClr val="tx1"/>
                          </a:solidFill>
                        </a:rPr>
                        <a:t> из Грузии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 (07099990)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ITC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2012-2017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Импортная пошлина 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(07099990)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ITC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Последняя информация в наличии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Городское</a:t>
                      </a:r>
                      <a:r>
                        <a:rPr lang="ru-RU" b="0" i="1" baseline="0" dirty="0">
                          <a:solidFill>
                            <a:schemeClr val="tx1"/>
                          </a:solidFill>
                        </a:rPr>
                        <a:t> население 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Население</a:t>
                      </a: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 x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i="1" baseline="0" dirty="0">
                          <a:solidFill>
                            <a:schemeClr val="tx1"/>
                          </a:solidFill>
                        </a:rPr>
                        <a:t>Урбанизация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ООН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2015, 2014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Рост населения 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b="0" i="1" baseline="0" dirty="0">
                          <a:solidFill>
                            <a:schemeClr val="tx1"/>
                          </a:solidFill>
                        </a:rPr>
                        <a:t>средний прогноз</a:t>
                      </a:r>
                      <a:r>
                        <a:rPr lang="en-US" b="0" i="1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ООН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2016-2020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dirty="0">
                          <a:solidFill>
                            <a:schemeClr val="tx1"/>
                          </a:solidFill>
                        </a:rPr>
                        <a:t>ВВП (ППС)</a:t>
                      </a:r>
                      <a:r>
                        <a:rPr lang="ru-RU" b="0" i="1" baseline="0" dirty="0">
                          <a:solidFill>
                            <a:schemeClr val="tx1"/>
                          </a:solidFill>
                        </a:rPr>
                        <a:t> и его рост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00B050"/>
                          </a:solidFill>
                        </a:rPr>
                        <a:t>МВФ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2016,</a:t>
                      </a:r>
                      <a:r>
                        <a:rPr lang="en-US" baseline="0" dirty="0"/>
                        <a:t> 2016-2020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3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i="1" dirty="0">
                          <a:solidFill>
                            <a:schemeClr val="tx1"/>
                          </a:solidFill>
                        </a:rPr>
                        <a:t>Economic Freedom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The Heritage Foundation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0774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926</TotalTime>
  <Words>1078</Words>
  <Application>Microsoft Office PowerPoint</Application>
  <PresentationFormat>On-screen Show (4:3)</PresentationFormat>
  <Paragraphs>174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Тема Office</vt:lpstr>
      <vt:lpstr>Диверсификация экспорта зелени из Грузии: новые рынки с наибольшим потенциалом </vt:lpstr>
      <vt:lpstr>Мировая торговля свежей зеленью</vt:lpstr>
      <vt:lpstr>Рейтинги импортеров свежей зелени из Грузии - СИСТЕМА</vt:lpstr>
      <vt:lpstr>Топ-50 мировых импортеров свежей зелени</vt:lpstr>
      <vt:lpstr>Топ-50 мировых импортеров свежей зелени</vt:lpstr>
      <vt:lpstr>Рейтинговая система топ-50 мировых импортеров</vt:lpstr>
      <vt:lpstr>Рейтинговая система топ-50 мировых импортеров - РЫНОК</vt:lpstr>
      <vt:lpstr>Рейтинговая система топ-50 мировых импортеров - ЭКОНОМИКА</vt:lpstr>
      <vt:lpstr>Рейтинговая система топ-50 мировых импортеров – ИСТОЧНИКИ И ПЕРИОДЫ</vt:lpstr>
      <vt:lpstr>РЕЙТИНГИ – топ импортеров по объему импорта</vt:lpstr>
      <vt:lpstr>РЕЙТИНГИ – топ стран по росту импорта</vt:lpstr>
      <vt:lpstr>РЕЙТИНГИ – ФИНАЛЬНЫЕ РЕЗУЛЬТАТЫ</vt:lpstr>
      <vt:lpstr>РЕЙТИНГИ – ФИНАЛЬНЫЕ РЕЗУЛЬТАТЫ</vt:lpstr>
      <vt:lpstr>ТОП-15 потенциальных импортеров свежей зелени из Грузии</vt:lpstr>
      <vt:lpstr>РЕЙТИНГИ – ФИНАЛЬНЫЕ РЕЗУЛЬТАТЫ – Регионы для экспорта свежей зелени из Грузии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Тренды мирового рынка свежей зелени</vt:lpstr>
      <vt:lpstr>Мировые потребительские тренды рынка свежей зелени</vt:lpstr>
      <vt:lpstr>Fruit-Inform</vt:lpstr>
      <vt:lpstr>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Georgian Fresh Herb Exports</dc:title>
  <dc:creator>Ievgen Kuzin</dc:creator>
  <cp:lastModifiedBy>Kateryna Poberezhna</cp:lastModifiedBy>
  <cp:revision>116</cp:revision>
  <dcterms:created xsi:type="dcterms:W3CDTF">2018-04-29T08:10:36Z</dcterms:created>
  <dcterms:modified xsi:type="dcterms:W3CDTF">2018-05-16T10:38:56Z</dcterms:modified>
</cp:coreProperties>
</file>