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7" r:id="rId13"/>
    <p:sldId id="298" r:id="rId14"/>
    <p:sldId id="278" r:id="rId15"/>
    <p:sldId id="279" r:id="rId16"/>
    <p:sldId id="280" r:id="rId17"/>
    <p:sldId id="281" r:id="rId18"/>
    <p:sldId id="287" r:id="rId19"/>
    <p:sldId id="288" r:id="rId20"/>
    <p:sldId id="289" r:id="rId21"/>
    <p:sldId id="290" r:id="rId22"/>
    <p:sldId id="291" r:id="rId23"/>
    <p:sldId id="296" r:id="rId24"/>
    <p:sldId id="293" r:id="rId25"/>
    <p:sldId id="282" r:id="rId26"/>
    <p:sldId id="283" r:id="rId27"/>
    <p:sldId id="284" r:id="rId28"/>
    <p:sldId id="285" r:id="rId29"/>
    <p:sldId id="286" r:id="rId30"/>
    <p:sldId id="292" r:id="rId31"/>
    <p:sldId id="294" r:id="rId32"/>
    <p:sldId id="299" r:id="rId33"/>
    <p:sldId id="29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txPr>
        <a:bodyPr/>
        <a:lstStyle/>
        <a:p>
          <a:pPr>
            <a:defRPr sz="3200" i="1"/>
          </a:pPr>
          <a:endParaRPr lang="en-U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Maximum - 200 points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4176215502804216E-2"/>
                  <c:y val="9.321354866294318E-2"/>
                </c:manualLayout>
              </c:layout>
              <c:tx>
                <c:rich>
                  <a:bodyPr/>
                  <a:lstStyle/>
                  <a:p>
                    <a:r>
                      <a:rPr lang="en-US" b="0" i="1"/>
                      <a:t>Market
68% - 136 points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E5-44C3-8B43-BE16ED3197A1}"/>
                </c:ext>
              </c:extLst>
            </c:dLbl>
            <c:dLbl>
              <c:idx val="1"/>
              <c:layout>
                <c:manualLayout>
                  <c:x val="-8.1652450139284936E-3"/>
                  <c:y val="-5.0772978086609903E-2"/>
                </c:manualLayout>
              </c:layout>
              <c:tx>
                <c:rich>
                  <a:bodyPr/>
                  <a:lstStyle/>
                  <a:p>
                    <a:r>
                      <a:rPr lang="en-US" b="0" i="1" dirty="0"/>
                      <a:t>Economy
32% - 64 points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0E5-44C3-8B43-BE16ED3197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Market</c:v>
                </c:pt>
                <c:pt idx="1">
                  <c:v>Economy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E5-44C3-8B43-BE16ED3197A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EU-28:</a:t>
            </a:r>
            <a:r>
              <a:rPr lang="en-US" baseline="0" dirty="0"/>
              <a:t> Thyme Import Volumes from non-EU countries,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BD-460F-95AA-22CBC0C6DE4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BD-460F-95AA-22CBC0C6DE4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BD-460F-95AA-22CBC0C6DE4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BD-460F-95AA-22CBC0C6DE4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Kenya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31.94</c:v>
                </c:pt>
                <c:pt idx="1">
                  <c:v>56.322000000000003</c:v>
                </c:pt>
                <c:pt idx="2">
                  <c:v>70.186000000000007</c:v>
                </c:pt>
                <c:pt idx="3">
                  <c:v>91.941999999999993</c:v>
                </c:pt>
                <c:pt idx="4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BD-460F-95AA-22CBC0C6DE4F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376.03800000000007</c:v>
                </c:pt>
                <c:pt idx="1">
                  <c:v>177.61600000000013</c:v>
                </c:pt>
                <c:pt idx="2">
                  <c:v>354.20400000000041</c:v>
                </c:pt>
                <c:pt idx="3">
                  <c:v>385.66699999999975</c:v>
                </c:pt>
                <c:pt idx="4">
                  <c:v>206.41199999999924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3BD-460F-95AA-22CBC0C6DE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33935232"/>
        <c:axId val="233936768"/>
      </c:barChart>
      <c:catAx>
        <c:axId val="23393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33936768"/>
        <c:crosses val="autoZero"/>
        <c:auto val="1"/>
        <c:lblAlgn val="ctr"/>
        <c:lblOffset val="100"/>
        <c:noMultiLvlLbl val="0"/>
      </c:catAx>
      <c:valAx>
        <c:axId val="233936768"/>
        <c:scaling>
          <c:orientation val="minMax"/>
          <c:max val="2200"/>
          <c:min val="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233935232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Netherlands:</a:t>
            </a:r>
            <a:r>
              <a:rPr lang="en-US" baseline="0" dirty="0"/>
              <a:t> Thyme Import Volumes from non-EU countries,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93-48CE-81A1-F6683D4B529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Kenya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93-48CE-81A1-F6683D4B529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93-48CE-81A1-F6683D4B529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8</c:v>
                </c:pt>
                <c:pt idx="3">
                  <c:v>17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93-48CE-81A1-F6683D4B529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6</c:v>
                </c:pt>
                <c:pt idx="1">
                  <c:v>14</c:v>
                </c:pt>
                <c:pt idx="2">
                  <c:v>9</c:v>
                </c:pt>
                <c:pt idx="3">
                  <c:v>16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593-48CE-81A1-F6683D4B5294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104</c:v>
                </c:pt>
                <c:pt idx="1">
                  <c:v>24</c:v>
                </c:pt>
                <c:pt idx="2">
                  <c:v>17</c:v>
                </c:pt>
                <c:pt idx="3">
                  <c:v>37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593-48CE-81A1-F6683D4B52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62595712"/>
        <c:axId val="262597248"/>
      </c:barChart>
      <c:catAx>
        <c:axId val="26259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2597248"/>
        <c:crosses val="autoZero"/>
        <c:auto val="1"/>
        <c:lblAlgn val="ctr"/>
        <c:lblOffset val="100"/>
        <c:noMultiLvlLbl val="0"/>
      </c:catAx>
      <c:valAx>
        <c:axId val="262597248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62595712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Thyme Importers</a:t>
            </a:r>
            <a:r>
              <a:rPr lang="en-US" baseline="0" dirty="0"/>
              <a:t> in EU, 2013-2017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0.11922960940847842"/>
                  <c:y val="4.24743466506942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6C3-4E7C-A561-F657BB487619}"/>
                </c:ext>
              </c:extLst>
            </c:dLbl>
            <c:dLbl>
              <c:idx val="1"/>
              <c:layout>
                <c:manualLayout>
                  <c:x val="0.12520500367684015"/>
                  <c:y val="-2.95079934757651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C3-4E7C-A561-F657BB487619}"/>
                </c:ext>
              </c:extLst>
            </c:dLbl>
            <c:dLbl>
              <c:idx val="2"/>
              <c:layout>
                <c:manualLayout>
                  <c:x val="-8.1283296564931933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6C3-4E7C-A561-F657BB487619}"/>
                </c:ext>
              </c:extLst>
            </c:dLbl>
            <c:dLbl>
              <c:idx val="3"/>
              <c:layout>
                <c:manualLayout>
                  <c:x val="-2.5540680665111285E-2"/>
                  <c:y val="1.14190210749530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C3-4E7C-A561-F657BB487619}"/>
                </c:ext>
              </c:extLst>
            </c:dLbl>
            <c:dLbl>
              <c:idx val="4"/>
              <c:layout>
                <c:manualLayout>
                  <c:x val="-8.7227080588929279E-2"/>
                  <c:y val="6.02445138945914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6C3-4E7C-A561-F657BB487619}"/>
                </c:ext>
              </c:extLst>
            </c:dLbl>
            <c:dLbl>
              <c:idx val="5"/>
              <c:layout>
                <c:manualLayout>
                  <c:x val="-3.4422894810629504E-2"/>
                  <c:y val="-2.88665591101793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6C3-4E7C-A561-F657BB487619}"/>
                </c:ext>
              </c:extLst>
            </c:dLbl>
            <c:dLbl>
              <c:idx val="6"/>
              <c:layout>
                <c:manualLayout>
                  <c:x val="-0.13152255569486987"/>
                  <c:y val="1.82085243346552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6C3-4E7C-A561-F657BB487619}"/>
                </c:ext>
              </c:extLst>
            </c:dLbl>
            <c:dLbl>
              <c:idx val="9"/>
              <c:layout>
                <c:manualLayout>
                  <c:x val="4.8717867326910767E-2"/>
                  <c:y val="4.77078633774991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6C3-4E7C-A561-F657BB4876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United Kingdom</c:v>
                </c:pt>
                <c:pt idx="1">
                  <c:v>Germany</c:v>
                </c:pt>
                <c:pt idx="2">
                  <c:v>France</c:v>
                </c:pt>
                <c:pt idx="3">
                  <c:v>Spain</c:v>
                </c:pt>
                <c:pt idx="4">
                  <c:v>Belgium</c:v>
                </c:pt>
                <c:pt idx="5">
                  <c:v>Netherlands</c:v>
                </c:pt>
                <c:pt idx="6">
                  <c:v>Italy</c:v>
                </c:pt>
                <c:pt idx="7">
                  <c:v>Ireland</c:v>
                </c:pt>
                <c:pt idx="8">
                  <c:v>Hungary</c:v>
                </c:pt>
                <c:pt idx="9">
                  <c:v>Others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0.27538588161700678</c:v>
                </c:pt>
                <c:pt idx="1">
                  <c:v>0.15879612018961403</c:v>
                </c:pt>
                <c:pt idx="2">
                  <c:v>0.11572396273108737</c:v>
                </c:pt>
                <c:pt idx="3">
                  <c:v>9.8381023757030034E-2</c:v>
                </c:pt>
                <c:pt idx="4">
                  <c:v>7.3538510295917278E-2</c:v>
                </c:pt>
                <c:pt idx="5">
                  <c:v>7.012408447397793E-2</c:v>
                </c:pt>
                <c:pt idx="6">
                  <c:v>6.3026105943766023E-2</c:v>
                </c:pt>
                <c:pt idx="7">
                  <c:v>3.676865675577113E-2</c:v>
                </c:pt>
                <c:pt idx="8">
                  <c:v>2.0233135840225097E-2</c:v>
                </c:pt>
                <c:pt idx="9">
                  <c:v>8.802251839560446E-2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6C3-4E7C-A561-F657BB48761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Norway:</a:t>
            </a:r>
            <a:r>
              <a:rPr lang="en-US" baseline="0" dirty="0"/>
              <a:t> Curled Parsley Import Volumes, Tons, 2012-2016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5.165</c:v>
                </c:pt>
                <c:pt idx="1">
                  <c:v>6.7</c:v>
                </c:pt>
                <c:pt idx="2">
                  <c:v>14.016</c:v>
                </c:pt>
                <c:pt idx="3">
                  <c:v>14.326000000000001</c:v>
                </c:pt>
                <c:pt idx="4">
                  <c:v>16.759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4D-4D7F-A2D8-A954122EC2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12.151999999999999</c:v>
                </c:pt>
                <c:pt idx="1">
                  <c:v>11.51</c:v>
                </c:pt>
                <c:pt idx="2">
                  <c:v>9.3970000000000002</c:v>
                </c:pt>
                <c:pt idx="3">
                  <c:v>10.43</c:v>
                </c:pt>
                <c:pt idx="4">
                  <c:v>9.032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4D-4D7F-A2D8-A954122EC27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Ethiopia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2.5539999999999998</c:v>
                </c:pt>
                <c:pt idx="3">
                  <c:v>4.92</c:v>
                </c:pt>
                <c:pt idx="4">
                  <c:v>4.9740000000000002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4D-4D7F-A2D8-A954122EC27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Pakistan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1.0960000000000001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24D-4D7F-A2D8-A954122EC27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0.27100000000000257</c:v>
                </c:pt>
                <c:pt idx="1">
                  <c:v>8.0350000000000019</c:v>
                </c:pt>
                <c:pt idx="2">
                  <c:v>1.5759999999999992</c:v>
                </c:pt>
                <c:pt idx="3">
                  <c:v>2.0490000000000013</c:v>
                </c:pt>
                <c:pt idx="4">
                  <c:v>1.389999999999997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4D-4D7F-A2D8-A954122EC2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87517184"/>
        <c:axId val="187531264"/>
      </c:barChart>
      <c:catAx>
        <c:axId val="18751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87531264"/>
        <c:crosses val="autoZero"/>
        <c:auto val="1"/>
        <c:lblAlgn val="ctr"/>
        <c:lblOffset val="100"/>
        <c:noMultiLvlLbl val="0"/>
      </c:catAx>
      <c:valAx>
        <c:axId val="187531264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875171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Russia:</a:t>
            </a:r>
            <a:r>
              <a:rPr lang="en-US" baseline="0" dirty="0"/>
              <a:t> Thyme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93.885000000000005</c:v>
                </c:pt>
                <c:pt idx="1">
                  <c:v>99.915000000000006</c:v>
                </c:pt>
                <c:pt idx="2">
                  <c:v>100.693</c:v>
                </c:pt>
                <c:pt idx="3">
                  <c:v>99.292000000000002</c:v>
                </c:pt>
                <c:pt idx="4">
                  <c:v>130.83199999999999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9B-40DA-ADC1-AF6105E9668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11.5</c:v>
                </c:pt>
                <c:pt idx="4">
                  <c:v>39.084000000000003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9B-40DA-ADC1-AF6105E9668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Ethiopia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2.3570000000000002</c:v>
                </c:pt>
                <c:pt idx="1">
                  <c:v>5.6130000000000004</c:v>
                </c:pt>
                <c:pt idx="2">
                  <c:v>6.9219999999999997</c:v>
                </c:pt>
                <c:pt idx="3">
                  <c:v>11.715999999999999</c:v>
                </c:pt>
                <c:pt idx="4">
                  <c:v>8.66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9B-40DA-ADC1-AF6105E9668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0.88200000000000001</c:v>
                </c:pt>
                <c:pt idx="1">
                  <c:v>0.20799999999999999</c:v>
                </c:pt>
                <c:pt idx="2">
                  <c:v>0</c:v>
                </c:pt>
                <c:pt idx="3">
                  <c:v>5.7549999999999999</c:v>
                </c:pt>
                <c:pt idx="4">
                  <c:v>5.9429999999999996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9B-40DA-ADC1-AF6105E9668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Palestine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1.52</c:v>
                </c:pt>
                <c:pt idx="1">
                  <c:v>6.4269999999999996</c:v>
                </c:pt>
                <c:pt idx="2">
                  <c:v>5.8159999999999998</c:v>
                </c:pt>
                <c:pt idx="3">
                  <c:v>4.0679999999999996</c:v>
                </c:pt>
                <c:pt idx="4">
                  <c:v>2.29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9B-40DA-ADC1-AF6105E96684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50.084000000000003</c:v>
                </c:pt>
                <c:pt idx="1">
                  <c:v>53.161000000000001</c:v>
                </c:pt>
                <c:pt idx="2">
                  <c:v>38.128</c:v>
                </c:pt>
                <c:pt idx="3">
                  <c:v>29.84</c:v>
                </c:pt>
                <c:pt idx="4">
                  <c:v>6.141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79B-40DA-ADC1-AF6105E966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68874880"/>
        <c:axId val="268876416"/>
      </c:barChart>
      <c:catAx>
        <c:axId val="26887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8876416"/>
        <c:crosses val="autoZero"/>
        <c:auto val="1"/>
        <c:lblAlgn val="ctr"/>
        <c:lblOffset val="100"/>
        <c:noMultiLvlLbl val="0"/>
      </c:catAx>
      <c:valAx>
        <c:axId val="268876416"/>
        <c:scaling>
          <c:orientation val="minMax"/>
          <c:max val="20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688748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USA:</a:t>
            </a:r>
            <a:r>
              <a:rPr lang="en-US" baseline="0" dirty="0"/>
              <a:t> Thyme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876.93499999999995</c:v>
                </c:pt>
                <c:pt idx="1">
                  <c:v>841.851</c:v>
                </c:pt>
                <c:pt idx="2">
                  <c:v>743.56899999999996</c:v>
                </c:pt>
                <c:pt idx="3">
                  <c:v>933.49</c:v>
                </c:pt>
                <c:pt idx="4">
                  <c:v>745.48500000000001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DA-41C6-B43B-C72C5ACA200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558.24300000000005</c:v>
                </c:pt>
                <c:pt idx="1">
                  <c:v>453.54899999999998</c:v>
                </c:pt>
                <c:pt idx="2">
                  <c:v>410.31700000000001</c:v>
                </c:pt>
                <c:pt idx="3">
                  <c:v>468.02499999999998</c:v>
                </c:pt>
                <c:pt idx="4">
                  <c:v>558.65300000000002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DA-41C6-B43B-C72C5ACA200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475.43099999999998</c:v>
                </c:pt>
                <c:pt idx="1">
                  <c:v>542.745</c:v>
                </c:pt>
                <c:pt idx="2">
                  <c:v>555.71900000000005</c:v>
                </c:pt>
                <c:pt idx="3">
                  <c:v>634.173</c:v>
                </c:pt>
                <c:pt idx="4">
                  <c:v>499.80900000000003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DA-41C6-B43B-C72C5ACA200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Poland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560.30399999999997</c:v>
                </c:pt>
                <c:pt idx="1">
                  <c:v>498.67500000000001</c:v>
                </c:pt>
                <c:pt idx="2">
                  <c:v>337.298</c:v>
                </c:pt>
                <c:pt idx="3">
                  <c:v>359.43700000000001</c:v>
                </c:pt>
                <c:pt idx="4">
                  <c:v>437.4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DA-41C6-B43B-C72C5ACA200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257.29700000000003</c:v>
                </c:pt>
                <c:pt idx="1">
                  <c:v>354.60899999999998</c:v>
                </c:pt>
                <c:pt idx="2">
                  <c:v>266.01799999999997</c:v>
                </c:pt>
                <c:pt idx="3">
                  <c:v>223.566</c:v>
                </c:pt>
                <c:pt idx="4">
                  <c:v>203.15899999999999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DA-41C6-B43B-C72C5ACA2006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82.736999999999995</c:v>
                </c:pt>
                <c:pt idx="1">
                  <c:v>69.046000000000006</c:v>
                </c:pt>
                <c:pt idx="2">
                  <c:v>128.24199999999999</c:v>
                </c:pt>
                <c:pt idx="3">
                  <c:v>215.82300000000001</c:v>
                </c:pt>
                <c:pt idx="4">
                  <c:v>317.71499999999997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3DA-41C6-B43B-C72C5ACA20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62619136"/>
        <c:axId val="262620672"/>
      </c:barChart>
      <c:catAx>
        <c:axId val="26261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2620672"/>
        <c:crosses val="autoZero"/>
        <c:auto val="1"/>
        <c:lblAlgn val="ctr"/>
        <c:lblOffset val="100"/>
        <c:noMultiLvlLbl val="0"/>
      </c:catAx>
      <c:valAx>
        <c:axId val="2626206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6261913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USA:</a:t>
            </a:r>
            <a:r>
              <a:rPr lang="en-US" baseline="0" dirty="0"/>
              <a:t> Mint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492.21699999999998</c:v>
                </c:pt>
                <c:pt idx="1">
                  <c:v>589.19100000000003</c:v>
                </c:pt>
                <c:pt idx="2">
                  <c:v>615.30499999999995</c:v>
                </c:pt>
                <c:pt idx="3">
                  <c:v>734.38800000000003</c:v>
                </c:pt>
                <c:pt idx="4">
                  <c:v>922.52700000000004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EC-4687-A7F1-582DAA22758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108.414</c:v>
                </c:pt>
                <c:pt idx="1">
                  <c:v>88.518000000000001</c:v>
                </c:pt>
                <c:pt idx="2">
                  <c:v>71.668999999999997</c:v>
                </c:pt>
                <c:pt idx="3">
                  <c:v>61.902000000000001</c:v>
                </c:pt>
                <c:pt idx="4">
                  <c:v>126.13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EC-4687-A7F1-582DAA22758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52.829000000000001</c:v>
                </c:pt>
                <c:pt idx="3">
                  <c:v>93.944999999999993</c:v>
                </c:pt>
                <c:pt idx="4">
                  <c:v>100.48699999999999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C-4687-A7F1-582DAA22758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94.784000000000006</c:v>
                </c:pt>
                <c:pt idx="1">
                  <c:v>114.416</c:v>
                </c:pt>
                <c:pt idx="2">
                  <c:v>126.11499999999999</c:v>
                </c:pt>
                <c:pt idx="3">
                  <c:v>110.971</c:v>
                </c:pt>
                <c:pt idx="4">
                  <c:v>75.054000000000002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EC-4687-A7F1-582DAA22758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Lebanon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21.77</c:v>
                </c:pt>
                <c:pt idx="1">
                  <c:v>2.7160000000000002</c:v>
                </c:pt>
                <c:pt idx="2">
                  <c:v>21.818000000000001</c:v>
                </c:pt>
                <c:pt idx="3">
                  <c:v>13.474</c:v>
                </c:pt>
                <c:pt idx="4">
                  <c:v>27.588000000000001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EC-4687-A7F1-582DAA22758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50.365000000000002</c:v>
                </c:pt>
                <c:pt idx="1">
                  <c:v>49.335000000000001</c:v>
                </c:pt>
                <c:pt idx="2">
                  <c:v>61.878</c:v>
                </c:pt>
                <c:pt idx="3">
                  <c:v>51.271000000000001</c:v>
                </c:pt>
                <c:pt idx="4">
                  <c:v>56.387999999999998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EC-4687-A7F1-582DAA2275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2529152"/>
        <c:axId val="302539136"/>
      </c:barChart>
      <c:catAx>
        <c:axId val="30252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2539136"/>
        <c:crosses val="autoZero"/>
        <c:auto val="1"/>
        <c:lblAlgn val="ctr"/>
        <c:lblOffset val="100"/>
        <c:noMultiLvlLbl val="0"/>
      </c:catAx>
      <c:valAx>
        <c:axId val="3025391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0252915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USA:</a:t>
            </a:r>
            <a:r>
              <a:rPr lang="en-US" baseline="0" dirty="0"/>
              <a:t> Basil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3753.875</c:v>
                </c:pt>
                <c:pt idx="1">
                  <c:v>3719.7240000000002</c:v>
                </c:pt>
                <c:pt idx="2">
                  <c:v>3494.739</c:v>
                </c:pt>
                <c:pt idx="3">
                  <c:v>3788.973</c:v>
                </c:pt>
                <c:pt idx="4">
                  <c:v>3887.828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4F-4A0A-83BB-76080C00177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4044.0859999999998</c:v>
                </c:pt>
                <c:pt idx="1">
                  <c:v>4054.3339999999998</c:v>
                </c:pt>
                <c:pt idx="2">
                  <c:v>3225.0940000000001</c:v>
                </c:pt>
                <c:pt idx="3">
                  <c:v>3132.52</c:v>
                </c:pt>
                <c:pt idx="4">
                  <c:v>2923.9789999999998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4F-4A0A-83BB-76080C00177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1236.748</c:v>
                </c:pt>
                <c:pt idx="1">
                  <c:v>1342.5139999999999</c:v>
                </c:pt>
                <c:pt idx="2">
                  <c:v>1399.268</c:v>
                </c:pt>
                <c:pt idx="3">
                  <c:v>2154.366</c:v>
                </c:pt>
                <c:pt idx="4">
                  <c:v>2302.4920000000002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4F-4A0A-83BB-76080C00177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Peru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324.64100000000002</c:v>
                </c:pt>
                <c:pt idx="1">
                  <c:v>266.86500000000001</c:v>
                </c:pt>
                <c:pt idx="2">
                  <c:v>287.43299999999999</c:v>
                </c:pt>
                <c:pt idx="3">
                  <c:v>269.34300000000002</c:v>
                </c:pt>
                <c:pt idx="4">
                  <c:v>241.089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4F-4A0A-83BB-76080C00177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103.721</c:v>
                </c:pt>
                <c:pt idx="1">
                  <c:v>137.422</c:v>
                </c:pt>
                <c:pt idx="2">
                  <c:v>98.103999999999999</c:v>
                </c:pt>
                <c:pt idx="3">
                  <c:v>94.546999999999997</c:v>
                </c:pt>
                <c:pt idx="4">
                  <c:v>138.286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4F-4A0A-83BB-76080C00177B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194.46799999999999</c:v>
                </c:pt>
                <c:pt idx="1">
                  <c:v>244.26499999999999</c:v>
                </c:pt>
                <c:pt idx="2">
                  <c:v>220.52500000000001</c:v>
                </c:pt>
                <c:pt idx="3">
                  <c:v>284.34199999999998</c:v>
                </c:pt>
                <c:pt idx="4">
                  <c:v>277.92099999999999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A4F-4A0A-83BB-76080C0017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2188032"/>
        <c:axId val="302189568"/>
      </c:barChart>
      <c:catAx>
        <c:axId val="30218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2189568"/>
        <c:crosses val="autoZero"/>
        <c:auto val="1"/>
        <c:lblAlgn val="ctr"/>
        <c:lblOffset val="100"/>
        <c:noMultiLvlLbl val="0"/>
      </c:catAx>
      <c:valAx>
        <c:axId val="30218956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0218803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USA:</a:t>
            </a:r>
            <a:r>
              <a:rPr lang="en-US" baseline="0" dirty="0"/>
              <a:t> Sage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Albania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2432.5039999999999</c:v>
                </c:pt>
                <c:pt idx="1">
                  <c:v>2920.1729999999998</c:v>
                </c:pt>
                <c:pt idx="2">
                  <c:v>3258.6350000000002</c:v>
                </c:pt>
                <c:pt idx="3">
                  <c:v>3445.413</c:v>
                </c:pt>
                <c:pt idx="4">
                  <c:v>2023.962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28-444C-831B-009A3599E16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4.7560000000000002</c:v>
                </c:pt>
                <c:pt idx="1">
                  <c:v>12.253</c:v>
                </c:pt>
                <c:pt idx="2">
                  <c:v>118.224</c:v>
                </c:pt>
                <c:pt idx="3">
                  <c:v>195.255</c:v>
                </c:pt>
                <c:pt idx="4">
                  <c:v>413.279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28-444C-831B-009A3599E16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260.33100000000002</c:v>
                </c:pt>
                <c:pt idx="1">
                  <c:v>297.392</c:v>
                </c:pt>
                <c:pt idx="2">
                  <c:v>392.40300000000002</c:v>
                </c:pt>
                <c:pt idx="3">
                  <c:v>466.27</c:v>
                </c:pt>
                <c:pt idx="4">
                  <c:v>263.65300000000002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28-444C-831B-009A3599E16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125.74</c:v>
                </c:pt>
                <c:pt idx="1">
                  <c:v>110.85899999999999</c:v>
                </c:pt>
                <c:pt idx="2">
                  <c:v>132.75</c:v>
                </c:pt>
                <c:pt idx="3">
                  <c:v>161.36099999999999</c:v>
                </c:pt>
                <c:pt idx="4">
                  <c:v>123.492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628-444C-831B-009A3599E16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513.28800000000001</c:v>
                </c:pt>
                <c:pt idx="1">
                  <c:v>60.747</c:v>
                </c:pt>
                <c:pt idx="2">
                  <c:v>17.181000000000001</c:v>
                </c:pt>
                <c:pt idx="3">
                  <c:v>19.628</c:v>
                </c:pt>
                <c:pt idx="4">
                  <c:v>4.7670000000000003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28-444C-831B-009A3599E163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50.268999999999998</c:v>
                </c:pt>
                <c:pt idx="1">
                  <c:v>67.08</c:v>
                </c:pt>
                <c:pt idx="2">
                  <c:v>19.745000000000001</c:v>
                </c:pt>
                <c:pt idx="3">
                  <c:v>26.712</c:v>
                </c:pt>
                <c:pt idx="4">
                  <c:v>14.089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628-444C-831B-009A3599E1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2342528"/>
        <c:axId val="302344064"/>
      </c:barChart>
      <c:catAx>
        <c:axId val="30234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2344064"/>
        <c:crosses val="autoZero"/>
        <c:auto val="1"/>
        <c:lblAlgn val="ctr"/>
        <c:lblOffset val="100"/>
        <c:noMultiLvlLbl val="0"/>
      </c:catAx>
      <c:valAx>
        <c:axId val="302344064"/>
        <c:scaling>
          <c:orientation val="minMax"/>
          <c:max val="45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0234252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USA:</a:t>
            </a:r>
            <a:r>
              <a:rPr lang="en-US" baseline="0" dirty="0"/>
              <a:t> Oregano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4911.63</c:v>
                </c:pt>
                <c:pt idx="1">
                  <c:v>4544.0119999999997</c:v>
                </c:pt>
                <c:pt idx="2">
                  <c:v>3632.29</c:v>
                </c:pt>
                <c:pt idx="3">
                  <c:v>2588.1999999999998</c:v>
                </c:pt>
                <c:pt idx="4">
                  <c:v>2643.529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F7-40B8-8814-B212B3DB52A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343.37299999999999</c:v>
                </c:pt>
                <c:pt idx="1">
                  <c:v>589.72199999999998</c:v>
                </c:pt>
                <c:pt idx="2">
                  <c:v>425.06599999999997</c:v>
                </c:pt>
                <c:pt idx="3">
                  <c:v>399.97399999999999</c:v>
                </c:pt>
                <c:pt idx="4">
                  <c:v>689.24699999999996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F7-40B8-8814-B212B3DB52A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93.462000000000003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F7-40B8-8814-B212B3DB52A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133.786</c:v>
                </c:pt>
                <c:pt idx="1">
                  <c:v>120.402</c:v>
                </c:pt>
                <c:pt idx="2">
                  <c:v>73.986000000000004</c:v>
                </c:pt>
                <c:pt idx="3">
                  <c:v>28.847000000000001</c:v>
                </c:pt>
                <c:pt idx="4">
                  <c:v>73.055999999999997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F7-40B8-8814-B212B3DB52A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5.04</c:v>
                </c:pt>
                <c:pt idx="4">
                  <c:v>37.484000000000002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F7-40B8-8814-B212B3DB52A5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430.73700000000002</c:v>
                </c:pt>
                <c:pt idx="1">
                  <c:v>219.43299999999999</c:v>
                </c:pt>
                <c:pt idx="2">
                  <c:v>167.886</c:v>
                </c:pt>
                <c:pt idx="3">
                  <c:v>106.861</c:v>
                </c:pt>
                <c:pt idx="4">
                  <c:v>85.216999999999999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6F7-40B8-8814-B212B3DB52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2255104"/>
        <c:axId val="302265088"/>
      </c:barChart>
      <c:catAx>
        <c:axId val="30225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2265088"/>
        <c:crosses val="autoZero"/>
        <c:auto val="1"/>
        <c:lblAlgn val="ctr"/>
        <c:lblOffset val="100"/>
        <c:noMultiLvlLbl val="0"/>
      </c:catAx>
      <c:valAx>
        <c:axId val="3022650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022551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txPr>
        <a:bodyPr/>
        <a:lstStyle/>
        <a:p>
          <a:pPr>
            <a:defRPr sz="2400" i="1"/>
          </a:pPr>
          <a:endParaRPr lang="en-U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Fresh herb market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2.2259940296573688E-2"/>
                  <c:y val="-0.11016553716253749"/>
                </c:manualLayout>
              </c:layout>
              <c:tx>
                <c:rich>
                  <a:bodyPr/>
                  <a:lstStyle/>
                  <a:p>
                    <a:r>
                      <a:rPr lang="fr-FR" i="1"/>
                      <a:t>Total imports</a:t>
                    </a:r>
                    <a:r>
                      <a:rPr lang="fr-FR" i="1" baseline="0"/>
                      <a:t> - </a:t>
                    </a:r>
                    <a:r>
                      <a:rPr lang="fr-FR" i="1"/>
                      <a:t> 50 points (25%)</a:t>
                    </a:r>
                    <a:endParaRPr lang="fr-FR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B66-4B67-A858-25DA08D46F7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i="1" dirty="0"/>
                      <a:t>Import growth rates – 16 points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B66-4B67-A858-25DA08D46F7C}"/>
                </c:ext>
              </c:extLst>
            </c:dLbl>
            <c:dLbl>
              <c:idx val="2"/>
              <c:layout>
                <c:manualLayout>
                  <c:x val="-6.7479486742788364E-2"/>
                  <c:y val="-1.182805085149269E-3"/>
                </c:manualLayout>
              </c:layout>
              <c:tx>
                <c:rich>
                  <a:bodyPr/>
                  <a:lstStyle/>
                  <a:p>
                    <a:r>
                      <a:rPr lang="en-US" i="1" dirty="0"/>
                      <a:t>Average import price</a:t>
                    </a:r>
                    <a:r>
                      <a:rPr lang="en-US" i="1" baseline="0" dirty="0"/>
                      <a:t> –</a:t>
                    </a:r>
                    <a:r>
                      <a:rPr lang="en-US" i="1" dirty="0"/>
                      <a:t> 16 points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B66-4B67-A858-25DA08D46F7C}"/>
                </c:ext>
              </c:extLst>
            </c:dLbl>
            <c:dLbl>
              <c:idx val="3"/>
              <c:layout>
                <c:manualLayout>
                  <c:x val="1.0159978851988999E-3"/>
                  <c:y val="-8.468463821480153E-2"/>
                </c:manualLayout>
              </c:layout>
              <c:tx>
                <c:rich>
                  <a:bodyPr/>
                  <a:lstStyle/>
                  <a:p>
                    <a:r>
                      <a:rPr lang="en-US" i="1"/>
                      <a:t>Georgian export experience – 19 points (10%)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B66-4B67-A858-25DA08D46F7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i="1" dirty="0"/>
                      <a:t>Import duty</a:t>
                    </a:r>
                    <a:r>
                      <a:rPr lang="en-US" i="1" baseline="0" dirty="0"/>
                      <a:t> -</a:t>
                    </a:r>
                    <a:r>
                      <a:rPr lang="en-US" i="1" dirty="0"/>
                      <a:t>11 points (6%)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B66-4B67-A858-25DA08D46F7C}"/>
                </c:ext>
              </c:extLst>
            </c:dLbl>
            <c:dLbl>
              <c:idx val="5"/>
              <c:layout>
                <c:manualLayout>
                  <c:x val="0.15177648777929167"/>
                  <c:y val="1.7348865999015983E-2"/>
                </c:manualLayout>
              </c:layout>
              <c:tx>
                <c:rich>
                  <a:bodyPr/>
                  <a:lstStyle/>
                  <a:p>
                    <a:r>
                      <a:rPr lang="en-US" i="1"/>
                      <a:t>Distance to importer</a:t>
                    </a:r>
                    <a:r>
                      <a:rPr lang="en-US" i="1" baseline="0"/>
                      <a:t> –</a:t>
                    </a:r>
                    <a:r>
                      <a:rPr lang="en-US" i="1"/>
                      <a:t> 24 points (12%)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B66-4B67-A858-25DA08D46F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Total imports</c:v>
                </c:pt>
                <c:pt idx="1">
                  <c:v>Import growth rates</c:v>
                </c:pt>
                <c:pt idx="2">
                  <c:v>Average import price</c:v>
                </c:pt>
                <c:pt idx="3">
                  <c:v>Georgian export experience</c:v>
                </c:pt>
                <c:pt idx="4">
                  <c:v>Import duty</c:v>
                </c:pt>
                <c:pt idx="5">
                  <c:v>Distance to importer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16</c:v>
                </c:pt>
                <c:pt idx="2">
                  <c:v>16</c:v>
                </c:pt>
                <c:pt idx="3">
                  <c:v>19</c:v>
                </c:pt>
                <c:pt idx="4">
                  <c:v>11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B66-4B67-A858-25DA08D46F7C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Canada:</a:t>
            </a:r>
            <a:r>
              <a:rPr lang="en-US" baseline="0" dirty="0"/>
              <a:t> Parsley Import Volumes, Tons, 2012-2016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United States of America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7153.5519999999997</c:v>
                </c:pt>
                <c:pt idx="1">
                  <c:v>0</c:v>
                </c:pt>
                <c:pt idx="2">
                  <c:v>8017.6580000000004</c:v>
                </c:pt>
                <c:pt idx="3">
                  <c:v>8254.2729999999992</c:v>
                </c:pt>
                <c:pt idx="4">
                  <c:v>7410.4560000000001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AE-499A-8591-D35E2EB1345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1212.0170000000001</c:v>
                </c:pt>
                <c:pt idx="1">
                  <c:v>0</c:v>
                </c:pt>
                <c:pt idx="2">
                  <c:v>1307.9549999999999</c:v>
                </c:pt>
                <c:pt idx="3">
                  <c:v>1324.3040000000001</c:v>
                </c:pt>
                <c:pt idx="4">
                  <c:v>1332.521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AE-499A-8591-D35E2EB1345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31.076000000000001</c:v>
                </c:pt>
                <c:pt idx="1">
                  <c:v>0</c:v>
                </c:pt>
                <c:pt idx="2">
                  <c:v>92.277000000000001</c:v>
                </c:pt>
                <c:pt idx="3">
                  <c:v>36.719000000000001</c:v>
                </c:pt>
                <c:pt idx="4">
                  <c:v>35.371000000000002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AE-499A-8591-D35E2EB13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02464384"/>
        <c:axId val="302466176"/>
      </c:barChart>
      <c:catAx>
        <c:axId val="30246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2466176"/>
        <c:crosses val="autoZero"/>
        <c:auto val="1"/>
        <c:lblAlgn val="ctr"/>
        <c:lblOffset val="100"/>
        <c:noMultiLvlLbl val="0"/>
      </c:catAx>
      <c:valAx>
        <c:axId val="302466176"/>
        <c:scaling>
          <c:orientation val="minMax"/>
          <c:max val="1000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024643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txPr>
        <a:bodyPr/>
        <a:lstStyle/>
        <a:p>
          <a:pPr>
            <a:defRPr sz="2400" i="1"/>
          </a:pPr>
          <a:endParaRPr lang="en-US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Economy in an importing country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846322711960746E-3"/>
                  <c:y val="-3.660684527116035E-2"/>
                </c:manualLayout>
              </c:layout>
              <c:tx>
                <c:rich>
                  <a:bodyPr/>
                  <a:lstStyle/>
                  <a:p>
                    <a:r>
                      <a:rPr lang="fr-FR" i="1"/>
                      <a:t>Urban population - 16 points (8%)</a:t>
                    </a:r>
                    <a:endParaRPr lang="fr-FR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20-4B95-ACF5-0EBDA67998F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i="1"/>
                      <a:t>Population growth rate - 8 points (4%)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20-4B95-ACF5-0EBDA67998F1}"/>
                </c:ext>
              </c:extLst>
            </c:dLbl>
            <c:dLbl>
              <c:idx val="2"/>
              <c:layout>
                <c:manualLayout>
                  <c:x val="-4.5062555900127893E-2"/>
                  <c:y val="-1.6181932166267239E-2"/>
                </c:manualLayout>
              </c:layout>
              <c:tx>
                <c:rich>
                  <a:bodyPr/>
                  <a:lstStyle/>
                  <a:p>
                    <a:r>
                      <a:rPr lang="en-US" i="1" dirty="0"/>
                      <a:t>GDP PPP - 16 points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20-4B95-ACF5-0EBDA67998F1}"/>
                </c:ext>
              </c:extLst>
            </c:dLbl>
            <c:dLbl>
              <c:idx val="3"/>
              <c:layout>
                <c:manualLayout>
                  <c:x val="0"/>
                  <c:y val="2.4419112162140714E-2"/>
                </c:manualLayout>
              </c:layout>
              <c:tx>
                <c:rich>
                  <a:bodyPr/>
                  <a:lstStyle/>
                  <a:p>
                    <a:r>
                      <a:rPr lang="en-US" i="1" dirty="0"/>
                      <a:t>GDP PPP growth rate - 8 points (4%)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20-4B95-ACF5-0EBDA67998F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i="1"/>
                      <a:t>Economic Freedom - 16 points (8%)</a:t>
                    </a:r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20-4B95-ACF5-0EBDA67998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Urban population - 16 points (8%)</c:v>
                </c:pt>
                <c:pt idx="1">
                  <c:v>Population growth rate - 8 points (4%)</c:v>
                </c:pt>
                <c:pt idx="2">
                  <c:v>GDP PPP - 16 points (8%)</c:v>
                </c:pt>
                <c:pt idx="3">
                  <c:v>GDP PPP growth rate - 8 points (4%)</c:v>
                </c:pt>
                <c:pt idx="4">
                  <c:v>Economic Freedom - 16 [points (8%)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</c:v>
                </c:pt>
                <c:pt idx="1">
                  <c:v>8</c:v>
                </c:pt>
                <c:pt idx="2">
                  <c:v>16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320-4B95-ACF5-0EBDA67998F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Total import volumes (070519) in 2012-2016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Total import volumes in 2012-2016</c:v>
                </c:pt>
              </c:strCache>
            </c:strRef>
          </c:tx>
          <c:invertIfNegative val="0"/>
          <c:cat>
            <c:strRef>
              <c:f>Лист1!$A$2:$A$16</c:f>
              <c:strCache>
                <c:ptCount val="15"/>
                <c:pt idx="0">
                  <c:v>Canada</c:v>
                </c:pt>
                <c:pt idx="1">
                  <c:v>Germany</c:v>
                </c:pt>
                <c:pt idx="2">
                  <c:v>UK</c:v>
                </c:pt>
                <c:pt idx="3">
                  <c:v>USA</c:v>
                </c:pt>
                <c:pt idx="4">
                  <c:v>Netherlands</c:v>
                </c:pt>
                <c:pt idx="5">
                  <c:v>France</c:v>
                </c:pt>
                <c:pt idx="6">
                  <c:v>Italy</c:v>
                </c:pt>
                <c:pt idx="7">
                  <c:v>Hong Kong</c:v>
                </c:pt>
                <c:pt idx="8">
                  <c:v>Belgium</c:v>
                </c:pt>
                <c:pt idx="9">
                  <c:v>Austria</c:v>
                </c:pt>
                <c:pt idx="10">
                  <c:v>Denmark</c:v>
                </c:pt>
                <c:pt idx="11">
                  <c:v>Poland</c:v>
                </c:pt>
                <c:pt idx="12">
                  <c:v>UAE</c:v>
                </c:pt>
                <c:pt idx="13">
                  <c:v>Hungary</c:v>
                </c:pt>
                <c:pt idx="14">
                  <c:v>Sweden</c:v>
                </c:pt>
              </c:strCache>
            </c:strRef>
          </c:cat>
          <c:val>
            <c:numRef>
              <c:f>Лист1!$B$2:$B$16</c:f>
              <c:numCache>
                <c:formatCode>0</c:formatCode>
                <c:ptCount val="15"/>
                <c:pt idx="0">
                  <c:v>50</c:v>
                </c:pt>
                <c:pt idx="1">
                  <c:v>49</c:v>
                </c:pt>
                <c:pt idx="2">
                  <c:v>48</c:v>
                </c:pt>
                <c:pt idx="3">
                  <c:v>47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43</c:v>
                </c:pt>
                <c:pt idx="8">
                  <c:v>42</c:v>
                </c:pt>
                <c:pt idx="9">
                  <c:v>41</c:v>
                </c:pt>
                <c:pt idx="10">
                  <c:v>40</c:v>
                </c:pt>
                <c:pt idx="11">
                  <c:v>39</c:v>
                </c:pt>
                <c:pt idx="12">
                  <c:v>38</c:v>
                </c:pt>
                <c:pt idx="13">
                  <c:v>37</c:v>
                </c:pt>
                <c:pt idx="14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47-4897-B124-0C541EBC8F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81087616"/>
        <c:axId val="181580544"/>
        <c:axId val="0"/>
      </c:bar3DChart>
      <c:catAx>
        <c:axId val="181087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81580544"/>
        <c:crosses val="autoZero"/>
        <c:auto val="1"/>
        <c:lblAlgn val="ctr"/>
        <c:lblOffset val="100"/>
        <c:noMultiLvlLbl val="0"/>
      </c:catAx>
      <c:valAx>
        <c:axId val="18158054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spPr>
          <a:ln w="9525">
            <a:noFill/>
          </a:ln>
        </c:spPr>
        <c:crossAx val="18108761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Import growth rate (070519) in 2012-2016</c:v>
                </c:pt>
              </c:strCache>
            </c:strRef>
          </c:tx>
          <c:invertIfNegative val="0"/>
          <c:cat>
            <c:strRef>
              <c:f>Лист1!$A$2:$A$17</c:f>
              <c:strCache>
                <c:ptCount val="16"/>
                <c:pt idx="0">
                  <c:v>Belarus</c:v>
                </c:pt>
                <c:pt idx="1">
                  <c:v>Bulgaria</c:v>
                </c:pt>
                <c:pt idx="2">
                  <c:v>Romania</c:v>
                </c:pt>
                <c:pt idx="3">
                  <c:v>Slovakia</c:v>
                </c:pt>
                <c:pt idx="4">
                  <c:v>Hungary</c:v>
                </c:pt>
                <c:pt idx="5">
                  <c:v>Cyprus</c:v>
                </c:pt>
                <c:pt idx="6">
                  <c:v>Oman</c:v>
                </c:pt>
                <c:pt idx="7">
                  <c:v>Thailand</c:v>
                </c:pt>
                <c:pt idx="8">
                  <c:v>Latvia</c:v>
                </c:pt>
                <c:pt idx="9">
                  <c:v>Poland</c:v>
                </c:pt>
                <c:pt idx="10">
                  <c:v>Mexico</c:v>
                </c:pt>
                <c:pt idx="11">
                  <c:v>Portugal</c:v>
                </c:pt>
                <c:pt idx="12">
                  <c:v>Taipei</c:v>
                </c:pt>
                <c:pt idx="13">
                  <c:v>Czech Republic</c:v>
                </c:pt>
                <c:pt idx="14">
                  <c:v>Singapore</c:v>
                </c:pt>
                <c:pt idx="15">
                  <c:v>El Salvador</c:v>
                </c:pt>
              </c:strCache>
            </c:strRef>
          </c:cat>
          <c:val>
            <c:numRef>
              <c:f>Лист1!$B$2:$B$17</c:f>
              <c:numCache>
                <c:formatCode>0</c:formatCode>
                <c:ptCount val="16"/>
                <c:pt idx="0">
                  <c:v>16</c:v>
                </c:pt>
                <c:pt idx="1">
                  <c:v>16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13</c:v>
                </c:pt>
                <c:pt idx="10">
                  <c:v>13</c:v>
                </c:pt>
                <c:pt idx="11">
                  <c:v>13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7F-4B7A-872B-95E61476FD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87685504"/>
        <c:axId val="187687296"/>
        <c:axId val="0"/>
      </c:bar3DChart>
      <c:catAx>
        <c:axId val="18768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87687296"/>
        <c:crosses val="autoZero"/>
        <c:auto val="1"/>
        <c:lblAlgn val="ctr"/>
        <c:lblOffset val="100"/>
        <c:noMultiLvlLbl val="0"/>
      </c:catAx>
      <c:valAx>
        <c:axId val="18768729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876855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FINAL RANKINGS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Лист1!$B$2:$B$23</c:f>
              <c:numCache>
                <c:formatCode>General</c:formatCode>
                <c:ptCount val="22"/>
                <c:pt idx="0">
                  <c:v>138</c:v>
                </c:pt>
                <c:pt idx="1">
                  <c:v>135</c:v>
                </c:pt>
                <c:pt idx="2">
                  <c:v>134</c:v>
                </c:pt>
                <c:pt idx="3">
                  <c:v>130</c:v>
                </c:pt>
                <c:pt idx="4">
                  <c:v>129</c:v>
                </c:pt>
                <c:pt idx="5">
                  <c:v>128</c:v>
                </c:pt>
                <c:pt idx="6">
                  <c:v>127</c:v>
                </c:pt>
                <c:pt idx="7">
                  <c:v>127</c:v>
                </c:pt>
                <c:pt idx="8">
                  <c:v>127</c:v>
                </c:pt>
                <c:pt idx="9">
                  <c:v>126</c:v>
                </c:pt>
                <c:pt idx="10">
                  <c:v>124</c:v>
                </c:pt>
                <c:pt idx="11">
                  <c:v>123</c:v>
                </c:pt>
                <c:pt idx="12">
                  <c:v>120</c:v>
                </c:pt>
                <c:pt idx="13">
                  <c:v>120</c:v>
                </c:pt>
                <c:pt idx="14">
                  <c:v>119</c:v>
                </c:pt>
                <c:pt idx="15">
                  <c:v>119</c:v>
                </c:pt>
                <c:pt idx="16">
                  <c:v>118</c:v>
                </c:pt>
                <c:pt idx="17">
                  <c:v>118</c:v>
                </c:pt>
                <c:pt idx="18">
                  <c:v>117</c:v>
                </c:pt>
                <c:pt idx="19">
                  <c:v>117</c:v>
                </c:pt>
                <c:pt idx="20">
                  <c:v>117</c:v>
                </c:pt>
                <c:pt idx="21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2F-4761-A7FF-EB641F730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234002304"/>
        <c:axId val="234003840"/>
        <c:axId val="0"/>
      </c:bar3DChart>
      <c:catAx>
        <c:axId val="23400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234003840"/>
        <c:crosses val="autoZero"/>
        <c:auto val="1"/>
        <c:lblAlgn val="ctr"/>
        <c:lblOffset val="100"/>
        <c:noMultiLvlLbl val="0"/>
      </c:catAx>
      <c:valAx>
        <c:axId val="23400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4002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Total imports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Лист1!$B$2:$B$23</c:f>
              <c:numCache>
                <c:formatCode>0</c:formatCode>
                <c:ptCount val="22"/>
                <c:pt idx="0">
                  <c:v>49</c:v>
                </c:pt>
                <c:pt idx="1">
                  <c:v>48</c:v>
                </c:pt>
                <c:pt idx="2">
                  <c:v>39</c:v>
                </c:pt>
                <c:pt idx="3">
                  <c:v>38</c:v>
                </c:pt>
                <c:pt idx="4">
                  <c:v>25</c:v>
                </c:pt>
                <c:pt idx="5">
                  <c:v>31</c:v>
                </c:pt>
                <c:pt idx="6">
                  <c:v>35</c:v>
                </c:pt>
                <c:pt idx="7">
                  <c:v>46</c:v>
                </c:pt>
                <c:pt idx="8">
                  <c:v>50</c:v>
                </c:pt>
                <c:pt idx="9">
                  <c:v>41</c:v>
                </c:pt>
                <c:pt idx="10">
                  <c:v>47</c:v>
                </c:pt>
                <c:pt idx="11">
                  <c:v>40</c:v>
                </c:pt>
                <c:pt idx="12">
                  <c:v>28</c:v>
                </c:pt>
                <c:pt idx="13">
                  <c:v>43</c:v>
                </c:pt>
                <c:pt idx="14">
                  <c:v>36</c:v>
                </c:pt>
                <c:pt idx="15">
                  <c:v>37</c:v>
                </c:pt>
                <c:pt idx="16">
                  <c:v>29</c:v>
                </c:pt>
                <c:pt idx="17">
                  <c:v>44</c:v>
                </c:pt>
                <c:pt idx="18">
                  <c:v>42</c:v>
                </c:pt>
                <c:pt idx="19">
                  <c:v>32</c:v>
                </c:pt>
                <c:pt idx="20">
                  <c:v>18</c:v>
                </c:pt>
                <c:pt idx="2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BD-4394-AC77-4C314344390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Import growth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Лист1!$C$2:$C$23</c:f>
              <c:numCache>
                <c:formatCode>0</c:formatCode>
                <c:ptCount val="22"/>
                <c:pt idx="0">
                  <c:v>6</c:v>
                </c:pt>
                <c:pt idx="1">
                  <c:v>10</c:v>
                </c:pt>
                <c:pt idx="2">
                  <c:v>13</c:v>
                </c:pt>
                <c:pt idx="3">
                  <c:v>5</c:v>
                </c:pt>
                <c:pt idx="4">
                  <c:v>15</c:v>
                </c:pt>
                <c:pt idx="5">
                  <c:v>11</c:v>
                </c:pt>
                <c:pt idx="6">
                  <c:v>9</c:v>
                </c:pt>
                <c:pt idx="7">
                  <c:v>4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4</c:v>
                </c:pt>
                <c:pt idx="12">
                  <c:v>11</c:v>
                </c:pt>
                <c:pt idx="13">
                  <c:v>5</c:v>
                </c:pt>
                <c:pt idx="14">
                  <c:v>3</c:v>
                </c:pt>
                <c:pt idx="15">
                  <c:v>15</c:v>
                </c:pt>
                <c:pt idx="16">
                  <c:v>12</c:v>
                </c:pt>
                <c:pt idx="17">
                  <c:v>11</c:v>
                </c:pt>
                <c:pt idx="18">
                  <c:v>4</c:v>
                </c:pt>
                <c:pt idx="19">
                  <c:v>12</c:v>
                </c:pt>
                <c:pt idx="20">
                  <c:v>16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BD-4394-AC77-4C314344390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Import price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Лист1!$D$2:$D$23</c:f>
              <c:numCache>
                <c:formatCode>0</c:formatCode>
                <c:ptCount val="22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6</c:v>
                </c:pt>
                <c:pt idx="4">
                  <c:v>6</c:v>
                </c:pt>
                <c:pt idx="5">
                  <c:v>5</c:v>
                </c:pt>
                <c:pt idx="6">
                  <c:v>9</c:v>
                </c:pt>
                <c:pt idx="7">
                  <c:v>9</c:v>
                </c:pt>
                <c:pt idx="8">
                  <c:v>10</c:v>
                </c:pt>
                <c:pt idx="9">
                  <c:v>15</c:v>
                </c:pt>
                <c:pt idx="10">
                  <c:v>7</c:v>
                </c:pt>
                <c:pt idx="11">
                  <c:v>14</c:v>
                </c:pt>
                <c:pt idx="12">
                  <c:v>15</c:v>
                </c:pt>
                <c:pt idx="13">
                  <c:v>4</c:v>
                </c:pt>
                <c:pt idx="14">
                  <c:v>12</c:v>
                </c:pt>
                <c:pt idx="15">
                  <c:v>6</c:v>
                </c:pt>
                <c:pt idx="16">
                  <c:v>12</c:v>
                </c:pt>
                <c:pt idx="17">
                  <c:v>4</c:v>
                </c:pt>
                <c:pt idx="18">
                  <c:v>13</c:v>
                </c:pt>
                <c:pt idx="19">
                  <c:v>10</c:v>
                </c:pt>
                <c:pt idx="20">
                  <c:v>12</c:v>
                </c:pt>
                <c:pt idx="2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BD-4394-AC77-4C314344390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Exports from Georgia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Лист1!$E$2:$E$23</c:f>
              <c:numCache>
                <c:formatCode>0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4</c:v>
                </c:pt>
                <c:pt idx="4">
                  <c:v>16</c:v>
                </c:pt>
                <c:pt idx="5">
                  <c:v>17</c:v>
                </c:pt>
                <c:pt idx="6">
                  <c:v>11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19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BD-4394-AC77-4C314344390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Import duty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Лист1!$F$2:$F$23</c:f>
              <c:numCache>
                <c:formatCode>0</c:formatCode>
                <c:ptCount val="22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9</c:v>
                </c:pt>
                <c:pt idx="9">
                  <c:v>11</c:v>
                </c:pt>
                <c:pt idx="10">
                  <c:v>5</c:v>
                </c:pt>
                <c:pt idx="11">
                  <c:v>11</c:v>
                </c:pt>
                <c:pt idx="12">
                  <c:v>11</c:v>
                </c:pt>
                <c:pt idx="13">
                  <c:v>11</c:v>
                </c:pt>
                <c:pt idx="14">
                  <c:v>11</c:v>
                </c:pt>
                <c:pt idx="15">
                  <c:v>11</c:v>
                </c:pt>
                <c:pt idx="16">
                  <c:v>11</c:v>
                </c:pt>
                <c:pt idx="17">
                  <c:v>11</c:v>
                </c:pt>
                <c:pt idx="18">
                  <c:v>11</c:v>
                </c:pt>
                <c:pt idx="19">
                  <c:v>11</c:v>
                </c:pt>
                <c:pt idx="20">
                  <c:v>11</c:v>
                </c:pt>
                <c:pt idx="2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BD-4394-AC77-4C314344390C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Distance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Лист1!$G$2:$G$23</c:f>
              <c:numCache>
                <c:formatCode>0</c:formatCode>
                <c:ptCount val="22"/>
                <c:pt idx="0">
                  <c:v>14</c:v>
                </c:pt>
                <c:pt idx="1">
                  <c:v>10</c:v>
                </c:pt>
                <c:pt idx="2">
                  <c:v>18</c:v>
                </c:pt>
                <c:pt idx="3">
                  <c:v>19</c:v>
                </c:pt>
                <c:pt idx="4">
                  <c:v>23</c:v>
                </c:pt>
                <c:pt idx="5">
                  <c:v>22</c:v>
                </c:pt>
                <c:pt idx="6">
                  <c:v>20</c:v>
                </c:pt>
                <c:pt idx="7">
                  <c:v>11</c:v>
                </c:pt>
                <c:pt idx="8">
                  <c:v>4</c:v>
                </c:pt>
                <c:pt idx="9">
                  <c:v>17</c:v>
                </c:pt>
                <c:pt idx="10">
                  <c:v>4</c:v>
                </c:pt>
                <c:pt idx="11">
                  <c:v>13</c:v>
                </c:pt>
                <c:pt idx="12">
                  <c:v>9</c:v>
                </c:pt>
                <c:pt idx="13">
                  <c:v>7</c:v>
                </c:pt>
                <c:pt idx="14">
                  <c:v>13</c:v>
                </c:pt>
                <c:pt idx="15">
                  <c:v>19</c:v>
                </c:pt>
                <c:pt idx="16">
                  <c:v>5</c:v>
                </c:pt>
                <c:pt idx="17">
                  <c:v>14</c:v>
                </c:pt>
                <c:pt idx="18">
                  <c:v>11</c:v>
                </c:pt>
                <c:pt idx="19">
                  <c:v>15</c:v>
                </c:pt>
                <c:pt idx="20">
                  <c:v>21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DBD-4394-AC77-4C314344390C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Urban Popul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Лист1!$H$2:$H$23</c:f>
              <c:numCache>
                <c:formatCode>0</c:formatCode>
                <c:ptCount val="22"/>
                <c:pt idx="0">
                  <c:v>15</c:v>
                </c:pt>
                <c:pt idx="1">
                  <c:v>15</c:v>
                </c:pt>
                <c:pt idx="2">
                  <c:v>12</c:v>
                </c:pt>
                <c:pt idx="3">
                  <c:v>10</c:v>
                </c:pt>
                <c:pt idx="4">
                  <c:v>11</c:v>
                </c:pt>
                <c:pt idx="5">
                  <c:v>15</c:v>
                </c:pt>
                <c:pt idx="6">
                  <c:v>4</c:v>
                </c:pt>
                <c:pt idx="7">
                  <c:v>11</c:v>
                </c:pt>
                <c:pt idx="8">
                  <c:v>13</c:v>
                </c:pt>
                <c:pt idx="9">
                  <c:v>8</c:v>
                </c:pt>
                <c:pt idx="10">
                  <c:v>16</c:v>
                </c:pt>
                <c:pt idx="11">
                  <c:v>7</c:v>
                </c:pt>
                <c:pt idx="12">
                  <c:v>5</c:v>
                </c:pt>
                <c:pt idx="13">
                  <c:v>9</c:v>
                </c:pt>
                <c:pt idx="14">
                  <c:v>10</c:v>
                </c:pt>
                <c:pt idx="15">
                  <c:v>9</c:v>
                </c:pt>
                <c:pt idx="16">
                  <c:v>7</c:v>
                </c:pt>
                <c:pt idx="17">
                  <c:v>14</c:v>
                </c:pt>
                <c:pt idx="18">
                  <c:v>11</c:v>
                </c:pt>
                <c:pt idx="19">
                  <c:v>9</c:v>
                </c:pt>
                <c:pt idx="20">
                  <c:v>9</c:v>
                </c:pt>
                <c:pt idx="2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DBD-4394-AC77-4C314344390C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Popul Growth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Лист1!$I$2:$I$23</c:f>
              <c:numCache>
                <c:formatCode>0</c:formatCode>
                <c:ptCount val="22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7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4</c:v>
                </c:pt>
                <c:pt idx="8">
                  <c:v>6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2</c:v>
                </c:pt>
                <c:pt idx="16">
                  <c:v>7</c:v>
                </c:pt>
                <c:pt idx="17">
                  <c:v>3</c:v>
                </c:pt>
                <c:pt idx="18">
                  <c:v>5</c:v>
                </c:pt>
                <c:pt idx="19">
                  <c:v>3</c:v>
                </c:pt>
                <c:pt idx="20">
                  <c:v>3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DBD-4394-AC77-4C314344390C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GDP PPP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Лист1!$J$2:$J$23</c:f>
              <c:numCache>
                <c:formatCode>0</c:formatCode>
                <c:ptCount val="22"/>
                <c:pt idx="0">
                  <c:v>12</c:v>
                </c:pt>
                <c:pt idx="1">
                  <c:v>10</c:v>
                </c:pt>
                <c:pt idx="2">
                  <c:v>6</c:v>
                </c:pt>
                <c:pt idx="3">
                  <c:v>14</c:v>
                </c:pt>
                <c:pt idx="4">
                  <c:v>3</c:v>
                </c:pt>
                <c:pt idx="5">
                  <c:v>5</c:v>
                </c:pt>
                <c:pt idx="6">
                  <c:v>6</c:v>
                </c:pt>
                <c:pt idx="7">
                  <c:v>13</c:v>
                </c:pt>
                <c:pt idx="8">
                  <c:v>11</c:v>
                </c:pt>
                <c:pt idx="9">
                  <c:v>11</c:v>
                </c:pt>
                <c:pt idx="10">
                  <c:v>13</c:v>
                </c:pt>
                <c:pt idx="11">
                  <c:v>12</c:v>
                </c:pt>
                <c:pt idx="12">
                  <c:v>14</c:v>
                </c:pt>
                <c:pt idx="13">
                  <c:v>13</c:v>
                </c:pt>
                <c:pt idx="14">
                  <c:v>12</c:v>
                </c:pt>
                <c:pt idx="15">
                  <c:v>6</c:v>
                </c:pt>
                <c:pt idx="16">
                  <c:v>15</c:v>
                </c:pt>
                <c:pt idx="17">
                  <c:v>9</c:v>
                </c:pt>
                <c:pt idx="18">
                  <c:v>10</c:v>
                </c:pt>
                <c:pt idx="19">
                  <c:v>8</c:v>
                </c:pt>
                <c:pt idx="20">
                  <c:v>2</c:v>
                </c:pt>
                <c:pt idx="2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BD-4394-AC77-4C314344390C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GDP PPP growth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Лист1!$K$2:$K$23</c:f>
              <c:numCache>
                <c:formatCode>0</c:formatCode>
                <c:ptCount val="22"/>
                <c:pt idx="0">
                  <c:v>5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5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  <c:pt idx="12">
                  <c:v>6</c:v>
                </c:pt>
                <c:pt idx="13">
                  <c:v>6</c:v>
                </c:pt>
                <c:pt idx="14">
                  <c:v>3</c:v>
                </c:pt>
                <c:pt idx="15">
                  <c:v>7</c:v>
                </c:pt>
                <c:pt idx="16">
                  <c:v>4</c:v>
                </c:pt>
                <c:pt idx="17">
                  <c:v>4</c:v>
                </c:pt>
                <c:pt idx="18">
                  <c:v>3</c:v>
                </c:pt>
                <c:pt idx="19">
                  <c:v>6</c:v>
                </c:pt>
                <c:pt idx="20">
                  <c:v>4</c:v>
                </c:pt>
                <c:pt idx="2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DBD-4394-AC77-4C314344390C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EF</c:v>
                </c:pt>
              </c:strCache>
            </c:strRef>
          </c:tx>
          <c:invertIfNegative val="0"/>
          <c:cat>
            <c:strRef>
              <c:f>Лист1!$A$2:$A$23</c:f>
              <c:strCache>
                <c:ptCount val="22"/>
                <c:pt idx="0">
                  <c:v>Germany</c:v>
                </c:pt>
                <c:pt idx="1">
                  <c:v>UK</c:v>
                </c:pt>
                <c:pt idx="2">
                  <c:v>Poland</c:v>
                </c:pt>
                <c:pt idx="3">
                  <c:v>UAE</c:v>
                </c:pt>
                <c:pt idx="4">
                  <c:v>Romania</c:v>
                </c:pt>
                <c:pt idx="5">
                  <c:v>Russia</c:v>
                </c:pt>
                <c:pt idx="6">
                  <c:v>Lithuania</c:v>
                </c:pt>
                <c:pt idx="7">
                  <c:v>Netherlands</c:v>
                </c:pt>
                <c:pt idx="8">
                  <c:v>Canada</c:v>
                </c:pt>
                <c:pt idx="9">
                  <c:v>Austria</c:v>
                </c:pt>
                <c:pt idx="10">
                  <c:v>USA</c:v>
                </c:pt>
                <c:pt idx="11">
                  <c:v>Denmark</c:v>
                </c:pt>
                <c:pt idx="12">
                  <c:v>Ireland</c:v>
                </c:pt>
                <c:pt idx="13">
                  <c:v>Hong Kong</c:v>
                </c:pt>
                <c:pt idx="14">
                  <c:v>Sweden</c:v>
                </c:pt>
                <c:pt idx="15">
                  <c:v>Hungary</c:v>
                </c:pt>
                <c:pt idx="16">
                  <c:v>Singapore</c:v>
                </c:pt>
                <c:pt idx="17">
                  <c:v>Italy</c:v>
                </c:pt>
                <c:pt idx="18">
                  <c:v>Belgium</c:v>
                </c:pt>
                <c:pt idx="19">
                  <c:v>Czechia</c:v>
                </c:pt>
                <c:pt idx="20">
                  <c:v>Belarus</c:v>
                </c:pt>
                <c:pt idx="21">
                  <c:v>France</c:v>
                </c:pt>
              </c:strCache>
            </c:strRef>
          </c:cat>
          <c:val>
            <c:numRef>
              <c:f>Лист1!$L$2:$L$23</c:f>
              <c:numCache>
                <c:formatCode>0</c:formatCode>
                <c:ptCount val="22"/>
                <c:pt idx="0">
                  <c:v>11</c:v>
                </c:pt>
                <c:pt idx="1">
                  <c:v>15</c:v>
                </c:pt>
                <c:pt idx="2">
                  <c:v>8</c:v>
                </c:pt>
                <c:pt idx="3">
                  <c:v>14</c:v>
                </c:pt>
                <c:pt idx="4">
                  <c:v>9</c:v>
                </c:pt>
                <c:pt idx="5">
                  <c:v>3</c:v>
                </c:pt>
                <c:pt idx="6">
                  <c:v>12</c:v>
                </c:pt>
                <c:pt idx="7">
                  <c:v>13</c:v>
                </c:pt>
                <c:pt idx="8">
                  <c:v>15</c:v>
                </c:pt>
                <c:pt idx="9">
                  <c:v>9</c:v>
                </c:pt>
                <c:pt idx="10">
                  <c:v>12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13</c:v>
                </c:pt>
                <c:pt idx="15">
                  <c:v>7</c:v>
                </c:pt>
                <c:pt idx="16">
                  <c:v>16</c:v>
                </c:pt>
                <c:pt idx="17">
                  <c:v>4</c:v>
                </c:pt>
                <c:pt idx="18">
                  <c:v>7</c:v>
                </c:pt>
                <c:pt idx="19">
                  <c:v>11</c:v>
                </c:pt>
                <c:pt idx="20">
                  <c:v>2</c:v>
                </c:pt>
                <c:pt idx="2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DBD-4394-AC77-4C31434439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234339712"/>
        <c:axId val="234353792"/>
      </c:barChart>
      <c:catAx>
        <c:axId val="2343397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34353792"/>
        <c:crosses val="autoZero"/>
        <c:auto val="1"/>
        <c:lblAlgn val="ctr"/>
        <c:lblOffset val="100"/>
        <c:noMultiLvlLbl val="0"/>
      </c:catAx>
      <c:valAx>
        <c:axId val="234353792"/>
        <c:scaling>
          <c:orientation val="minMax"/>
          <c:max val="14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3433971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EU-28:</a:t>
            </a:r>
            <a:r>
              <a:rPr lang="en-US" baseline="0" dirty="0"/>
              <a:t> Thyme Import Volumes, 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Poland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1130.8579999999999</c:v>
                </c:pt>
                <c:pt idx="1">
                  <c:v>1241.309</c:v>
                </c:pt>
                <c:pt idx="2">
                  <c:v>1146.6020000000001</c:v>
                </c:pt>
                <c:pt idx="3">
                  <c:v>1187.1479999999999</c:v>
                </c:pt>
                <c:pt idx="4">
                  <c:v>1124.0050000000001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DF-4904-9999-53BB68AEE96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182.91499999999999</c:v>
                </c:pt>
                <c:pt idx="1">
                  <c:v>198.49700000000001</c:v>
                </c:pt>
                <c:pt idx="2">
                  <c:v>730.94299999999998</c:v>
                </c:pt>
                <c:pt idx="3">
                  <c:v>1412.075</c:v>
                </c:pt>
                <c:pt idx="4">
                  <c:v>852.52800000000002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DF-4904-9999-53BB68AEE96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498.04399999999998</c:v>
                </c:pt>
                <c:pt idx="1">
                  <c:v>469.26600000000002</c:v>
                </c:pt>
                <c:pt idx="2">
                  <c:v>503.47899999999998</c:v>
                </c:pt>
                <c:pt idx="3">
                  <c:v>633.14300000000003</c:v>
                </c:pt>
                <c:pt idx="4">
                  <c:v>624.39499999999998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DF-4904-9999-53BB68AEE96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0</c:formatCode>
                <c:ptCount val="5"/>
                <c:pt idx="0">
                  <c:v>278.91699999999997</c:v>
                </c:pt>
                <c:pt idx="1">
                  <c:v>387.44099999999997</c:v>
                </c:pt>
                <c:pt idx="2">
                  <c:v>397.97699999999998</c:v>
                </c:pt>
                <c:pt idx="3">
                  <c:v>681.73900000000003</c:v>
                </c:pt>
                <c:pt idx="4">
                  <c:v>499.55200000000002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DF-4904-9999-53BB68AEE96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0</c:formatCode>
                <c:ptCount val="5"/>
                <c:pt idx="0">
                  <c:v>463.25900000000001</c:v>
                </c:pt>
                <c:pt idx="1">
                  <c:v>378.27300000000002</c:v>
                </c:pt>
                <c:pt idx="2">
                  <c:v>364.774</c:v>
                </c:pt>
                <c:pt idx="3">
                  <c:v>343.53699999999998</c:v>
                </c:pt>
                <c:pt idx="4">
                  <c:v>331.91699999999997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DF-4904-9999-53BB68AEE96B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Belgium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0</c:formatCode>
                <c:ptCount val="5"/>
                <c:pt idx="0">
                  <c:v>483.30599999999998</c:v>
                </c:pt>
                <c:pt idx="1">
                  <c:v>441.28399999999999</c:v>
                </c:pt>
                <c:pt idx="2">
                  <c:v>359.173</c:v>
                </c:pt>
                <c:pt idx="3">
                  <c:v>298.16800000000001</c:v>
                </c:pt>
                <c:pt idx="4">
                  <c:v>184.20699999999999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DF-4904-9999-53BB68AEE96B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Лист1!$H$2:$H$6</c:f>
              <c:numCache>
                <c:formatCode>0</c:formatCode>
                <c:ptCount val="5"/>
                <c:pt idx="0">
                  <c:v>261.37299999999999</c:v>
                </c:pt>
                <c:pt idx="1">
                  <c:v>245.059</c:v>
                </c:pt>
                <c:pt idx="2">
                  <c:v>323.66300000000001</c:v>
                </c:pt>
                <c:pt idx="3">
                  <c:v>266.43799999999999</c:v>
                </c:pt>
                <c:pt idx="4">
                  <c:v>233.79400000000001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DF-4904-9999-53BB68AEE96B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Лист1!$I$2:$I$6</c:f>
              <c:numCache>
                <c:formatCode>0</c:formatCode>
                <c:ptCount val="5"/>
                <c:pt idx="0">
                  <c:v>159.65199999999999</c:v>
                </c:pt>
                <c:pt idx="1">
                  <c:v>148.804</c:v>
                </c:pt>
                <c:pt idx="2">
                  <c:v>148.01300000000001</c:v>
                </c:pt>
                <c:pt idx="3">
                  <c:v>210.81299999999999</c:v>
                </c:pt>
                <c:pt idx="4">
                  <c:v>406.99900000000002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CDF-4904-9999-53BB68AEE96B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Лист1!$J$2:$J$6</c:f>
              <c:numCache>
                <c:formatCode>0</c:formatCode>
                <c:ptCount val="5"/>
                <c:pt idx="0">
                  <c:v>170.23</c:v>
                </c:pt>
                <c:pt idx="1">
                  <c:v>225.67500000000001</c:v>
                </c:pt>
                <c:pt idx="2">
                  <c:v>179.619</c:v>
                </c:pt>
                <c:pt idx="3">
                  <c:v>204.821</c:v>
                </c:pt>
                <c:pt idx="4">
                  <c:v>241.64099999999999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DF-4904-9999-53BB68AEE96B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Лист1!$K$2:$K$6</c:f>
              <c:numCache>
                <c:formatCode>0</c:formatCode>
                <c:ptCount val="5"/>
                <c:pt idx="0">
                  <c:v>21.884</c:v>
                </c:pt>
                <c:pt idx="1">
                  <c:v>51.250999999999998</c:v>
                </c:pt>
                <c:pt idx="2">
                  <c:v>214.42099999999999</c:v>
                </c:pt>
                <c:pt idx="3">
                  <c:v>379.666</c:v>
                </c:pt>
                <c:pt idx="4">
                  <c:v>196.934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CDF-4904-9999-53BB68AEE96B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Лист1!$L$2:$L$6</c:f>
              <c:numCache>
                <c:formatCode>0</c:formatCode>
                <c:ptCount val="5"/>
                <c:pt idx="0">
                  <c:v>646.3119999999999</c:v>
                </c:pt>
                <c:pt idx="1">
                  <c:v>623.34699999999998</c:v>
                </c:pt>
                <c:pt idx="2">
                  <c:v>716.14400000000046</c:v>
                </c:pt>
                <c:pt idx="3">
                  <c:v>1092.778</c:v>
                </c:pt>
                <c:pt idx="4">
                  <c:v>1540.2549999999997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CDF-4904-9999-53BB68AEE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33911424"/>
        <c:axId val="233912960"/>
      </c:barChart>
      <c:catAx>
        <c:axId val="23391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33912960"/>
        <c:crosses val="autoZero"/>
        <c:auto val="1"/>
        <c:lblAlgn val="ctr"/>
        <c:lblOffset val="100"/>
        <c:noMultiLvlLbl val="0"/>
      </c:catAx>
      <c:valAx>
        <c:axId val="233912960"/>
        <c:scaling>
          <c:orientation val="minMax"/>
          <c:max val="7000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233911424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Netherlands:</a:t>
            </a:r>
            <a:r>
              <a:rPr lang="en-US" baseline="0" dirty="0"/>
              <a:t> Thyme Import Volumes,</a:t>
            </a:r>
            <a:r>
              <a:rPr lang="ru-RU" baseline="0" dirty="0"/>
              <a:t> </a:t>
            </a:r>
            <a:r>
              <a:rPr lang="en-US" baseline="0" dirty="0"/>
              <a:t>Tons, 2013-2017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</c:v>
                </c:pt>
                <c:pt idx="1">
                  <c:v>108</c:v>
                </c:pt>
                <c:pt idx="2">
                  <c:v>87</c:v>
                </c:pt>
                <c:pt idx="3">
                  <c:v>129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47-4668-97B5-3AC0D5BE38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Kenya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41</c:v>
                </c:pt>
                <c:pt idx="2">
                  <c:v>57</c:v>
                </c:pt>
                <c:pt idx="3">
                  <c:v>68</c:v>
                </c:pt>
                <c:pt idx="4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47-4668-97B5-3AC0D5BE38F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</c:v>
                </c:pt>
                <c:pt idx="1">
                  <c:v>11</c:v>
                </c:pt>
                <c:pt idx="2">
                  <c:v>5</c:v>
                </c:pt>
                <c:pt idx="3">
                  <c:v>23</c:v>
                </c:pt>
                <c:pt idx="4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47-4668-97B5-3AC0D5BE38F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24</c:v>
                </c:pt>
                <c:pt idx="1">
                  <c:v>15</c:v>
                </c:pt>
                <c:pt idx="2">
                  <c:v>14</c:v>
                </c:pt>
                <c:pt idx="3">
                  <c:v>39</c:v>
                </c:pt>
                <c:pt idx="4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47-4668-97B5-3AC0D5BE38F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Israel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127</c:v>
                </c:pt>
                <c:pt idx="1">
                  <c:v>72</c:v>
                </c:pt>
                <c:pt idx="2">
                  <c:v>39</c:v>
                </c:pt>
                <c:pt idx="3">
                  <c:v>44</c:v>
                </c:pt>
                <c:pt idx="4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47-4668-97B5-3AC0D5BE38FF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138</c:v>
                </c:pt>
                <c:pt idx="1">
                  <c:v>58</c:v>
                </c:pt>
                <c:pt idx="2">
                  <c:v>59</c:v>
                </c:pt>
                <c:pt idx="3">
                  <c:v>104</c:v>
                </c:pt>
                <c:pt idx="4">
                  <c:v>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C47-4668-97B5-3AC0D5BE38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62494464"/>
        <c:axId val="262500352"/>
      </c:barChart>
      <c:catAx>
        <c:axId val="262494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2500352"/>
        <c:crosses val="autoZero"/>
        <c:auto val="1"/>
        <c:lblAlgn val="ctr"/>
        <c:lblOffset val="100"/>
        <c:noMultiLvlLbl val="0"/>
      </c:catAx>
      <c:valAx>
        <c:axId val="262500352"/>
        <c:scaling>
          <c:orientation val="minMax"/>
          <c:max val="55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62494464"/>
        <c:crosses val="autoZero"/>
        <c:crossBetween val="between"/>
      </c:valAx>
    </c:plotArea>
    <c:legend>
      <c:legendPos val="b"/>
      <c:overlay val="0"/>
      <c:txPr>
        <a:bodyPr/>
        <a:lstStyle/>
        <a:p>
          <a:pPr algn="just"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62241"/>
            <a:ext cx="7772400" cy="396460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00B050"/>
                </a:solidFill>
              </a:rPr>
              <a:t>Diversification of herbs exports from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Georgia: new markets with greatest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potential</a:t>
            </a:r>
            <a:br>
              <a:rPr lang="en-US" dirty="0">
                <a:solidFill>
                  <a:srgbClr val="00B050"/>
                </a:solidFill>
              </a:rPr>
            </a:br>
            <a:br>
              <a:rPr lang="en-US" dirty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13"/>
            <a:ext cx="1872208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82856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4365104"/>
            <a:ext cx="7772400" cy="3964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>
                <a:solidFill>
                  <a:srgbClr val="00B050"/>
                </a:solidFill>
              </a:rPr>
              <a:t>Ievgen</a:t>
            </a:r>
            <a:r>
              <a:rPr lang="en-US" i="1" dirty="0">
                <a:solidFill>
                  <a:srgbClr val="00B050"/>
                </a:solidFill>
              </a:rPr>
              <a:t> </a:t>
            </a:r>
            <a:r>
              <a:rPr lang="en-US" i="1" dirty="0" err="1">
                <a:solidFill>
                  <a:srgbClr val="00B050"/>
                </a:solidFill>
              </a:rPr>
              <a:t>Kuzin</a:t>
            </a:r>
            <a:r>
              <a:rPr lang="en-US" i="1" dirty="0">
                <a:solidFill>
                  <a:srgbClr val="00B050"/>
                </a:solidFill>
              </a:rPr>
              <a:t>, Fruit-Inform</a:t>
            </a:r>
            <a:br>
              <a:rPr lang="en-US" i="1" dirty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3638A5-811C-4F5D-B897-C77B76D1E4A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76" y="225656"/>
            <a:ext cx="16478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439294-D919-43B5-8B6E-60DD91F8472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90" y="151742"/>
            <a:ext cx="2056956" cy="567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75EA5F-8063-4823-A085-7A6CDFEDF3D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8392"/>
            <a:ext cx="1219200" cy="723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725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RANKINGS – top importers in volumes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0876165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6316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RANKINGS – top countries with import growth rates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88191384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527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RANKINGS – FINAL RESULTS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55896506"/>
              </p:ext>
            </p:extLst>
          </p:nvPr>
        </p:nvGraphicFramePr>
        <p:xfrm>
          <a:off x="683568" y="1397000"/>
          <a:ext cx="7776864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7504" y="4941167"/>
            <a:ext cx="1558312" cy="1368151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932637"/>
            <a:ext cx="2465217" cy="137668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86860" y="4932636"/>
            <a:ext cx="2785540" cy="137668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91680" y="5980638"/>
            <a:ext cx="75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TOP-5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6466" y="5939986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TOP-10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1753" y="5939986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TOP-15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85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Top-15 potential global importers of fresh herbs from Georgia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64" y="2204864"/>
            <a:ext cx="8625760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1260" y="167441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Top-5</a:t>
            </a:r>
            <a:r>
              <a:rPr lang="en-US" sz="2800" dirty="0"/>
              <a:t>  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Top-10</a:t>
            </a:r>
            <a:r>
              <a:rPr lang="en-US" sz="2800" dirty="0"/>
              <a:t>      </a:t>
            </a:r>
            <a:r>
              <a:rPr lang="en-US" sz="2800" dirty="0">
                <a:solidFill>
                  <a:srgbClr val="FFFF00"/>
                </a:solidFill>
              </a:rPr>
              <a:t>Top-15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3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RANKINGS – FINAL RESULTS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32205725"/>
              </p:ext>
            </p:extLst>
          </p:nvPr>
        </p:nvGraphicFramePr>
        <p:xfrm>
          <a:off x="539552" y="1412776"/>
          <a:ext cx="7872536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4987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RANKINGS – FINAL RESULTS – Regions for fresh herb exports from Georgia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/>
              <a:t>Old EU countries</a:t>
            </a:r>
          </a:p>
          <a:p>
            <a:pPr marL="0" indent="0" algn="just">
              <a:buNone/>
            </a:pPr>
            <a:r>
              <a:rPr lang="en-US" dirty="0"/>
              <a:t>Germany, </a:t>
            </a:r>
            <a:r>
              <a:rPr lang="en-US" dirty="0" err="1"/>
              <a:t>BeNeLux</a:t>
            </a:r>
            <a:r>
              <a:rPr lang="en-US" dirty="0"/>
              <a:t>, Italy, France, Austria, British Isles (UK, Ireland), Scandinavia (Denmark, Sweden)</a:t>
            </a:r>
          </a:p>
          <a:p>
            <a:pPr marL="0" indent="0" algn="ctr">
              <a:buNone/>
            </a:pPr>
            <a:r>
              <a:rPr lang="en-US" b="1" dirty="0"/>
              <a:t>New EU countries</a:t>
            </a:r>
          </a:p>
          <a:p>
            <a:pPr marL="0" indent="0" algn="just">
              <a:buNone/>
            </a:pPr>
            <a:r>
              <a:rPr lang="en-US" dirty="0"/>
              <a:t>Poland, Romania, Lithuania, Hungary, Czech Republic</a:t>
            </a:r>
          </a:p>
          <a:p>
            <a:pPr marL="0" indent="0" algn="ctr">
              <a:buNone/>
            </a:pPr>
            <a:r>
              <a:rPr lang="en-US" b="1" dirty="0"/>
              <a:t>CIS</a:t>
            </a:r>
          </a:p>
          <a:p>
            <a:pPr marL="0" indent="0" algn="just">
              <a:buNone/>
            </a:pPr>
            <a:r>
              <a:rPr lang="en-US" dirty="0"/>
              <a:t>Russia, Belarus</a:t>
            </a:r>
          </a:p>
          <a:p>
            <a:pPr marL="0" indent="0" algn="ctr">
              <a:buNone/>
            </a:pPr>
            <a:r>
              <a:rPr lang="en-US" b="1" dirty="0"/>
              <a:t>North America</a:t>
            </a:r>
          </a:p>
          <a:p>
            <a:pPr marL="0" indent="0" algn="just">
              <a:buNone/>
            </a:pPr>
            <a:r>
              <a:rPr lang="en-US" dirty="0"/>
              <a:t>United States of America, Canada</a:t>
            </a:r>
          </a:p>
          <a:p>
            <a:pPr marL="0" indent="0" algn="ctr">
              <a:buNone/>
            </a:pPr>
            <a:r>
              <a:rPr lang="en-US" b="1" dirty="0"/>
              <a:t>South East Asia</a:t>
            </a:r>
          </a:p>
          <a:p>
            <a:pPr marL="0" indent="0" algn="just">
              <a:buNone/>
            </a:pPr>
            <a:r>
              <a:rPr lang="en-US" dirty="0"/>
              <a:t>Hong Kong, Singapore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666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Season trends</a:t>
            </a:r>
          </a:p>
          <a:p>
            <a:pPr lvl="1"/>
            <a:r>
              <a:rPr lang="en-US" dirty="0"/>
              <a:t>USA – relatively even monthly fresh herb imports, upsurges before holidays (sage imports before Thanksgiving Day, mint imports before Kentucky Derby)</a:t>
            </a:r>
          </a:p>
          <a:p>
            <a:pPr lvl="1"/>
            <a:r>
              <a:rPr lang="en-US" dirty="0"/>
              <a:t>EU – fresh herb imports from non-EU countries peak in winter (Kenia, Israel, Ethiopia, Colombia, Thailand, Viet Nam – key non-EU suppliers in winter)</a:t>
            </a:r>
          </a:p>
          <a:p>
            <a:pPr lvl="1"/>
            <a:r>
              <a:rPr lang="en-US" dirty="0"/>
              <a:t>EU – in-season competition with EU suppliers – Italy, Spain, Greece, Netherlands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275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Competitors in EU</a:t>
            </a:r>
          </a:p>
          <a:p>
            <a:pPr lvl="1"/>
            <a:r>
              <a:rPr lang="en-US" dirty="0"/>
              <a:t>Rosemary (cultivated from Spain, France, Italy; mostly wild from Egypt, Morocco, Tunisia)</a:t>
            </a:r>
          </a:p>
          <a:p>
            <a:pPr lvl="1"/>
            <a:r>
              <a:rPr lang="en-US" dirty="0"/>
              <a:t>Basil (Italy, Egypt, Israel, Kenia, Ethiopia)</a:t>
            </a:r>
          </a:p>
          <a:p>
            <a:pPr lvl="1"/>
            <a:r>
              <a:rPr lang="en-US" dirty="0"/>
              <a:t>Chives (many EU countries, inclusive of Germany; Israel, Kenia, Ethiopia)</a:t>
            </a:r>
          </a:p>
          <a:p>
            <a:pPr lvl="1"/>
            <a:r>
              <a:rPr lang="en-US" dirty="0"/>
              <a:t>Mint (Europe, Egypt, Kenia, Latin America)</a:t>
            </a:r>
          </a:p>
          <a:p>
            <a:pPr lvl="1"/>
            <a:r>
              <a:rPr lang="en-US" dirty="0"/>
              <a:t>Oregano (Turkey, Italy, Spain, MENA)</a:t>
            </a:r>
          </a:p>
        </p:txBody>
      </p:sp>
    </p:spTree>
    <p:extLst>
      <p:ext uri="{BB962C8B-B14F-4D97-AF65-F5344CB8AC3E}">
        <p14:creationId xmlns:p14="http://schemas.microsoft.com/office/powerpoint/2010/main" val="3461992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EU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73012998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255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EU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87547023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65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Trade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Global market for spices, herbs and seasonings to reach $16.6 </a:t>
            </a:r>
            <a:r>
              <a:rPr lang="en-US" dirty="0" err="1"/>
              <a:t>bln</a:t>
            </a:r>
            <a:r>
              <a:rPr lang="en-US" dirty="0"/>
              <a:t>, showing 4.8% annual growth rate since 2012</a:t>
            </a:r>
          </a:p>
          <a:p>
            <a:pPr algn="just"/>
            <a:r>
              <a:rPr lang="en-US" dirty="0"/>
              <a:t>USA and EU – key consumers of fresh herbs</a:t>
            </a:r>
          </a:p>
          <a:p>
            <a:pPr algn="just"/>
            <a:r>
              <a:rPr lang="en-US" dirty="0"/>
              <a:t>Germany and UK – key consumers of fresh herbs in EU</a:t>
            </a:r>
          </a:p>
          <a:p>
            <a:pPr algn="just"/>
            <a:r>
              <a:rPr lang="en-US" dirty="0"/>
              <a:t>Key suppliers by air – Latin America, South-East Asia, Mediterranean countries, East Africa</a:t>
            </a:r>
          </a:p>
        </p:txBody>
      </p:sp>
    </p:spTree>
    <p:extLst>
      <p:ext uri="{BB962C8B-B14F-4D97-AF65-F5344CB8AC3E}">
        <p14:creationId xmlns:p14="http://schemas.microsoft.com/office/powerpoint/2010/main" val="644282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EU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03470299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0638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EU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6354876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6345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68233822"/>
              </p:ext>
            </p:extLst>
          </p:nvPr>
        </p:nvGraphicFramePr>
        <p:xfrm>
          <a:off x="971600" y="1196752"/>
          <a:ext cx="756084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41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Norway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81674533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416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Russia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6937005"/>
              </p:ext>
            </p:extLst>
          </p:nvPr>
        </p:nvGraphicFramePr>
        <p:xfrm>
          <a:off x="611560" y="1484784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8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USA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51274349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9122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USA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37166081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9301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USA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72040124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4399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USA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88420113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2959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USA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2116972"/>
              </p:ext>
            </p:extLst>
          </p:nvPr>
        </p:nvGraphicFramePr>
        <p:xfrm>
          <a:off x="611560" y="1484784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26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Importers rankings for Georgian fresh herbs - SYSTEM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dirty="0"/>
              <a:t>Identify top-50 global importers of fresh herbs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Assess the fresh herb market in top-50 countries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Assess the economy in top-50 countries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Draw rankings of top most interesting countries for fresh herb exports from Georgia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65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market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Competitors in Canada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46050842"/>
              </p:ext>
            </p:extLst>
          </p:nvPr>
        </p:nvGraphicFramePr>
        <p:xfrm>
          <a:off x="611560" y="1484784"/>
          <a:ext cx="792088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27956" y="5517232"/>
            <a:ext cx="6440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Other suppliers – mainly Latin America &amp; Australasia (Australia, Thailand), Côte d'Ivoire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019474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Global fresh herb consumer trends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Organic sector ($7.9 </a:t>
            </a:r>
            <a:r>
              <a:rPr lang="en-US" dirty="0" err="1"/>
              <a:t>bln</a:t>
            </a:r>
            <a:r>
              <a:rPr lang="en-US" dirty="0"/>
              <a:t> in Germany annually)</a:t>
            </a:r>
          </a:p>
          <a:p>
            <a:r>
              <a:rPr lang="en-US" dirty="0"/>
              <a:t>New food experience</a:t>
            </a:r>
            <a:r>
              <a:rPr lang="ru-RU" dirty="0"/>
              <a:t> </a:t>
            </a:r>
            <a:r>
              <a:rPr lang="en-US" dirty="0"/>
              <a:t>and tastes</a:t>
            </a:r>
          </a:p>
          <a:p>
            <a:r>
              <a:rPr lang="en-US" dirty="0"/>
              <a:t>Italian &amp; Mediterranean cuisines</a:t>
            </a:r>
          </a:p>
          <a:p>
            <a:r>
              <a:rPr lang="en-US" dirty="0"/>
              <a:t>Aging population</a:t>
            </a:r>
          </a:p>
          <a:p>
            <a:r>
              <a:rPr lang="en-US" dirty="0"/>
              <a:t>Healthy foods &amp; lifestyle</a:t>
            </a:r>
          </a:p>
          <a:p>
            <a:r>
              <a:rPr lang="en-US" dirty="0"/>
              <a:t>Less difficult access to new products</a:t>
            </a:r>
          </a:p>
          <a:p>
            <a:r>
              <a:rPr lang="en-US" dirty="0"/>
              <a:t>Cooking at home</a:t>
            </a:r>
          </a:p>
          <a:p>
            <a:r>
              <a:rPr lang="en-US" dirty="0"/>
              <a:t>Convenience products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482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Fruit-Inform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More than 15 years </a:t>
            </a:r>
            <a:r>
              <a:rPr lang="en-US"/>
              <a:t>in the </a:t>
            </a:r>
            <a:r>
              <a:rPr lang="en-US" dirty="0"/>
              <a:t>Eastern European fruit and veg market</a:t>
            </a:r>
          </a:p>
          <a:p>
            <a:r>
              <a:rPr lang="en-US" dirty="0"/>
              <a:t>Ukraine, Russia and Poland in key focus</a:t>
            </a:r>
          </a:p>
          <a:p>
            <a:r>
              <a:rPr lang="en-US" dirty="0"/>
              <a:t>Constant monitoring of the market situation and long-term analytics</a:t>
            </a:r>
          </a:p>
          <a:p>
            <a:r>
              <a:rPr lang="en-US" dirty="0"/>
              <a:t>High-profile fruit and veg business events: Ukrainian apple business conference in August; the leading 3-day event of the Eastern European fruit &amp; veg business in Kiev in December (expo, conference, trade forum with Ukrainian buyers)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208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594719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00B050"/>
                </a:solidFill>
              </a:rPr>
              <a:t>Thank you for your attention!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www.fruit-inform.com/images/logo-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13"/>
            <a:ext cx="1872208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fresh her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82856"/>
            <a:ext cx="4392488" cy="278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5968" y="3861048"/>
            <a:ext cx="7772400" cy="2594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en-US" dirty="0"/>
            </a:br>
            <a:endParaRPr lang="en-US" dirty="0"/>
          </a:p>
          <a:p>
            <a:pPr algn="l"/>
            <a:r>
              <a:rPr lang="en-US" sz="2400" dirty="0"/>
              <a:t>FRUIT-INFORM</a:t>
            </a:r>
          </a:p>
          <a:p>
            <a:pPr algn="l"/>
            <a:r>
              <a:rPr lang="en-US" sz="2400" i="1" dirty="0"/>
              <a:t>Dnipro, Ukraine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+380 562 320795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</a:rPr>
              <a:t>fruit.intl@fruit-inform.com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0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Top-50 global importers of fresh herbs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i="1" dirty="0"/>
              <a:t>Product: 070519 Fresh or chilled lettuce (excluding cabbage lettuce)</a:t>
            </a:r>
          </a:p>
          <a:p>
            <a:pPr marL="0" indent="0" algn="ctr">
              <a:buNone/>
            </a:pPr>
            <a:endParaRPr lang="en-US" sz="2400" dirty="0"/>
          </a:p>
          <a:p>
            <a:pPr algn="just"/>
            <a:r>
              <a:rPr lang="en-US" sz="2400" dirty="0"/>
              <a:t>Top-25 importers in volumes in 2012-2016</a:t>
            </a:r>
          </a:p>
          <a:p>
            <a:pPr algn="just"/>
            <a:r>
              <a:rPr lang="en-US" sz="2400" dirty="0"/>
              <a:t>Top importers in growth rates in 2012-2016 (9 countries – with annual import volumes of more than 3,000 tons)</a:t>
            </a:r>
          </a:p>
          <a:p>
            <a:pPr algn="just"/>
            <a:r>
              <a:rPr lang="en-US" sz="2400" dirty="0"/>
              <a:t>Top importers in growth rates in 2012-2016 (8 countries – with annual import volumes of more than 1,000 tons)</a:t>
            </a:r>
          </a:p>
          <a:p>
            <a:pPr algn="just"/>
            <a:r>
              <a:rPr lang="en-US" sz="2400" dirty="0"/>
              <a:t>Top additional importers in volumes in 2012-201</a:t>
            </a:r>
            <a:r>
              <a:rPr lang="ru-RU" sz="2400" dirty="0"/>
              <a:t>6</a:t>
            </a:r>
            <a:r>
              <a:rPr lang="en-US" sz="2400" dirty="0"/>
              <a:t> (8 countries)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368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Top-50 global importers of fresh herbs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212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Product: 070519 Fresh or chilled lettuce (excluding cabbage lettuce)</a:t>
            </a:r>
            <a:endParaRPr lang="ru-RU" sz="2400" dirty="0"/>
          </a:p>
        </p:txBody>
      </p:sp>
      <p:pic>
        <p:nvPicPr>
          <p:cNvPr id="3074" name="Picture 2" descr="D:\Fruit-Inform\Грузия зелень\Презентация\72_72_Contur-Wor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5"/>
            <a:ext cx="8253276" cy="413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372200" y="3716139"/>
            <a:ext cx="237064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84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 system of top-50 global importers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50590877"/>
              </p:ext>
            </p:extLst>
          </p:nvPr>
        </p:nvGraphicFramePr>
        <p:xfrm>
          <a:off x="611560" y="1484784"/>
          <a:ext cx="77768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372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 system of top-50 global importers - MARKET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10688529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583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 system of top-50 global importers - ECONOMY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7395492"/>
              </p:ext>
            </p:extLst>
          </p:nvPr>
        </p:nvGraphicFramePr>
        <p:xfrm>
          <a:off x="755576" y="1412776"/>
          <a:ext cx="76565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55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Ranking system of top-50 global importers – SOURCES &amp; PERIODS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139800"/>
              </p:ext>
            </p:extLst>
          </p:nvPr>
        </p:nvGraphicFramePr>
        <p:xfrm>
          <a:off x="971600" y="1484784"/>
          <a:ext cx="7416825" cy="51282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348"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Ranking</a:t>
                      </a:r>
                      <a:r>
                        <a:rPr lang="en-US" i="1" baseline="0" dirty="0"/>
                        <a:t> component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SOURCES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PERIODS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Import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volumes, growth rates &amp; prices (070519)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Georgian export experience (07099990)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2012-2017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Import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duty (07099990)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Latest</a:t>
                      </a:r>
                      <a:r>
                        <a:rPr lang="en-US" baseline="0" dirty="0"/>
                        <a:t> available information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Urban population (Population x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Urbanization)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2015, 2014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Population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growth rate (medium forecast)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GDP</a:t>
                      </a:r>
                      <a:r>
                        <a:rPr lang="en-US" b="0" i="1" baseline="0" dirty="0">
                          <a:solidFill>
                            <a:schemeClr val="tx1"/>
                          </a:solidFill>
                        </a:rPr>
                        <a:t> per capita PPP &amp; growth rate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IMF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2016,</a:t>
                      </a:r>
                      <a:r>
                        <a:rPr lang="en-US" baseline="0" dirty="0"/>
                        <a:t> 2016-2020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3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>
                          <a:solidFill>
                            <a:schemeClr val="tx1"/>
                          </a:solidFill>
                        </a:rPr>
                        <a:t>Economic Freedom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The Heritage Foundation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77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1000</TotalTime>
  <Words>1030</Words>
  <Application>Microsoft Office PowerPoint</Application>
  <PresentationFormat>On-screen Show (4:3)</PresentationFormat>
  <Paragraphs>159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Тема Office</vt:lpstr>
      <vt:lpstr>  Diversification of herbs exports from Georgia: new markets with greatest potential  </vt:lpstr>
      <vt:lpstr>Global Fresh Herb Trade</vt:lpstr>
      <vt:lpstr>Importers rankings for Georgian fresh herbs - SYSTEM</vt:lpstr>
      <vt:lpstr>Top-50 global importers of fresh herbs</vt:lpstr>
      <vt:lpstr>Top-50 global importers of fresh herbs</vt:lpstr>
      <vt:lpstr>Ranking system of top-50 global importers</vt:lpstr>
      <vt:lpstr>Ranking system of top-50 global importers - MARKET</vt:lpstr>
      <vt:lpstr>Ranking system of top-50 global importers - ECONOMY</vt:lpstr>
      <vt:lpstr>Ranking system of top-50 global importers – SOURCES &amp; PERIODS</vt:lpstr>
      <vt:lpstr>RANKINGS – top importers in volumes</vt:lpstr>
      <vt:lpstr>RANKINGS – top countries with import growth rates</vt:lpstr>
      <vt:lpstr>RANKINGS – FINAL RESULTS</vt:lpstr>
      <vt:lpstr>Top-15 potential global importers of fresh herbs from Georgia</vt:lpstr>
      <vt:lpstr>RANKINGS – FINAL RESULTS</vt:lpstr>
      <vt:lpstr>RANKINGS – FINAL RESULTS – Regions for fresh herb exports from Georgia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market trends</vt:lpstr>
      <vt:lpstr>Global fresh herb consumer trends</vt:lpstr>
      <vt:lpstr>Fruit-Inform</vt:lpstr>
      <vt:lpstr>  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Georgian Fresh Herb Exports</dc:title>
  <dc:creator>Ievgen Kuzin</dc:creator>
  <cp:lastModifiedBy>Poberezhna, Kateryna (FAOGE)</cp:lastModifiedBy>
  <cp:revision>73</cp:revision>
  <dcterms:created xsi:type="dcterms:W3CDTF">2018-04-29T08:10:36Z</dcterms:created>
  <dcterms:modified xsi:type="dcterms:W3CDTF">2018-05-21T07:03:46Z</dcterms:modified>
</cp:coreProperties>
</file>