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8" r:id="rId2"/>
    <p:sldId id="287" r:id="rId3"/>
    <p:sldId id="259" r:id="rId4"/>
    <p:sldId id="260" r:id="rId5"/>
    <p:sldId id="261" r:id="rId6"/>
    <p:sldId id="264" r:id="rId7"/>
    <p:sldId id="265" r:id="rId8"/>
    <p:sldId id="266" r:id="rId9"/>
    <p:sldId id="267" r:id="rId10"/>
    <p:sldId id="271" r:id="rId11"/>
    <p:sldId id="268" r:id="rId12"/>
    <p:sldId id="270" r:id="rId13"/>
    <p:sldId id="269" r:id="rId14"/>
    <p:sldId id="272" r:id="rId15"/>
    <p:sldId id="273" r:id="rId16"/>
    <p:sldId id="274" r:id="rId17"/>
    <p:sldId id="291" r:id="rId18"/>
    <p:sldId id="292" r:id="rId19"/>
    <p:sldId id="288" r:id="rId20"/>
    <p:sldId id="289" r:id="rId21"/>
    <p:sldId id="290" r:id="rId22"/>
    <p:sldId id="293" r:id="rId23"/>
    <p:sldId id="286" r:id="rId24"/>
    <p:sldId id="275" r:id="rId25"/>
    <p:sldId id="276" r:id="rId26"/>
    <p:sldId id="280" r:id="rId27"/>
    <p:sldId id="277" r:id="rId28"/>
    <p:sldId id="278" r:id="rId29"/>
    <p:sldId id="279" r:id="rId30"/>
    <p:sldId id="281" r:id="rId31"/>
    <p:sldId id="282" r:id="rId32"/>
    <p:sldId id="283" r:id="rId33"/>
    <p:sldId id="285" r:id="rId34"/>
    <p:sldId id="284" r:id="rId35"/>
    <p:sldId id="29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A"/>
    <a:srgbClr val="FBFBFB"/>
    <a:srgbClr val="C0A062"/>
    <a:srgbClr val="74655E"/>
    <a:srgbClr val="574415"/>
    <a:srgbClr val="C7DDF1"/>
    <a:srgbClr val="003192"/>
    <a:srgbClr val="00B0F0"/>
    <a:srgbClr val="1563FF"/>
    <a:srgbClr val="004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AppData\Local\Microsoft\Windows\INetCache\Content.Outlook\GY64L3W1\Working%20Excel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AppData\Local\Microsoft\Windows\INetCache\Content.Outlook\GY64L3W1\Working%20Excel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194444444444443"/>
          <c:y val="0.39583333333333331"/>
          <c:w val="0.26666666666666666"/>
          <c:h val="0.4444444444444444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8873259138780485"/>
                  <c:y val="-0.1570891205895206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ka-GE" sz="1600" dirty="0" smtClean="0"/>
                      <a:t>წყალტუბო</a:t>
                    </a:r>
                    <a:r>
                      <a:rPr lang="ka-GE" sz="1600" baseline="0" dirty="0"/>
                      <a:t>
89.7%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807370772024826"/>
                      <c:h val="0.26572878512816073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8.6396980373375315E-2"/>
                  <c:y val="0.12605090996264778"/>
                </c:manualLayout>
              </c:layout>
              <c:tx>
                <c:rich>
                  <a:bodyPr/>
                  <a:lstStyle/>
                  <a:p>
                    <a:r>
                      <a:rPr lang="ka-GE" dirty="0" smtClean="0"/>
                      <a:t>სამტრედია</a:t>
                    </a:r>
                    <a:r>
                      <a:rPr lang="ka-GE" baseline="0" dirty="0"/>
                      <a:t>
3.8%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0634249621835393"/>
                  <c:y val="1.7284301460794044E-2"/>
                </c:manualLayout>
              </c:layout>
              <c:tx>
                <c:rich>
                  <a:bodyPr/>
                  <a:lstStyle/>
                  <a:p>
                    <a:r>
                      <a:rPr lang="ka-GE" dirty="0" smtClean="0"/>
                      <a:t>ბაღდათი</a:t>
                    </a:r>
                    <a:r>
                      <a:rPr lang="ka-GE" baseline="0" dirty="0"/>
                      <a:t>
3.7%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351933341868713"/>
                      <c:h val="0.19879490498631278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0.1109426946631671"/>
                  <c:y val="-8.8233814523184628E-2"/>
                </c:manualLayout>
              </c:layout>
              <c:tx>
                <c:rich>
                  <a:bodyPr/>
                  <a:lstStyle/>
                  <a:p>
                    <a:r>
                      <a:rPr lang="ka-GE" dirty="0" smtClean="0"/>
                      <a:t>ხონი</a:t>
                    </a:r>
                    <a:r>
                      <a:rPr lang="ka-GE" baseline="0" dirty="0"/>
                      <a:t>
1.4%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0465391418152849E-2"/>
                  <c:y val="-9.9058770609459446E-2"/>
                </c:manualLayout>
              </c:layout>
              <c:tx>
                <c:rich>
                  <a:bodyPr/>
                  <a:lstStyle/>
                  <a:p>
                    <a:r>
                      <a:rPr lang="ka-GE" baseline="0" dirty="0" smtClean="0"/>
                      <a:t>ზესტაფონი</a:t>
                    </a:r>
                    <a:r>
                      <a:rPr lang="ka-GE" baseline="0" dirty="0"/>
                      <a:t>
0.7%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066857290081102"/>
                      <c:h val="0.23407050839822405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9.525559501850113E-2"/>
                  <c:y val="-7.2090011337693008E-2"/>
                </c:manualLayout>
              </c:layout>
              <c:tx>
                <c:rich>
                  <a:bodyPr/>
                  <a:lstStyle/>
                  <a:p>
                    <a:r>
                      <a:rPr lang="ka-GE" baseline="0" dirty="0" smtClean="0"/>
                      <a:t>ვანი</a:t>
                    </a:r>
                    <a:r>
                      <a:rPr lang="ka-GE" baseline="0" dirty="0"/>
                      <a:t>
0.6%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22485709171262336"/>
                  <c:y val="8.1105173155846685E-2"/>
                </c:manualLayout>
              </c:layout>
              <c:tx>
                <c:rich>
                  <a:bodyPr/>
                  <a:lstStyle/>
                  <a:p>
                    <a:r>
                      <a:rPr lang="ka-GE" dirty="0" smtClean="0"/>
                      <a:t>ხარაგაული</a:t>
                    </a:r>
                    <a:r>
                      <a:rPr lang="ka-GE" baseline="0" dirty="0"/>
                      <a:t>
0.3%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98554676200996"/>
                      <c:h val="0.2340705083982240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'Greenhouses&amp;Cold Storage'!$B$24:$B$30</c:f>
              <c:strCache>
                <c:ptCount val="7"/>
                <c:pt idx="0">
                  <c:v>Tskhaltubo</c:v>
                </c:pt>
                <c:pt idx="1">
                  <c:v>Samtredia</c:v>
                </c:pt>
                <c:pt idx="2">
                  <c:v>Baghdati</c:v>
                </c:pt>
                <c:pt idx="3">
                  <c:v>Khoni</c:v>
                </c:pt>
                <c:pt idx="4">
                  <c:v>Zestaponi</c:v>
                </c:pt>
                <c:pt idx="5">
                  <c:v>Vani</c:v>
                </c:pt>
                <c:pt idx="6">
                  <c:v>Kharagauli</c:v>
                </c:pt>
              </c:strCache>
            </c:strRef>
          </c:cat>
          <c:val>
            <c:numRef>
              <c:f>'Greenhouses&amp;Cold Storage'!$C$24:$C$30</c:f>
              <c:numCache>
                <c:formatCode>General</c:formatCode>
                <c:ptCount val="7"/>
                <c:pt idx="0">
                  <c:v>2774</c:v>
                </c:pt>
                <c:pt idx="1">
                  <c:v>116</c:v>
                </c:pt>
                <c:pt idx="2">
                  <c:v>113</c:v>
                </c:pt>
                <c:pt idx="3">
                  <c:v>44</c:v>
                </c:pt>
                <c:pt idx="4">
                  <c:v>20</c:v>
                </c:pt>
                <c:pt idx="5">
                  <c:v>17</c:v>
                </c:pt>
                <c:pt idx="6">
                  <c:v>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387687007235823E-2"/>
          <c:y val="4.3786789365796781E-2"/>
          <c:w val="0.88801033238526339"/>
          <c:h val="0.6031440607310545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1.749203622273264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9277362278734366E-3"/>
                  <c:y val="1.333021488446407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AgroCredit!$C$10:$C$17</c:f>
              <c:strCache>
                <c:ptCount val="8"/>
                <c:pt idx="0">
                  <c:v>5K ₾</c:v>
                </c:pt>
                <c:pt idx="1">
                  <c:v>6K-15K ₾</c:v>
                </c:pt>
                <c:pt idx="2">
                  <c:v>16K-30K ₾</c:v>
                </c:pt>
                <c:pt idx="3">
                  <c:v>31K-50K ₾</c:v>
                </c:pt>
                <c:pt idx="4">
                  <c:v>51K-70K ₾</c:v>
                </c:pt>
                <c:pt idx="5">
                  <c:v>71K-90K ₾</c:v>
                </c:pt>
                <c:pt idx="6">
                  <c:v>91K-100K ₾</c:v>
                </c:pt>
                <c:pt idx="7">
                  <c:v>&gt;100K ₾</c:v>
                </c:pt>
              </c:strCache>
            </c:strRef>
          </c:cat>
          <c:val>
            <c:numRef>
              <c:f>AgroCredit!$D$10:$D$17</c:f>
              <c:numCache>
                <c:formatCode>General</c:formatCode>
                <c:ptCount val="8"/>
                <c:pt idx="0">
                  <c:v>78</c:v>
                </c:pt>
                <c:pt idx="1">
                  <c:v>181</c:v>
                </c:pt>
                <c:pt idx="2">
                  <c:v>22</c:v>
                </c:pt>
                <c:pt idx="3">
                  <c:v>19</c:v>
                </c:pt>
                <c:pt idx="4">
                  <c:v>6</c:v>
                </c:pt>
                <c:pt idx="5">
                  <c:v>3</c:v>
                </c:pt>
                <c:pt idx="6">
                  <c:v>2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62170048"/>
        <c:axId val="262172400"/>
      </c:barChart>
      <c:catAx>
        <c:axId val="262170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172400"/>
        <c:crosses val="autoZero"/>
        <c:auto val="1"/>
        <c:lblAlgn val="ctr"/>
        <c:lblOffset val="100"/>
        <c:noMultiLvlLbl val="0"/>
      </c:catAx>
      <c:valAx>
        <c:axId val="262172400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170048"/>
        <c:crosses val="autoZero"/>
        <c:crossBetween val="between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388888888888884E-2"/>
          <c:y val="4.2865541505013149E-2"/>
          <c:w val="0.89076068376068374"/>
          <c:h val="0.5959062027082920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7777777777777779E-3"/>
                  <c:y val="2.307888597258667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8133726024028604E-3"/>
                  <c:y val="8.710050804302074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1.093686077823074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2.565585373673184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AgroCredit!$C$18:$C$25</c:f>
              <c:strCache>
                <c:ptCount val="8"/>
                <c:pt idx="0">
                  <c:v>5K ₾</c:v>
                </c:pt>
                <c:pt idx="1">
                  <c:v>6K-15K ₾</c:v>
                </c:pt>
                <c:pt idx="2">
                  <c:v>16K-30K ₾</c:v>
                </c:pt>
                <c:pt idx="3">
                  <c:v>31K-50K ₾</c:v>
                </c:pt>
                <c:pt idx="4">
                  <c:v>51K-70K ₾</c:v>
                </c:pt>
                <c:pt idx="5">
                  <c:v>71K-90K ₾</c:v>
                </c:pt>
                <c:pt idx="6">
                  <c:v>91K-100K ₾</c:v>
                </c:pt>
                <c:pt idx="7">
                  <c:v>&gt;100K ₾</c:v>
                </c:pt>
              </c:strCache>
            </c:strRef>
          </c:cat>
          <c:val>
            <c:numRef>
              <c:f>AgroCredit!$D$18:$D$25</c:f>
              <c:numCache>
                <c:formatCode>General</c:formatCode>
                <c:ptCount val="8"/>
                <c:pt idx="0">
                  <c:v>72</c:v>
                </c:pt>
                <c:pt idx="1">
                  <c:v>232</c:v>
                </c:pt>
                <c:pt idx="2">
                  <c:v>54</c:v>
                </c:pt>
                <c:pt idx="3">
                  <c:v>18</c:v>
                </c:pt>
                <c:pt idx="4">
                  <c:v>11</c:v>
                </c:pt>
                <c:pt idx="5">
                  <c:v>3</c:v>
                </c:pt>
                <c:pt idx="6">
                  <c:v>0</c:v>
                </c:pt>
                <c:pt idx="7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62175928"/>
        <c:axId val="262173968"/>
      </c:barChart>
      <c:catAx>
        <c:axId val="262175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173968"/>
        <c:crosses val="autoZero"/>
        <c:auto val="1"/>
        <c:lblAlgn val="ctr"/>
        <c:lblOffset val="100"/>
        <c:noMultiLvlLbl val="0"/>
      </c:catAx>
      <c:valAx>
        <c:axId val="262173968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175928"/>
        <c:crosses val="autoZero"/>
        <c:crossBetween val="between"/>
      </c:valAx>
      <c:spPr>
        <a:solidFill>
          <a:schemeClr val="bg1"/>
        </a:solidFill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339248842128196E-2"/>
          <c:y val="2.137249760297014E-2"/>
          <c:w val="0.88856543324467074"/>
          <c:h val="0.6327110600280576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9462720610820194E-3"/>
                  <c:y val="2.33257356330916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AgroCredit!$C$26:$C$33</c:f>
              <c:strCache>
                <c:ptCount val="8"/>
                <c:pt idx="0">
                  <c:v>5K ₾</c:v>
                </c:pt>
                <c:pt idx="1">
                  <c:v>6K-15K ₾</c:v>
                </c:pt>
                <c:pt idx="2">
                  <c:v>16K-30K ₾</c:v>
                </c:pt>
                <c:pt idx="3">
                  <c:v>31K-50K ₾</c:v>
                </c:pt>
                <c:pt idx="4">
                  <c:v>51K-70K ₾</c:v>
                </c:pt>
                <c:pt idx="5">
                  <c:v>71K-90K ₾</c:v>
                </c:pt>
                <c:pt idx="6">
                  <c:v>91K-100K ₾</c:v>
                </c:pt>
                <c:pt idx="7">
                  <c:v>&gt;100K ₾</c:v>
                </c:pt>
              </c:strCache>
            </c:strRef>
          </c:cat>
          <c:val>
            <c:numRef>
              <c:f>AgroCredit!$D$26:$D$33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40</c:v>
                </c:pt>
                <c:pt idx="3">
                  <c:v>15</c:v>
                </c:pt>
                <c:pt idx="4">
                  <c:v>4</c:v>
                </c:pt>
                <c:pt idx="5">
                  <c:v>4</c:v>
                </c:pt>
                <c:pt idx="6">
                  <c:v>2</c:v>
                </c:pt>
                <c:pt idx="7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62174360"/>
        <c:axId val="262170440"/>
      </c:barChart>
      <c:catAx>
        <c:axId val="262174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170440"/>
        <c:crosses val="autoZero"/>
        <c:auto val="1"/>
        <c:lblAlgn val="ctr"/>
        <c:lblOffset val="100"/>
        <c:noMultiLvlLbl val="0"/>
      </c:catAx>
      <c:valAx>
        <c:axId val="262170440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174360"/>
        <c:crosses val="autoZero"/>
        <c:crossBetween val="between"/>
      </c:valAx>
      <c:spPr>
        <a:solidFill>
          <a:schemeClr val="bg1"/>
        </a:solidFill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982956675870066E-2"/>
          <c:y val="5.0298493350198793E-2"/>
          <c:w val="0.89725575158227511"/>
          <c:h val="0.6678041513524217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AgroCredit!$C$34:$C$41</c:f>
              <c:strCache>
                <c:ptCount val="8"/>
                <c:pt idx="0">
                  <c:v>5K ₾</c:v>
                </c:pt>
                <c:pt idx="1">
                  <c:v>6K-15K ₾</c:v>
                </c:pt>
                <c:pt idx="2">
                  <c:v>16K-30K ₾</c:v>
                </c:pt>
                <c:pt idx="3">
                  <c:v>31K-50K ₾</c:v>
                </c:pt>
                <c:pt idx="4">
                  <c:v>51K-70K ₾</c:v>
                </c:pt>
                <c:pt idx="5">
                  <c:v>71K-90K ₾</c:v>
                </c:pt>
                <c:pt idx="6">
                  <c:v>91K-100K ₾</c:v>
                </c:pt>
                <c:pt idx="7">
                  <c:v>&gt;100K ₾</c:v>
                </c:pt>
              </c:strCache>
            </c:strRef>
          </c:cat>
          <c:val>
            <c:numRef>
              <c:f>AgroCredit!$D$34:$D$41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22</c:v>
                </c:pt>
                <c:pt idx="3">
                  <c:v>11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60872040"/>
        <c:axId val="260872824"/>
      </c:barChart>
      <c:catAx>
        <c:axId val="260872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0872824"/>
        <c:crosses val="autoZero"/>
        <c:auto val="1"/>
        <c:lblAlgn val="ctr"/>
        <c:lblOffset val="100"/>
        <c:noMultiLvlLbl val="0"/>
      </c:catAx>
      <c:valAx>
        <c:axId val="260872824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0872040"/>
        <c:crosses val="autoZero"/>
        <c:crossBetween val="between"/>
      </c:valAx>
      <c:spPr>
        <a:solidFill>
          <a:schemeClr val="bg1"/>
        </a:solidFill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026668465846351E-2"/>
          <c:y val="4.2982737369628772E-2"/>
          <c:w val="0.9201551542593549"/>
          <c:h val="0.55139804497815437"/>
        </c:manualLayout>
      </c:layout>
      <c:lineChart>
        <c:grouping val="standard"/>
        <c:varyColors val="0"/>
        <c:ser>
          <c:idx val="0"/>
          <c:order val="0"/>
          <c:tx>
            <c:strRef>
              <c:f>Prices!$B$36</c:f>
              <c:strCache>
                <c:ptCount val="1"/>
                <c:pt idx="0">
                  <c:v>მწვანილის საცალო ფასის ინდექსი, საქართველო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plus"/>
            <c:size val="6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Prices!$C$35:$N$35</c:f>
              <c:strCache>
                <c:ptCount val="12"/>
                <c:pt idx="0">
                  <c:v>სექ</c:v>
                </c:pt>
                <c:pt idx="1">
                  <c:v>ოქტ</c:v>
                </c:pt>
                <c:pt idx="2">
                  <c:v>ნოე</c:v>
                </c:pt>
                <c:pt idx="3">
                  <c:v>დეკ</c:v>
                </c:pt>
                <c:pt idx="4">
                  <c:v>იან</c:v>
                </c:pt>
                <c:pt idx="5">
                  <c:v>თებ</c:v>
                </c:pt>
                <c:pt idx="6">
                  <c:v>მარ</c:v>
                </c:pt>
                <c:pt idx="7">
                  <c:v>აპრ</c:v>
                </c:pt>
                <c:pt idx="8">
                  <c:v>მაი</c:v>
                </c:pt>
                <c:pt idx="9">
                  <c:v>ივნ</c:v>
                </c:pt>
                <c:pt idx="10">
                  <c:v>ივლ</c:v>
                </c:pt>
                <c:pt idx="11">
                  <c:v>აგვ</c:v>
                </c:pt>
              </c:strCache>
            </c:strRef>
          </c:cat>
          <c:val>
            <c:numRef>
              <c:f>Prices!$C$36:$N$36</c:f>
              <c:numCache>
                <c:formatCode>0</c:formatCode>
                <c:ptCount val="12"/>
                <c:pt idx="0">
                  <c:v>102.04780459566673</c:v>
                </c:pt>
                <c:pt idx="1">
                  <c:v>95.559717131907149</c:v>
                </c:pt>
                <c:pt idx="2">
                  <c:v>87.536917506015683</c:v>
                </c:pt>
                <c:pt idx="3">
                  <c:v>104.51908716782275</c:v>
                </c:pt>
                <c:pt idx="4">
                  <c:v>128.34304771018083</c:v>
                </c:pt>
                <c:pt idx="5">
                  <c:v>146.23161505298535</c:v>
                </c:pt>
                <c:pt idx="6">
                  <c:v>123.47703177875285</c:v>
                </c:pt>
                <c:pt idx="7">
                  <c:v>82.300753483371878</c:v>
                </c:pt>
                <c:pt idx="8">
                  <c:v>69.989547695148829</c:v>
                </c:pt>
                <c:pt idx="9">
                  <c:v>77.451045705047179</c:v>
                </c:pt>
                <c:pt idx="10">
                  <c:v>79.995138389377701</c:v>
                </c:pt>
                <c:pt idx="11">
                  <c:v>102.54829378372317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Prices!$B$37</c:f>
              <c:strCache>
                <c:ptCount val="1"/>
                <c:pt idx="0">
                  <c:v>მწვანილის საცალო ფასის ინდექსი, თბილისი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star"/>
            <c:size val="6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strRef>
              <c:f>Prices!$C$35:$N$35</c:f>
              <c:strCache>
                <c:ptCount val="12"/>
                <c:pt idx="0">
                  <c:v>სექ</c:v>
                </c:pt>
                <c:pt idx="1">
                  <c:v>ოქტ</c:v>
                </c:pt>
                <c:pt idx="2">
                  <c:v>ნოე</c:v>
                </c:pt>
                <c:pt idx="3">
                  <c:v>დეკ</c:v>
                </c:pt>
                <c:pt idx="4">
                  <c:v>იან</c:v>
                </c:pt>
                <c:pt idx="5">
                  <c:v>თებ</c:v>
                </c:pt>
                <c:pt idx="6">
                  <c:v>მარ</c:v>
                </c:pt>
                <c:pt idx="7">
                  <c:v>აპრ</c:v>
                </c:pt>
                <c:pt idx="8">
                  <c:v>მაი</c:v>
                </c:pt>
                <c:pt idx="9">
                  <c:v>ივნ</c:v>
                </c:pt>
                <c:pt idx="10">
                  <c:v>ივლ</c:v>
                </c:pt>
                <c:pt idx="11">
                  <c:v>აგვ</c:v>
                </c:pt>
              </c:strCache>
            </c:strRef>
          </c:cat>
          <c:val>
            <c:numRef>
              <c:f>Prices!$C$37:$N$37</c:f>
              <c:numCache>
                <c:formatCode>0</c:formatCode>
                <c:ptCount val="12"/>
                <c:pt idx="0">
                  <c:v>96.666173588164966</c:v>
                </c:pt>
                <c:pt idx="1">
                  <c:v>92.467269642229311</c:v>
                </c:pt>
                <c:pt idx="2">
                  <c:v>85.699182522750419</c:v>
                </c:pt>
                <c:pt idx="3">
                  <c:v>103.65608789979129</c:v>
                </c:pt>
                <c:pt idx="4">
                  <c:v>132.46224113721414</c:v>
                </c:pt>
                <c:pt idx="5">
                  <c:v>150.63441502454324</c:v>
                </c:pt>
                <c:pt idx="6">
                  <c:v>123.56816904030879</c:v>
                </c:pt>
                <c:pt idx="7">
                  <c:v>86.547814678493879</c:v>
                </c:pt>
                <c:pt idx="8">
                  <c:v>70.711563367030465</c:v>
                </c:pt>
                <c:pt idx="9">
                  <c:v>82.382465440247984</c:v>
                </c:pt>
                <c:pt idx="10">
                  <c:v>81.364103368165146</c:v>
                </c:pt>
                <c:pt idx="11">
                  <c:v>93.840514291060344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Prices!$B$38</c:f>
              <c:strCache>
                <c:ptCount val="1"/>
                <c:pt idx="0">
                  <c:v>მწვანილის საცალო ფასის ინდექსი, ქუთისი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plus"/>
            <c:size val="6"/>
            <c:spPr>
              <a:solidFill>
                <a:schemeClr val="bg1">
                  <a:lumMod val="7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Prices!$C$35:$N$35</c:f>
              <c:strCache>
                <c:ptCount val="12"/>
                <c:pt idx="0">
                  <c:v>სექ</c:v>
                </c:pt>
                <c:pt idx="1">
                  <c:v>ოქტ</c:v>
                </c:pt>
                <c:pt idx="2">
                  <c:v>ნოე</c:v>
                </c:pt>
                <c:pt idx="3">
                  <c:v>დეკ</c:v>
                </c:pt>
                <c:pt idx="4">
                  <c:v>იან</c:v>
                </c:pt>
                <c:pt idx="5">
                  <c:v>თებ</c:v>
                </c:pt>
                <c:pt idx="6">
                  <c:v>მარ</c:v>
                </c:pt>
                <c:pt idx="7">
                  <c:v>აპრ</c:v>
                </c:pt>
                <c:pt idx="8">
                  <c:v>მაი</c:v>
                </c:pt>
                <c:pt idx="9">
                  <c:v>ივნ</c:v>
                </c:pt>
                <c:pt idx="10">
                  <c:v>ივლ</c:v>
                </c:pt>
                <c:pt idx="11">
                  <c:v>აგვ</c:v>
                </c:pt>
              </c:strCache>
            </c:strRef>
          </c:cat>
          <c:val>
            <c:numRef>
              <c:f>Prices!$C$38:$N$38</c:f>
              <c:numCache>
                <c:formatCode>0</c:formatCode>
                <c:ptCount val="12"/>
                <c:pt idx="0">
                  <c:v>114.10622170433878</c:v>
                </c:pt>
                <c:pt idx="1">
                  <c:v>99.973392560797336</c:v>
                </c:pt>
                <c:pt idx="2">
                  <c:v>82.146107011037344</c:v>
                </c:pt>
                <c:pt idx="3">
                  <c:v>101.22992715068622</c:v>
                </c:pt>
                <c:pt idx="4">
                  <c:v>117.83095825589993</c:v>
                </c:pt>
                <c:pt idx="5">
                  <c:v>145.62586290565326</c:v>
                </c:pt>
                <c:pt idx="6">
                  <c:v>122.57119601382162</c:v>
                </c:pt>
                <c:pt idx="7">
                  <c:v>70.715992198018768</c:v>
                </c:pt>
                <c:pt idx="8">
                  <c:v>70.813993062357284</c:v>
                </c:pt>
                <c:pt idx="9">
                  <c:v>83.181050075664146</c:v>
                </c:pt>
                <c:pt idx="10">
                  <c:v>77.509172197634925</c:v>
                </c:pt>
                <c:pt idx="11">
                  <c:v>114.29612686409041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3684296"/>
        <c:axId val="263683120"/>
      </c:lineChart>
      <c:catAx>
        <c:axId val="263684296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683120"/>
        <c:crosses val="autoZero"/>
        <c:auto val="1"/>
        <c:lblAlgn val="ctr"/>
        <c:lblOffset val="100"/>
        <c:noMultiLvlLbl val="0"/>
      </c:catAx>
      <c:valAx>
        <c:axId val="26368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cross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684296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679788686551152E-2"/>
          <c:y val="0.71754103808005543"/>
          <c:w val="0.76391701408639001"/>
          <c:h val="0.257114979995677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038374429843164E-2"/>
          <c:y val="2.4994891405135704E-2"/>
          <c:w val="0.6507560295144621"/>
          <c:h val="0.80166209219952844"/>
        </c:manualLayout>
      </c:layout>
      <c:bubbleChart>
        <c:varyColors val="0"/>
        <c:ser>
          <c:idx val="0"/>
          <c:order val="0"/>
          <c:tx>
            <c:strRef>
              <c:f>Greens!$BV$89</c:f>
              <c:strCache>
                <c:ptCount val="1"/>
                <c:pt idx="0">
                  <c:v>უკრაინა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Greens!$BW$89</c:f>
              <c:numCache>
                <c:formatCode>0%</c:formatCode>
                <c:ptCount val="1"/>
                <c:pt idx="0">
                  <c:v>0.20180706904238779</c:v>
                </c:pt>
              </c:numCache>
            </c:numRef>
          </c:xVal>
          <c:yVal>
            <c:numRef>
              <c:f>Greens!$BX$89</c:f>
              <c:numCache>
                <c:formatCode>0%</c:formatCode>
                <c:ptCount val="1"/>
                <c:pt idx="0">
                  <c:v>0.10783935112080001</c:v>
                </c:pt>
              </c:numCache>
            </c:numRef>
          </c:yVal>
          <c:bubbleSize>
            <c:numRef>
              <c:f>Greens!$BY$89</c:f>
              <c:numCache>
                <c:formatCode>0.00</c:formatCode>
                <c:ptCount val="1"/>
                <c:pt idx="0">
                  <c:v>0.77918858134551694</c:v>
                </c:pt>
              </c:numCache>
            </c:numRef>
          </c:bubbleSize>
          <c:bubble3D val="0"/>
        </c:ser>
        <c:ser>
          <c:idx val="1"/>
          <c:order val="1"/>
          <c:tx>
            <c:strRef>
              <c:f>Greens!$BV$91</c:f>
              <c:strCache>
                <c:ptCount val="1"/>
                <c:pt idx="0">
                  <c:v>რუსეთი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xVal>
            <c:numRef>
              <c:f>Greens!$BW$91</c:f>
              <c:numCache>
                <c:formatCode>0%</c:formatCode>
                <c:ptCount val="1"/>
                <c:pt idx="0">
                  <c:v>8.3748167747437485E-2</c:v>
                </c:pt>
              </c:numCache>
            </c:numRef>
          </c:xVal>
          <c:yVal>
            <c:numRef>
              <c:f>Greens!$BX$91</c:f>
              <c:numCache>
                <c:formatCode>0%</c:formatCode>
                <c:ptCount val="1"/>
                <c:pt idx="0">
                  <c:v>0.31572888250331133</c:v>
                </c:pt>
              </c:numCache>
            </c:numRef>
          </c:yVal>
          <c:bubbleSize>
            <c:numRef>
              <c:f>Greens!$BY$91</c:f>
              <c:numCache>
                <c:formatCode>0.00</c:formatCode>
                <c:ptCount val="1"/>
                <c:pt idx="0">
                  <c:v>1.3082637564920123</c:v>
                </c:pt>
              </c:numCache>
            </c:numRef>
          </c:bubbleSize>
          <c:bubble3D val="0"/>
        </c:ser>
        <c:ser>
          <c:idx val="2"/>
          <c:order val="2"/>
          <c:tx>
            <c:strRef>
              <c:f>Greens!$BV$93</c:f>
              <c:strCache>
                <c:ptCount val="1"/>
                <c:pt idx="0">
                  <c:v>ბულგარეთი</c:v>
                </c:pt>
              </c:strCache>
            </c:strRef>
          </c:tx>
          <c:spPr>
            <a:solidFill>
              <a:srgbClr val="FFC000"/>
            </a:solidFill>
            <a:ln w="25400">
              <a:noFill/>
            </a:ln>
            <a:effectLst/>
          </c:spPr>
          <c:invertIfNegative val="0"/>
          <c:xVal>
            <c:numRef>
              <c:f>Greens!$BW$93</c:f>
              <c:numCache>
                <c:formatCode>0%</c:formatCode>
                <c:ptCount val="1"/>
                <c:pt idx="0">
                  <c:v>2.3269813210528525E-2</c:v>
                </c:pt>
              </c:numCache>
            </c:numRef>
          </c:xVal>
          <c:yVal>
            <c:numRef>
              <c:f>Greens!$BX$93</c:f>
              <c:numCache>
                <c:formatCode>0%</c:formatCode>
                <c:ptCount val="1"/>
                <c:pt idx="0">
                  <c:v>0.55555555555555558</c:v>
                </c:pt>
              </c:numCache>
            </c:numRef>
          </c:yVal>
          <c:bubbleSize>
            <c:numRef>
              <c:f>Greens!$BY$93</c:f>
              <c:numCache>
                <c:formatCode>0.00</c:formatCode>
                <c:ptCount val="1"/>
                <c:pt idx="0">
                  <c:v>1.5555555555555556</c:v>
                </c:pt>
              </c:numCache>
            </c:numRef>
          </c:bubbleSize>
          <c:bubble3D val="0"/>
        </c:ser>
        <c:ser>
          <c:idx val="3"/>
          <c:order val="3"/>
          <c:tx>
            <c:strRef>
              <c:f>Greens!$BV$95</c:f>
              <c:strCache>
                <c:ptCount val="1"/>
                <c:pt idx="0">
                  <c:v>პოლონეთი</c:v>
                </c:pt>
              </c:strCache>
            </c:strRef>
          </c:tx>
          <c:spPr>
            <a:solidFill>
              <a:srgbClr val="FFFF00"/>
            </a:solidFill>
            <a:ln w="25400">
              <a:noFill/>
            </a:ln>
            <a:effectLst/>
          </c:spPr>
          <c:invertIfNegative val="0"/>
          <c:xVal>
            <c:numRef>
              <c:f>Greens!$BW$95</c:f>
              <c:numCache>
                <c:formatCode>0%</c:formatCode>
                <c:ptCount val="1"/>
                <c:pt idx="0">
                  <c:v>3.1382028973250958E-2</c:v>
                </c:pt>
              </c:numCache>
            </c:numRef>
          </c:xVal>
          <c:yVal>
            <c:numRef>
              <c:f>Greens!$BX$95</c:f>
              <c:numCache>
                <c:formatCode>0%</c:formatCode>
                <c:ptCount val="1"/>
                <c:pt idx="0">
                  <c:v>0.70599750891846136</c:v>
                </c:pt>
              </c:numCache>
            </c:numRef>
          </c:yVal>
          <c:bubbleSize>
            <c:numRef>
              <c:f>Greens!$BY$95</c:f>
              <c:numCache>
                <c:formatCode>0.00</c:formatCode>
                <c:ptCount val="1"/>
                <c:pt idx="0">
                  <c:v>1.5197087224948553</c:v>
                </c:pt>
              </c:numCache>
            </c:numRef>
          </c:bubbleSize>
          <c:bubble3D val="0"/>
        </c:ser>
        <c:ser>
          <c:idx val="5"/>
          <c:order val="4"/>
          <c:tx>
            <c:strRef>
              <c:f>Greens!$BV$99</c:f>
              <c:strCache>
                <c:ptCount val="1"/>
                <c:pt idx="0">
                  <c:v>ლატვია</c:v>
                </c:pt>
              </c:strCache>
            </c:strRef>
          </c:tx>
          <c:spPr>
            <a:solidFill>
              <a:srgbClr val="00B050">
                <a:alpha val="69804"/>
              </a:srgbClr>
            </a:solidFill>
            <a:ln w="25400">
              <a:noFill/>
            </a:ln>
            <a:effectLst/>
          </c:spPr>
          <c:invertIfNegative val="0"/>
          <c:xVal>
            <c:numRef>
              <c:f>Greens!$BW$99</c:f>
              <c:numCache>
                <c:formatCode>0%</c:formatCode>
                <c:ptCount val="1"/>
                <c:pt idx="0">
                  <c:v>5.1026297399470476E-2</c:v>
                </c:pt>
              </c:numCache>
            </c:numRef>
          </c:xVal>
          <c:yVal>
            <c:numRef>
              <c:f>Greens!$BX$99</c:f>
              <c:numCache>
                <c:formatCode>0%</c:formatCode>
                <c:ptCount val="1"/>
                <c:pt idx="0">
                  <c:v>0.26890414578320465</c:v>
                </c:pt>
              </c:numCache>
            </c:numRef>
          </c:yVal>
          <c:bubbleSize>
            <c:numRef>
              <c:f>Greens!$BY$99</c:f>
              <c:numCache>
                <c:formatCode>0.00</c:formatCode>
                <c:ptCount val="1"/>
                <c:pt idx="0">
                  <c:v>3.1695331695331692</c:v>
                </c:pt>
              </c:numCache>
            </c:numRef>
          </c:bubbleSize>
          <c:bubble3D val="0"/>
        </c:ser>
        <c:ser>
          <c:idx val="8"/>
          <c:order val="5"/>
          <c:tx>
            <c:strRef>
              <c:f>Greens!$BV$105</c:f>
              <c:strCache>
                <c:ptCount val="1"/>
                <c:pt idx="0">
                  <c:v>ლიტვა</c:v>
                </c:pt>
              </c:strCache>
            </c:strRef>
          </c:tx>
          <c:spPr>
            <a:solidFill>
              <a:srgbClr val="FF0000">
                <a:alpha val="69804"/>
              </a:srgbClr>
            </a:solidFill>
            <a:ln w="25400">
              <a:noFill/>
            </a:ln>
            <a:effectLst/>
          </c:spPr>
          <c:invertIfNegative val="0"/>
          <c:xVal>
            <c:numRef>
              <c:f>Greens!$BW$105</c:f>
              <c:numCache>
                <c:formatCode>0%</c:formatCode>
                <c:ptCount val="1"/>
                <c:pt idx="0">
                  <c:v>5.648696996914454E-2</c:v>
                </c:pt>
              </c:numCache>
            </c:numRef>
          </c:xVal>
          <c:yVal>
            <c:numRef>
              <c:f>Greens!$BX$105</c:f>
              <c:numCache>
                <c:formatCode>0%</c:formatCode>
                <c:ptCount val="1"/>
                <c:pt idx="0">
                  <c:v>0.65166073726088514</c:v>
                </c:pt>
              </c:numCache>
            </c:numRef>
          </c:yVal>
          <c:bubbleSize>
            <c:numRef>
              <c:f>Greens!$BY$105</c:f>
              <c:numCache>
                <c:formatCode>0.00</c:formatCode>
                <c:ptCount val="1"/>
                <c:pt idx="0">
                  <c:v>3.2116788321167884</c:v>
                </c:pt>
              </c:numCache>
            </c:numRef>
          </c:bubbleSize>
          <c:bubble3D val="0"/>
        </c:ser>
        <c:ser>
          <c:idx val="4"/>
          <c:order val="6"/>
          <c:tx>
            <c:strRef>
              <c:f>Greens!$BV$97</c:f>
              <c:strCache>
                <c:ptCount val="1"/>
                <c:pt idx="0">
                  <c:v>ბელარუსი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chemeClr val="accent6">
                  <a:lumMod val="40000"/>
                  <a:lumOff val="60000"/>
                </a:schemeClr>
              </a:solidFill>
            </a:ln>
            <a:effectLst/>
          </c:spPr>
          <c:invertIfNegative val="0"/>
          <c:xVal>
            <c:numRef>
              <c:f>Greens!$BW$97</c:f>
              <c:numCache>
                <c:formatCode>0%</c:formatCode>
                <c:ptCount val="1"/>
                <c:pt idx="0">
                  <c:v>0.23757694069275753</c:v>
                </c:pt>
              </c:numCache>
            </c:numRef>
          </c:xVal>
          <c:yVal>
            <c:numRef>
              <c:f>Greens!$BX$97</c:f>
              <c:numCache>
                <c:formatCode>0%</c:formatCode>
                <c:ptCount val="1"/>
                <c:pt idx="0">
                  <c:v>0.35230023446437264</c:v>
                </c:pt>
              </c:numCache>
            </c:numRef>
          </c:yVal>
          <c:bubbleSize>
            <c:numRef>
              <c:f>Greens!$BY$97</c:f>
              <c:numCache>
                <c:formatCode>0.00</c:formatCode>
                <c:ptCount val="1"/>
                <c:pt idx="0">
                  <c:v>0.86353340883352214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263680376"/>
        <c:axId val="263680768"/>
      </c:bubbleChart>
      <c:valAx>
        <c:axId val="263680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ka-GE" sz="1600" dirty="0" smtClean="0"/>
                  <a:t>ექსპორტის</a:t>
                </a:r>
                <a:r>
                  <a:rPr lang="ka-GE" sz="1600" baseline="0" dirty="0" smtClean="0"/>
                  <a:t> წილი ცერეცოს ექსპორტში </a:t>
                </a:r>
                <a:r>
                  <a:rPr lang="en-US" sz="1600" dirty="0" smtClean="0"/>
                  <a:t>(</a:t>
                </a:r>
                <a:r>
                  <a:rPr lang="en-US" sz="1600" dirty="0"/>
                  <a:t>2009 - 2016)</a:t>
                </a:r>
              </a:p>
            </c:rich>
          </c:tx>
          <c:layout>
            <c:manualLayout>
              <c:xMode val="edge"/>
              <c:yMode val="edge"/>
              <c:x val="0.19201034108938109"/>
              <c:y val="0.8597073384519488"/>
            </c:manualLayout>
          </c:layout>
          <c:overlay val="0"/>
          <c:spPr>
            <a:solidFill>
              <a:schemeClr val="bg1"/>
            </a:solidFill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1"/>
        <c:majorTickMark val="cross"/>
        <c:minorTickMark val="cross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680768"/>
        <c:crosses val="autoZero"/>
        <c:crossBetween val="midCat"/>
      </c:valAx>
      <c:valAx>
        <c:axId val="26368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ka-GE" sz="1400" b="0" i="0" baseline="0" dirty="0" smtClean="0">
                    <a:effectLst/>
                  </a:rPr>
                  <a:t>ქართული ცერეცოს ექსპორტის ზრდის ტენდენცია </a:t>
                </a:r>
                <a:r>
                  <a:rPr lang="en-US" sz="1400" b="0" i="0" baseline="0" dirty="0" smtClean="0">
                    <a:effectLst/>
                  </a:rPr>
                  <a:t>(2009 </a:t>
                </a:r>
                <a:r>
                  <a:rPr lang="en-US" sz="1400" b="0" i="0" baseline="0" dirty="0">
                    <a:effectLst/>
                  </a:rPr>
                  <a:t>- 2016)</a:t>
                </a:r>
                <a:endParaRPr lang="en-US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7.7701207021808243E-4"/>
              <c:y val="2.957640064950031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1"/>
        <c:majorTickMark val="cross"/>
        <c:minorTickMark val="cross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680376"/>
        <c:crosses val="autoZero"/>
        <c:crossBetween val="midCat"/>
      </c:valAx>
      <c:spPr>
        <a:solidFill>
          <a:schemeClr val="bg1"/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40001362123837"/>
          <c:y val="2.8838933185316433E-2"/>
          <c:w val="0.17550918010741967"/>
          <c:h val="0.783128484547573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117910589296653"/>
          <c:y val="0.12264088447966835"/>
          <c:w val="0.78944260142305167"/>
          <c:h val="0.50140984648753761"/>
        </c:manualLayout>
      </c:layout>
      <c:lineChart>
        <c:grouping val="standard"/>
        <c:varyColors val="0"/>
        <c:ser>
          <c:idx val="1"/>
          <c:order val="0"/>
          <c:tx>
            <c:strRef>
              <c:f>Production!$BI$116</c:f>
              <c:strCache>
                <c:ptCount val="1"/>
                <c:pt idx="0">
                  <c:v>104 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Production!$BK$116:$BS$116</c:f>
              <c:numCache>
                <c:formatCode>#,##0_);[Red]\(#,##0\)</c:formatCode>
                <c:ptCount val="9"/>
                <c:pt idx="0">
                  <c:v>13.0016625</c:v>
                </c:pt>
                <c:pt idx="1">
                  <c:v>9.4557545454545462</c:v>
                </c:pt>
                <c:pt idx="2">
                  <c:v>6.9342199999999998</c:v>
                </c:pt>
                <c:pt idx="3">
                  <c:v>5.7785166666666665</c:v>
                </c:pt>
                <c:pt idx="4">
                  <c:v>5.2006649999999999</c:v>
                </c:pt>
                <c:pt idx="5">
                  <c:v>4.1605319999999999</c:v>
                </c:pt>
                <c:pt idx="6">
                  <c:v>3.4671099999999999</c:v>
                </c:pt>
                <c:pt idx="7">
                  <c:v>2.9718085714285714</c:v>
                </c:pt>
                <c:pt idx="8">
                  <c:v>2.6003324999999999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Production!$BI$117</c:f>
              <c:strCache>
                <c:ptCount val="1"/>
                <c:pt idx="0">
                  <c:v>135 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Production!$BK$117:$BS$117</c:f>
              <c:numCache>
                <c:formatCode>#,##0_);[Red]\(#,##0\)</c:formatCode>
                <c:ptCount val="9"/>
                <c:pt idx="0">
                  <c:v>16.902161249999999</c:v>
                </c:pt>
                <c:pt idx="1">
                  <c:v>12.292480909090909</c:v>
                </c:pt>
                <c:pt idx="2">
                  <c:v>9.0144859999999998</c:v>
                </c:pt>
                <c:pt idx="3">
                  <c:v>7.5120716666666665</c:v>
                </c:pt>
                <c:pt idx="4">
                  <c:v>6.7608644999999994</c:v>
                </c:pt>
                <c:pt idx="5">
                  <c:v>5.4086916</c:v>
                </c:pt>
                <c:pt idx="6">
                  <c:v>4.5072429999999999</c:v>
                </c:pt>
                <c:pt idx="7">
                  <c:v>3.8633511428571428</c:v>
                </c:pt>
                <c:pt idx="8">
                  <c:v>3.3804322499999997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Production!$BI$118</c:f>
              <c:strCache>
                <c:ptCount val="1"/>
                <c:pt idx="0">
                  <c:v>156 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Production!$BK$118:$BS$118</c:f>
              <c:numCache>
                <c:formatCode>#,##0_);[Red]\(#,##0\)</c:formatCode>
                <c:ptCount val="9"/>
                <c:pt idx="0">
                  <c:v>19.502493749999999</c:v>
                </c:pt>
                <c:pt idx="1">
                  <c:v>14.183631818181818</c:v>
                </c:pt>
                <c:pt idx="2">
                  <c:v>10.40133</c:v>
                </c:pt>
                <c:pt idx="3">
                  <c:v>8.6677749999999989</c:v>
                </c:pt>
                <c:pt idx="4">
                  <c:v>7.8009974999999994</c:v>
                </c:pt>
                <c:pt idx="5">
                  <c:v>6.2407979999999998</c:v>
                </c:pt>
                <c:pt idx="6">
                  <c:v>5.2006649999999999</c:v>
                </c:pt>
                <c:pt idx="7">
                  <c:v>4.457712857142857</c:v>
                </c:pt>
                <c:pt idx="8">
                  <c:v>3.9004987499999997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Production!$BI$119</c:f>
              <c:strCache>
                <c:ptCount val="1"/>
                <c:pt idx="0">
                  <c:v>208 </c:v>
                </c:pt>
              </c:strCache>
            </c:strRef>
          </c:tx>
          <c:spPr>
            <a:ln w="28575" cap="rnd">
              <a:solidFill>
                <a:srgbClr val="B7FFFF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Production!$BK$119:$BS$119</c:f>
              <c:numCache>
                <c:formatCode>#,##0_);[Red]\(#,##0\)</c:formatCode>
                <c:ptCount val="9"/>
                <c:pt idx="0">
                  <c:v>26.003325</c:v>
                </c:pt>
                <c:pt idx="1">
                  <c:v>18.911509090909092</c:v>
                </c:pt>
                <c:pt idx="2">
                  <c:v>13.86844</c:v>
                </c:pt>
                <c:pt idx="3">
                  <c:v>11.557033333333333</c:v>
                </c:pt>
                <c:pt idx="4">
                  <c:v>10.40133</c:v>
                </c:pt>
                <c:pt idx="5">
                  <c:v>8.3210639999999998</c:v>
                </c:pt>
                <c:pt idx="6">
                  <c:v>6.9342199999999998</c:v>
                </c:pt>
                <c:pt idx="7">
                  <c:v>5.9436171428571427</c:v>
                </c:pt>
                <c:pt idx="8">
                  <c:v>5.2006649999999999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Production!$BI$120</c:f>
              <c:strCache>
                <c:ptCount val="1"/>
                <c:pt idx="0">
                  <c:v>239 </c:v>
                </c:pt>
              </c:strCache>
            </c:strRef>
          </c:tx>
          <c:spPr>
            <a:ln w="28575" cap="rnd">
              <a:solidFill>
                <a:srgbClr val="08C811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Production!$BK$120:$BS$120</c:f>
              <c:numCache>
                <c:formatCode>#,##0_);[Red]\(#,##0\)</c:formatCode>
                <c:ptCount val="9"/>
                <c:pt idx="0">
                  <c:v>29.903823750000001</c:v>
                </c:pt>
                <c:pt idx="1">
                  <c:v>21.748235454545455</c:v>
                </c:pt>
                <c:pt idx="2">
                  <c:v>15.948706</c:v>
                </c:pt>
                <c:pt idx="3">
                  <c:v>13.290588333333334</c:v>
                </c:pt>
                <c:pt idx="4">
                  <c:v>11.961529500000001</c:v>
                </c:pt>
                <c:pt idx="5">
                  <c:v>9.5692236000000008</c:v>
                </c:pt>
                <c:pt idx="6">
                  <c:v>7.9743529999999998</c:v>
                </c:pt>
                <c:pt idx="7">
                  <c:v>6.8351597142857141</c:v>
                </c:pt>
                <c:pt idx="8">
                  <c:v>5.9807647500000005</c:v>
                </c:pt>
              </c:numCache>
            </c:numRef>
          </c:val>
          <c:smooth val="0"/>
        </c:ser>
        <c:ser>
          <c:idx val="6"/>
          <c:order val="5"/>
          <c:tx>
            <c:strRef>
              <c:f>Production!$BI$121</c:f>
              <c:strCache>
                <c:ptCount val="1"/>
                <c:pt idx="0">
                  <c:v>260 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Production!$BK$121:$BS$121</c:f>
              <c:numCache>
                <c:formatCode>#,##0_);[Red]\(#,##0\)</c:formatCode>
                <c:ptCount val="9"/>
                <c:pt idx="0">
                  <c:v>32.504156250000001</c:v>
                </c:pt>
                <c:pt idx="1">
                  <c:v>23.639386363636365</c:v>
                </c:pt>
                <c:pt idx="2">
                  <c:v>17.335550000000001</c:v>
                </c:pt>
                <c:pt idx="3">
                  <c:v>14.446291666666667</c:v>
                </c:pt>
                <c:pt idx="4">
                  <c:v>13.0016625</c:v>
                </c:pt>
                <c:pt idx="5">
                  <c:v>10.40133</c:v>
                </c:pt>
                <c:pt idx="6">
                  <c:v>8.6677750000000007</c:v>
                </c:pt>
                <c:pt idx="7">
                  <c:v>7.4295214285714293</c:v>
                </c:pt>
                <c:pt idx="8">
                  <c:v>6.5008312500000001</c:v>
                </c:pt>
              </c:numCache>
            </c:numRef>
          </c:val>
          <c:smooth val="0"/>
        </c:ser>
        <c:ser>
          <c:idx val="7"/>
          <c:order val="6"/>
          <c:tx>
            <c:strRef>
              <c:f>Production!$BI$122</c:f>
              <c:strCache>
                <c:ptCount val="1"/>
                <c:pt idx="0">
                  <c:v>312 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Production!$BK$122:$BS$122</c:f>
              <c:numCache>
                <c:formatCode>#,##0_);[Red]\(#,##0\)</c:formatCode>
                <c:ptCount val="9"/>
                <c:pt idx="0">
                  <c:v>39.004987499999999</c:v>
                </c:pt>
                <c:pt idx="1">
                  <c:v>28.367263636363635</c:v>
                </c:pt>
                <c:pt idx="2">
                  <c:v>20.802659999999999</c:v>
                </c:pt>
                <c:pt idx="3">
                  <c:v>17.335549999999998</c:v>
                </c:pt>
                <c:pt idx="4">
                  <c:v>15.601994999999999</c:v>
                </c:pt>
                <c:pt idx="5">
                  <c:v>12.481596</c:v>
                </c:pt>
                <c:pt idx="6">
                  <c:v>10.40133</c:v>
                </c:pt>
                <c:pt idx="7">
                  <c:v>8.9154257142857141</c:v>
                </c:pt>
                <c:pt idx="8">
                  <c:v>7.8009974999999994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63681160"/>
        <c:axId val="263678808"/>
      </c:lineChart>
      <c:catAx>
        <c:axId val="2636811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ka-GE" sz="1800" dirty="0" smtClean="0"/>
                  <a:t>მოსავლიანობა </a:t>
                </a:r>
                <a:r>
                  <a:rPr lang="en-US" sz="1800" dirty="0" smtClean="0"/>
                  <a:t>(</a:t>
                </a:r>
                <a:r>
                  <a:rPr lang="ka-GE" sz="1800" dirty="0" smtClean="0"/>
                  <a:t>ტონა</a:t>
                </a:r>
                <a:r>
                  <a:rPr lang="en-US" sz="1800" dirty="0" smtClean="0"/>
                  <a:t>/</a:t>
                </a:r>
                <a:r>
                  <a:rPr lang="ka-GE" sz="1800" dirty="0" smtClean="0"/>
                  <a:t>ჰექტარზე</a:t>
                </a:r>
                <a:r>
                  <a:rPr lang="en-US" sz="1800" dirty="0" smtClean="0"/>
                  <a:t>)</a:t>
                </a:r>
                <a:endParaRPr lang="en-US" sz="1800" dirty="0"/>
              </a:p>
            </c:rich>
          </c:tx>
          <c:layout>
            <c:manualLayout>
              <c:xMode val="edge"/>
              <c:yMode val="edge"/>
              <c:x val="0.25362369103699667"/>
              <c:y val="0.708806970712119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678808"/>
        <c:crosses val="autoZero"/>
        <c:auto val="1"/>
        <c:lblAlgn val="ctr"/>
        <c:lblOffset val="100"/>
        <c:noMultiLvlLbl val="0"/>
      </c:catAx>
      <c:valAx>
        <c:axId val="2636788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ka-GE" sz="1800" dirty="0" smtClean="0"/>
                  <a:t>დამატებითი მიწის</a:t>
                </a:r>
                <a:r>
                  <a:rPr lang="ka-GE" sz="1800" baseline="0" dirty="0" smtClean="0"/>
                  <a:t> საჭიროება (ჰა)</a:t>
                </a:r>
                <a:endParaRPr lang="en-US" sz="1800" dirty="0"/>
              </a:p>
            </c:rich>
          </c:tx>
          <c:layout>
            <c:manualLayout>
              <c:xMode val="edge"/>
              <c:yMode val="edge"/>
              <c:x val="4.2909959858948528E-2"/>
              <c:y val="5.463327762611634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_);[Red]\(#,##0\)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68116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419797808824051"/>
          <c:y val="0.79174165715106737"/>
          <c:w val="0.80135590452297534"/>
          <c:h val="8.6251810065509082E-2"/>
        </c:manualLayout>
      </c:layout>
      <c:overlay val="0"/>
      <c:spPr>
        <a:noFill/>
        <a:ln w="1905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89C12A-C3BC-41F3-BA33-737D9257A8E6}" type="doc">
      <dgm:prSet loTypeId="urn:microsoft.com/office/officeart/2005/8/layout/hProcess9" loCatId="process" qsTypeId="urn:microsoft.com/office/officeart/2005/8/quickstyle/simple2" qsCatId="simple" csTypeId="urn:microsoft.com/office/officeart/2005/8/colors/accent1_2" csCatId="accent1" phldr="1"/>
      <dgm:spPr/>
    </dgm:pt>
    <dgm:pt modelId="{4CDF3D5E-4D88-4F0F-A7F9-CC21B97C3269}">
      <dgm:prSet phldrT="[Text]"/>
      <dgm:spPr>
        <a:ln>
          <a:noFill/>
        </a:ln>
      </dgm:spPr>
      <dgm:t>
        <a:bodyPr/>
        <a:lstStyle/>
        <a:p>
          <a:r>
            <a:rPr lang="ka-GE" dirty="0" smtClean="0">
              <a:latin typeface="Arial" panose="020B0604020202020204" pitchFamily="34" charset="0"/>
              <a:cs typeface="Arial" panose="020B0604020202020204" pitchFamily="34" charset="0"/>
            </a:rPr>
            <a:t>მასალები და ნედლეული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F6BF88-269C-483F-8D9A-2D3EDD2BFA3A}" type="parTrans" cxnId="{46ADF36F-D794-4A7B-A98D-0030001ADDE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8D7A74-D25E-456F-ADD5-BEA4AC157262}" type="sibTrans" cxnId="{46ADF36F-D794-4A7B-A98D-0030001ADDE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FEE203-03A1-4727-9B15-3D99CCC52723}">
      <dgm:prSet phldrT="[Text]"/>
      <dgm:spPr>
        <a:ln>
          <a:noFill/>
        </a:ln>
      </dgm:spPr>
      <dgm:t>
        <a:bodyPr/>
        <a:lstStyle/>
        <a:p>
          <a:r>
            <a:rPr lang="ka-GE" dirty="0" smtClean="0">
              <a:latin typeface="Arial" panose="020B0604020202020204" pitchFamily="34" charset="0"/>
              <a:cs typeface="Arial" panose="020B0604020202020204" pitchFamily="34" charset="0"/>
            </a:rPr>
            <a:t>კომპონენტი ნაწილები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3B2468-1381-4527-B250-AEFC46D76238}" type="parTrans" cxnId="{D5D305C7-BD60-43EA-BCFE-CC11809BA60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FBE975-530D-4B08-ABA6-8C8C490E4EBD}" type="sibTrans" cxnId="{D5D305C7-BD60-43EA-BCFE-CC11809BA60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CAC30F-765E-402C-9749-3F8A7F7E3231}">
      <dgm:prSet phldrT="[Text]"/>
      <dgm:spPr>
        <a:ln>
          <a:noFill/>
        </a:ln>
      </dgm:spPr>
      <dgm:t>
        <a:bodyPr/>
        <a:lstStyle/>
        <a:p>
          <a:r>
            <a:rPr lang="ka-GE" dirty="0" smtClean="0">
              <a:latin typeface="Arial" panose="020B0604020202020204" pitchFamily="34" charset="0"/>
              <a:cs typeface="Arial" panose="020B0604020202020204" pitchFamily="34" charset="0"/>
            </a:rPr>
            <a:t>გადამუშავება &amp; შეფუთვა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0B4953-CE3A-4EEA-B11F-CCE3756476DB}" type="parTrans" cxnId="{30BEF19A-0DEC-47C1-BC93-C90F2596756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9D8EAB-2470-4CA5-BF0E-0CA472CADE07}" type="sibTrans" cxnId="{30BEF19A-0DEC-47C1-BC93-C90F2596756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D379AE-61F7-4911-B0C3-3C8C432D2A29}">
      <dgm:prSet phldrT="[Text]"/>
      <dgm:spPr>
        <a:ln>
          <a:noFill/>
        </a:ln>
      </dgm:spPr>
      <dgm:t>
        <a:bodyPr/>
        <a:lstStyle/>
        <a:p>
          <a:r>
            <a:rPr lang="ka-GE" dirty="0" smtClean="0">
              <a:latin typeface="Arial" panose="020B0604020202020204" pitchFamily="34" charset="0"/>
              <a:cs typeface="Arial" panose="020B0604020202020204" pitchFamily="34" charset="0"/>
            </a:rPr>
            <a:t>საცალო გაყიდვები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80C676-4747-4D4B-8056-E943C1F890C3}" type="parTrans" cxnId="{DE12D442-F40D-4937-A8A4-79674AE2B5D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7C47F4-0E7E-4761-9E38-CE135E31E128}" type="sibTrans" cxnId="{DE12D442-F40D-4937-A8A4-79674AE2B5D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201FFD-AD1D-4893-92A5-FA823A2DCD0E}">
      <dgm:prSet phldrT="[Text]"/>
      <dgm:spPr>
        <a:ln>
          <a:noFill/>
        </a:ln>
      </dgm:spPr>
      <dgm:t>
        <a:bodyPr/>
        <a:lstStyle/>
        <a:p>
          <a:r>
            <a:rPr lang="ka-GE" dirty="0" smtClean="0">
              <a:latin typeface="Arial" panose="020B0604020202020204" pitchFamily="34" charset="0"/>
              <a:cs typeface="Arial" panose="020B0604020202020204" pitchFamily="34" charset="0"/>
            </a:rPr>
            <a:t>საბითუმო ვაჭრობა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EEE22A-DE73-4AE0-9029-F9794AB2E339}" type="parTrans" cxnId="{66A52119-AD40-4C5D-A19F-93AA7FE9885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6F8621-53B4-4E56-BAFA-4042835075A2}" type="sibTrans" cxnId="{66A52119-AD40-4C5D-A19F-93AA7FE9885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547041-80CC-4E24-9D42-DF1115263140}" type="pres">
      <dgm:prSet presAssocID="{B189C12A-C3BC-41F3-BA33-737D9257A8E6}" presName="CompostProcess" presStyleCnt="0">
        <dgm:presLayoutVars>
          <dgm:dir/>
          <dgm:resizeHandles val="exact"/>
        </dgm:presLayoutVars>
      </dgm:prSet>
      <dgm:spPr/>
    </dgm:pt>
    <dgm:pt modelId="{C07AC37E-CC24-4B5C-919D-88C35290C67A}" type="pres">
      <dgm:prSet presAssocID="{B189C12A-C3BC-41F3-BA33-737D9257A8E6}" presName="arrow" presStyleLbl="bgShp" presStyleIdx="0" presStyleCnt="1"/>
      <dgm:spPr/>
    </dgm:pt>
    <dgm:pt modelId="{B0D42234-7F14-4D0C-90A1-08B00B8D6EF9}" type="pres">
      <dgm:prSet presAssocID="{B189C12A-C3BC-41F3-BA33-737D9257A8E6}" presName="linearProcess" presStyleCnt="0"/>
      <dgm:spPr/>
    </dgm:pt>
    <dgm:pt modelId="{05412ACE-0D39-43F9-8B30-BB4BBC5460F0}" type="pres">
      <dgm:prSet presAssocID="{4CDF3D5E-4D88-4F0F-A7F9-CC21B97C3269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D511C7-B214-4DD1-869D-C5BEBE53EDC8}" type="pres">
      <dgm:prSet presAssocID="{ED8D7A74-D25E-456F-ADD5-BEA4AC157262}" presName="sibTrans" presStyleCnt="0"/>
      <dgm:spPr/>
    </dgm:pt>
    <dgm:pt modelId="{79811847-DE6F-462F-B87C-8B02211DBEED}" type="pres">
      <dgm:prSet presAssocID="{76FEE203-03A1-4727-9B15-3D99CCC52723}" presName="textNode" presStyleLbl="node1" presStyleIdx="1" presStyleCnt="5" custScaleX="964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35E046-F4B3-47CE-874A-14BC939176E5}" type="pres">
      <dgm:prSet presAssocID="{9FFBE975-530D-4B08-ABA6-8C8C490E4EBD}" presName="sibTrans" presStyleCnt="0"/>
      <dgm:spPr/>
    </dgm:pt>
    <dgm:pt modelId="{D5EF7BC2-0117-4E0E-A875-2DC699F5774F}" type="pres">
      <dgm:prSet presAssocID="{1ECAC30F-765E-402C-9749-3F8A7F7E3231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BEF051-29E9-413C-BDE6-41CFB81C3B02}" type="pres">
      <dgm:prSet presAssocID="{AF9D8EAB-2470-4CA5-BF0E-0CA472CADE07}" presName="sibTrans" presStyleCnt="0"/>
      <dgm:spPr/>
    </dgm:pt>
    <dgm:pt modelId="{69301A7D-9AD4-4F98-A12C-C5397F506AF7}" type="pres">
      <dgm:prSet presAssocID="{4B201FFD-AD1D-4893-92A5-FA823A2DCD0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1E47B8-2FC9-4A2C-A8FB-FA36089917CA}" type="pres">
      <dgm:prSet presAssocID="{D86F8621-53B4-4E56-BAFA-4042835075A2}" presName="sibTrans" presStyleCnt="0"/>
      <dgm:spPr/>
    </dgm:pt>
    <dgm:pt modelId="{71CBF257-93F3-4091-8ED8-580FC343BBEC}" type="pres">
      <dgm:prSet presAssocID="{85D379AE-61F7-4911-B0C3-3C8C432D2A29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4464D9C-5536-4FCB-8E5D-1810C5EA3F14}" type="presOf" srcId="{76FEE203-03A1-4727-9B15-3D99CCC52723}" destId="{79811847-DE6F-462F-B87C-8B02211DBEED}" srcOrd="0" destOrd="0" presId="urn:microsoft.com/office/officeart/2005/8/layout/hProcess9"/>
    <dgm:cxn modelId="{DE12D442-F40D-4937-A8A4-79674AE2B5D3}" srcId="{B189C12A-C3BC-41F3-BA33-737D9257A8E6}" destId="{85D379AE-61F7-4911-B0C3-3C8C432D2A29}" srcOrd="4" destOrd="0" parTransId="{7D80C676-4747-4D4B-8056-E943C1F890C3}" sibTransId="{C97C47F4-0E7E-4761-9E38-CE135E31E128}"/>
    <dgm:cxn modelId="{30BEF19A-0DEC-47C1-BC93-C90F25967563}" srcId="{B189C12A-C3BC-41F3-BA33-737D9257A8E6}" destId="{1ECAC30F-765E-402C-9749-3F8A7F7E3231}" srcOrd="2" destOrd="0" parTransId="{0D0B4953-CE3A-4EEA-B11F-CCE3756476DB}" sibTransId="{AF9D8EAB-2470-4CA5-BF0E-0CA472CADE07}"/>
    <dgm:cxn modelId="{4DFF62E5-01D8-4A61-A2A8-19B0CFFAB79F}" type="presOf" srcId="{85D379AE-61F7-4911-B0C3-3C8C432D2A29}" destId="{71CBF257-93F3-4091-8ED8-580FC343BBEC}" srcOrd="0" destOrd="0" presId="urn:microsoft.com/office/officeart/2005/8/layout/hProcess9"/>
    <dgm:cxn modelId="{46ADF36F-D794-4A7B-A98D-0030001ADDE7}" srcId="{B189C12A-C3BC-41F3-BA33-737D9257A8E6}" destId="{4CDF3D5E-4D88-4F0F-A7F9-CC21B97C3269}" srcOrd="0" destOrd="0" parTransId="{90F6BF88-269C-483F-8D9A-2D3EDD2BFA3A}" sibTransId="{ED8D7A74-D25E-456F-ADD5-BEA4AC157262}"/>
    <dgm:cxn modelId="{D5D305C7-BD60-43EA-BCFE-CC11809BA607}" srcId="{B189C12A-C3BC-41F3-BA33-737D9257A8E6}" destId="{76FEE203-03A1-4727-9B15-3D99CCC52723}" srcOrd="1" destOrd="0" parTransId="{0B3B2468-1381-4527-B250-AEFC46D76238}" sibTransId="{9FFBE975-530D-4B08-ABA6-8C8C490E4EBD}"/>
    <dgm:cxn modelId="{66A52119-AD40-4C5D-A19F-93AA7FE98853}" srcId="{B189C12A-C3BC-41F3-BA33-737D9257A8E6}" destId="{4B201FFD-AD1D-4893-92A5-FA823A2DCD0E}" srcOrd="3" destOrd="0" parTransId="{B9EEE22A-DE73-4AE0-9029-F9794AB2E339}" sibTransId="{D86F8621-53B4-4E56-BAFA-4042835075A2}"/>
    <dgm:cxn modelId="{EA691A18-2EC2-4F79-AF39-49F7D160D992}" type="presOf" srcId="{4CDF3D5E-4D88-4F0F-A7F9-CC21B97C3269}" destId="{05412ACE-0D39-43F9-8B30-BB4BBC5460F0}" srcOrd="0" destOrd="0" presId="urn:microsoft.com/office/officeart/2005/8/layout/hProcess9"/>
    <dgm:cxn modelId="{87BFFF2B-1BDC-4217-912D-9994FD0B3401}" type="presOf" srcId="{B189C12A-C3BC-41F3-BA33-737D9257A8E6}" destId="{BA547041-80CC-4E24-9D42-DF1115263140}" srcOrd="0" destOrd="0" presId="urn:microsoft.com/office/officeart/2005/8/layout/hProcess9"/>
    <dgm:cxn modelId="{DBC46300-D69D-4C75-99CD-EB9A0D491114}" type="presOf" srcId="{1ECAC30F-765E-402C-9749-3F8A7F7E3231}" destId="{D5EF7BC2-0117-4E0E-A875-2DC699F5774F}" srcOrd="0" destOrd="0" presId="urn:microsoft.com/office/officeart/2005/8/layout/hProcess9"/>
    <dgm:cxn modelId="{AF20BCB7-DA53-4F36-A6D6-04C678E5CD14}" type="presOf" srcId="{4B201FFD-AD1D-4893-92A5-FA823A2DCD0E}" destId="{69301A7D-9AD4-4F98-A12C-C5397F506AF7}" srcOrd="0" destOrd="0" presId="urn:microsoft.com/office/officeart/2005/8/layout/hProcess9"/>
    <dgm:cxn modelId="{1B8B0051-D0A1-443C-9E24-F720A287F520}" type="presParOf" srcId="{BA547041-80CC-4E24-9D42-DF1115263140}" destId="{C07AC37E-CC24-4B5C-919D-88C35290C67A}" srcOrd="0" destOrd="0" presId="urn:microsoft.com/office/officeart/2005/8/layout/hProcess9"/>
    <dgm:cxn modelId="{02819C6C-29AE-4CF0-956B-0DF6009010A2}" type="presParOf" srcId="{BA547041-80CC-4E24-9D42-DF1115263140}" destId="{B0D42234-7F14-4D0C-90A1-08B00B8D6EF9}" srcOrd="1" destOrd="0" presId="urn:microsoft.com/office/officeart/2005/8/layout/hProcess9"/>
    <dgm:cxn modelId="{83CFAA80-D631-4994-88FA-1B4B8F0CCCF7}" type="presParOf" srcId="{B0D42234-7F14-4D0C-90A1-08B00B8D6EF9}" destId="{05412ACE-0D39-43F9-8B30-BB4BBC5460F0}" srcOrd="0" destOrd="0" presId="urn:microsoft.com/office/officeart/2005/8/layout/hProcess9"/>
    <dgm:cxn modelId="{4C94E696-0B90-4A36-A60E-152B740959A0}" type="presParOf" srcId="{B0D42234-7F14-4D0C-90A1-08B00B8D6EF9}" destId="{B9D511C7-B214-4DD1-869D-C5BEBE53EDC8}" srcOrd="1" destOrd="0" presId="urn:microsoft.com/office/officeart/2005/8/layout/hProcess9"/>
    <dgm:cxn modelId="{81D0E2C9-4517-494D-B2C4-200E7D3889CD}" type="presParOf" srcId="{B0D42234-7F14-4D0C-90A1-08B00B8D6EF9}" destId="{79811847-DE6F-462F-B87C-8B02211DBEED}" srcOrd="2" destOrd="0" presId="urn:microsoft.com/office/officeart/2005/8/layout/hProcess9"/>
    <dgm:cxn modelId="{DDF8AADF-4DAA-4CC3-B734-819E32B364B4}" type="presParOf" srcId="{B0D42234-7F14-4D0C-90A1-08B00B8D6EF9}" destId="{6335E046-F4B3-47CE-874A-14BC939176E5}" srcOrd="3" destOrd="0" presId="urn:microsoft.com/office/officeart/2005/8/layout/hProcess9"/>
    <dgm:cxn modelId="{CCF22EE5-F4B2-4699-9A3D-332ACA1A46E9}" type="presParOf" srcId="{B0D42234-7F14-4D0C-90A1-08B00B8D6EF9}" destId="{D5EF7BC2-0117-4E0E-A875-2DC699F5774F}" srcOrd="4" destOrd="0" presId="urn:microsoft.com/office/officeart/2005/8/layout/hProcess9"/>
    <dgm:cxn modelId="{F8B6DA7F-E035-44FD-9284-40934778C2DD}" type="presParOf" srcId="{B0D42234-7F14-4D0C-90A1-08B00B8D6EF9}" destId="{A7BEF051-29E9-413C-BDE6-41CFB81C3B02}" srcOrd="5" destOrd="0" presId="urn:microsoft.com/office/officeart/2005/8/layout/hProcess9"/>
    <dgm:cxn modelId="{A277BAF4-FFDE-4E22-AD01-C6D52F7F4C77}" type="presParOf" srcId="{B0D42234-7F14-4D0C-90A1-08B00B8D6EF9}" destId="{69301A7D-9AD4-4F98-A12C-C5397F506AF7}" srcOrd="6" destOrd="0" presId="urn:microsoft.com/office/officeart/2005/8/layout/hProcess9"/>
    <dgm:cxn modelId="{79C507B6-0AD2-4A71-AF8B-5520515C1DC2}" type="presParOf" srcId="{B0D42234-7F14-4D0C-90A1-08B00B8D6EF9}" destId="{2F1E47B8-2FC9-4A2C-A8FB-FA36089917CA}" srcOrd="7" destOrd="0" presId="urn:microsoft.com/office/officeart/2005/8/layout/hProcess9"/>
    <dgm:cxn modelId="{0BC98D43-6B45-4CBB-94F9-191E313E6428}" type="presParOf" srcId="{B0D42234-7F14-4D0C-90A1-08B00B8D6EF9}" destId="{71CBF257-93F3-4091-8ED8-580FC343BBE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7AC37E-CC24-4B5C-919D-88C35290C67A}">
      <dsp:nvSpPr>
        <dsp:cNvPr id="0" name=""/>
        <dsp:cNvSpPr/>
      </dsp:nvSpPr>
      <dsp:spPr>
        <a:xfrm>
          <a:off x="658367" y="0"/>
          <a:ext cx="7461503" cy="250404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12ACE-0D39-43F9-8B30-BB4BBC5460F0}">
      <dsp:nvSpPr>
        <dsp:cNvPr id="0" name=""/>
        <dsp:cNvSpPr/>
      </dsp:nvSpPr>
      <dsp:spPr>
        <a:xfrm>
          <a:off x="30928" y="751214"/>
          <a:ext cx="1687880" cy="10016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მასალები და ნედლეული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9823" y="800109"/>
        <a:ext cx="1590090" cy="903829"/>
      </dsp:txXfrm>
    </dsp:sp>
    <dsp:sp modelId="{79811847-DE6F-462F-B87C-8B02211DBEED}">
      <dsp:nvSpPr>
        <dsp:cNvPr id="0" name=""/>
        <dsp:cNvSpPr/>
      </dsp:nvSpPr>
      <dsp:spPr>
        <a:xfrm>
          <a:off x="1803202" y="751214"/>
          <a:ext cx="1627285" cy="10016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კომპონენტი ნაწილები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52097" y="800109"/>
        <a:ext cx="1529495" cy="903829"/>
      </dsp:txXfrm>
    </dsp:sp>
    <dsp:sp modelId="{D5EF7BC2-0117-4E0E-A875-2DC699F5774F}">
      <dsp:nvSpPr>
        <dsp:cNvPr id="0" name=""/>
        <dsp:cNvSpPr/>
      </dsp:nvSpPr>
      <dsp:spPr>
        <a:xfrm>
          <a:off x="3514881" y="751214"/>
          <a:ext cx="1687880" cy="10016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გადამუშავება &amp; შეფუთვა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63776" y="800109"/>
        <a:ext cx="1590090" cy="903829"/>
      </dsp:txXfrm>
    </dsp:sp>
    <dsp:sp modelId="{69301A7D-9AD4-4F98-A12C-C5397F506AF7}">
      <dsp:nvSpPr>
        <dsp:cNvPr id="0" name=""/>
        <dsp:cNvSpPr/>
      </dsp:nvSpPr>
      <dsp:spPr>
        <a:xfrm>
          <a:off x="5287156" y="751214"/>
          <a:ext cx="1687880" cy="10016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საბითუმო ვაჭრობა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36051" y="800109"/>
        <a:ext cx="1590090" cy="903829"/>
      </dsp:txXfrm>
    </dsp:sp>
    <dsp:sp modelId="{71CBF257-93F3-4091-8ED8-580FC343BBEC}">
      <dsp:nvSpPr>
        <dsp:cNvPr id="0" name=""/>
        <dsp:cNvSpPr/>
      </dsp:nvSpPr>
      <dsp:spPr>
        <a:xfrm>
          <a:off x="7059430" y="751214"/>
          <a:ext cx="1687880" cy="10016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საცალო გაყიდვები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08325" y="800109"/>
        <a:ext cx="1590090" cy="903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05A9E-A7CD-4F42-AD16-5149175C5FDB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4CCC6-F148-4825-8354-38F74C3D7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87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74C6-D9ED-40DE-8DE5-9770354F87FE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540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EA02D-7739-4F58-9775-6FED3B426C45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456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FA71-E76C-408B-94A9-6107C4567B0F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184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39851" y="6511485"/>
            <a:ext cx="928465" cy="365125"/>
          </a:xfr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BA79BA-A857-4B51-B55E-E758F35158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169819" y="871433"/>
            <a:ext cx="4376055" cy="58820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676502" y="863816"/>
            <a:ext cx="4383087" cy="58820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961564" y="-1"/>
            <a:ext cx="6036484" cy="591269"/>
          </a:xfrm>
        </p:spPr>
        <p:txBody>
          <a:bodyPr>
            <a:normAutofit/>
          </a:bodyPr>
          <a:lstStyle>
            <a:lvl1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111348" y="729616"/>
            <a:ext cx="7192736" cy="3469"/>
          </a:xfrm>
          <a:prstGeom prst="line">
            <a:avLst/>
          </a:prstGeom>
          <a:ln w="28575">
            <a:solidFill>
              <a:srgbClr val="4F81B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1080134" y="6495945"/>
            <a:ext cx="7192736" cy="3469"/>
          </a:xfrm>
          <a:prstGeom prst="line">
            <a:avLst/>
          </a:prstGeom>
          <a:ln w="28575">
            <a:solidFill>
              <a:srgbClr val="4F81B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9" y="70232"/>
            <a:ext cx="2694437" cy="51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62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6D2E-DCAF-4932-9921-956E12411DEE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36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95C7-F004-47FC-8EE8-F7980650F65F}" type="datetime1">
              <a:rPr lang="en-GB" smtClean="0"/>
              <a:t>15/05/2018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61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939D8-EDD0-4705-A799-87E4489A8B5F}" type="datetime1">
              <a:rPr lang="en-GB" smtClean="0"/>
              <a:t>15/05/2018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300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EFD7-6BB0-461E-AD02-BBACC2DABE78}" type="datetime1">
              <a:rPr lang="en-GB" smtClean="0"/>
              <a:t>15/05/2018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0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35BFC-06FD-47AA-9A63-CEDCCE2F60E9}" type="datetime1">
              <a:rPr lang="en-GB" smtClean="0"/>
              <a:t>15/05/2018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69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BD4B-B63E-4DD3-9741-991BC63ECA42}" type="datetime1">
              <a:rPr lang="en-GB" smtClean="0"/>
              <a:t>15/05/2018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29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7A8D-FFCE-48A4-A9F3-7F6B388E2F22}" type="datetime1">
              <a:rPr lang="en-GB" smtClean="0"/>
              <a:t>15/05/2018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49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5AA8E-5294-48E3-8DC0-06EF71211048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9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19132" y="1188485"/>
            <a:ext cx="7973185" cy="22038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ka-GE" altLang="en-US" sz="4600" b="1" dirty="0" smtClean="0">
                <a:solidFill>
                  <a:schemeClr val="accent1"/>
                </a:solidFill>
                <a:latin typeface="Calibri (Headings)"/>
                <a:cs typeface="+mj-cs"/>
              </a:rPr>
              <a:t>მწვანილის სასათბურე სექტორი.</a:t>
            </a:r>
          </a:p>
          <a:p>
            <a:pPr algn="ctr"/>
            <a:r>
              <a:rPr lang="ka-GE" altLang="en-US" sz="4000" b="1" dirty="0" smtClean="0">
                <a:solidFill>
                  <a:schemeClr val="accent1"/>
                </a:solidFill>
                <a:latin typeface="Calibri (Headings)"/>
                <a:cs typeface="+mj-cs"/>
              </a:rPr>
              <a:t>ღირებულებათა ჯაჭვის კვლევა.</a:t>
            </a:r>
            <a:endParaRPr lang="en-GB" altLang="en-US" sz="4000" b="1" dirty="0">
              <a:solidFill>
                <a:schemeClr val="accent1"/>
              </a:solidFill>
              <a:latin typeface="Calibri (Headings)"/>
              <a:cs typeface="+mj-c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07367" y="3772976"/>
            <a:ext cx="739671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ka-GE" altLang="en-US" sz="28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გიორგი ანდღულაძე, გიორგი თელიაშვილი.</a:t>
            </a:r>
            <a:endParaRPr lang="en-US" altLang="en-US" sz="2800" dirty="0">
              <a:solidFill>
                <a:srgbClr val="898989"/>
              </a:solidFill>
              <a:latin typeface="Adobe Fangsong Std R" pitchFamily="18" charset="-128"/>
              <a:ea typeface="Adobe Fangsong Std R" pitchFamily="18" charset="-128"/>
              <a:cs typeface="+mn-cs"/>
            </a:endParaRPr>
          </a:p>
          <a:p>
            <a:pPr marL="0" indent="0" algn="ctr">
              <a:buNone/>
            </a:pPr>
            <a:r>
              <a:rPr lang="ka-GE" altLang="en-US" sz="22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ნაციონალური ექსპერტები ღირებულებათა ჯაჭვის კვლევებში.</a:t>
            </a:r>
            <a:endParaRPr lang="en-US" altLang="en-US" sz="2200" dirty="0">
              <a:solidFill>
                <a:srgbClr val="898989"/>
              </a:solidFill>
              <a:latin typeface="Adobe Fangsong Std R" pitchFamily="18" charset="-128"/>
              <a:ea typeface="Adobe Fangsong Std R" pitchFamily="18" charset="-128"/>
              <a:cs typeface="+mn-cs"/>
            </a:endParaRPr>
          </a:p>
          <a:p>
            <a:pPr marL="0" indent="0" algn="ctr">
              <a:buNone/>
            </a:pPr>
            <a:r>
              <a:rPr lang="ka-GE" altLang="en-US" sz="26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მაისი 2018 </a:t>
            </a:r>
            <a:r>
              <a:rPr lang="en-US" altLang="en-US" sz="26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/ </a:t>
            </a:r>
            <a:r>
              <a:rPr lang="ka-GE" altLang="en-US" sz="26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კვლევის შედეგების პრეზენტაცია</a:t>
            </a:r>
            <a:endParaRPr lang="en-GB" altLang="en-US" sz="2600" dirty="0">
              <a:solidFill>
                <a:srgbClr val="898989"/>
              </a:solidFill>
              <a:latin typeface="Adobe Fangsong Std R" pitchFamily="18" charset="-128"/>
              <a:ea typeface="Adobe Fangsong Std R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236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a-GE" b="1" dirty="0" smtClean="0">
                <a:solidFill>
                  <a:srgbClr val="003192"/>
                </a:solidFill>
              </a:rPr>
              <a:t>წყალტუბო: </a:t>
            </a:r>
            <a:r>
              <a:rPr lang="ka-GE" sz="2000" dirty="0" smtClean="0"/>
              <a:t>იდეალური კლიმატი მწვანილის წარმოებისთვის.</a:t>
            </a:r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r>
              <a:rPr lang="ka-GE" sz="2000" dirty="0" smtClean="0"/>
              <a:t>ზამთარში ტემპერატურა იდეალური მწვანილისთვის.</a:t>
            </a:r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ka-GE" b="1" dirty="0">
                <a:solidFill>
                  <a:srgbClr val="003192"/>
                </a:solidFill>
              </a:rPr>
              <a:t>მოსავლის აღების შემდგომი სიცოცხლე: </a:t>
            </a:r>
            <a:r>
              <a:rPr lang="ka-GE" sz="2000" dirty="0"/>
              <a:t>0 გრადუსზე 2 – 3 კვირა.</a:t>
            </a:r>
            <a:endParaRPr lang="ka-GE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წარმოება წყალტუბოში</a:t>
            </a:r>
            <a:endParaRPr lang="en-US" dirty="0"/>
          </a:p>
        </p:txBody>
      </p:sp>
      <p:pic>
        <p:nvPicPr>
          <p:cNvPr id="1026" name="Picture 2" descr="Image result for á¬á§ááá¢á£ááá¡ áá£áááªáááááá¢áá¢á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313" y="4617594"/>
            <a:ext cx="3347770" cy="1763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63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095" y="765417"/>
            <a:ext cx="5462357" cy="5882063"/>
          </a:xfrm>
        </p:spPr>
        <p:txBody>
          <a:bodyPr/>
          <a:lstStyle/>
          <a:p>
            <a:pPr marL="0" indent="0">
              <a:buNone/>
            </a:pPr>
            <a:r>
              <a:rPr lang="ka-GE" sz="2000" b="1" dirty="0" smtClean="0"/>
              <a:t>სათბურების ტიპები:</a:t>
            </a:r>
          </a:p>
          <a:p>
            <a:pPr marL="287338" indent="-287338">
              <a:buBlip>
                <a:blip r:embed="rId2"/>
              </a:buBlip>
            </a:pPr>
            <a:r>
              <a:rPr lang="ka-GE" sz="1800" dirty="0" smtClean="0"/>
              <a:t>ძირითადად პლასტიკური ცელოფნებით.</a:t>
            </a:r>
            <a:endParaRPr lang="en-US" sz="1800" dirty="0" smtClean="0"/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ka-GE" sz="1800" dirty="0" smtClean="0"/>
              <a:t>ნაწილი შუშის.</a:t>
            </a:r>
            <a:endParaRPr lang="en-US" sz="1800" dirty="0" smtClean="0"/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ka-GE" sz="1800" dirty="0" smtClean="0"/>
              <a:t>ნაწილი ხით აშენებული.</a:t>
            </a:r>
            <a:endParaRPr lang="en-US" sz="1800" dirty="0" smtClean="0"/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ka-GE" sz="1800" dirty="0" smtClean="0"/>
              <a:t>საშუალოდ 500 მ2. </a:t>
            </a:r>
            <a:endParaRPr lang="en-US" sz="1800" dirty="0" smtClean="0"/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ka-GE" sz="1800" dirty="0" smtClean="0"/>
              <a:t>წვეთოვანი საირიგაციო სისტემები, მდინარიდან და ჭიდან გენერატორით.</a:t>
            </a:r>
            <a:endParaRPr lang="en-US" sz="1800" dirty="0" smtClean="0"/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ka-GE" sz="1800" dirty="0" smtClean="0"/>
              <a:t>სადრენაჟო და სავენტილაციო სისტემები არ აქვთ.</a:t>
            </a:r>
            <a:endParaRPr lang="en-US" sz="1800" dirty="0" smtClean="0"/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ka-GE" sz="1800" dirty="0" smtClean="0"/>
              <a:t>სათბურებიში გათბობა არ აქვთ.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სათბურები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84" y="765417"/>
            <a:ext cx="1887564" cy="1415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728" y="3594512"/>
            <a:ext cx="1887563" cy="1415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84" y="2178840"/>
            <a:ext cx="1887563" cy="1415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84" y="5041853"/>
            <a:ext cx="1887563" cy="1415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656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0888" y="811984"/>
            <a:ext cx="6045451" cy="5882063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ka-GE" sz="2000" b="1" dirty="0"/>
              <a:t>საწარმოო პრაქტიკები</a:t>
            </a:r>
            <a:r>
              <a:rPr lang="ka-GE" sz="2000" b="1" dirty="0" smtClean="0"/>
              <a:t>:</a:t>
            </a:r>
            <a:endParaRPr lang="ka-GE" sz="2000" b="1" dirty="0"/>
          </a:p>
          <a:p>
            <a:pPr marL="341313" indent="-341313">
              <a:buBlip>
                <a:blip r:embed="rId2"/>
              </a:buBlip>
            </a:pPr>
            <a:r>
              <a:rPr lang="ka-GE" sz="1800" dirty="0"/>
              <a:t>ირგება სექტემბერ-ოტომბერში</a:t>
            </a:r>
            <a:r>
              <a:rPr lang="ka-GE" sz="1800" dirty="0" smtClean="0"/>
              <a:t>.</a:t>
            </a:r>
            <a:endParaRPr lang="en-US" sz="1800" dirty="0" smtClean="0"/>
          </a:p>
          <a:p>
            <a:pPr marL="341313" indent="-341313">
              <a:buBlip>
                <a:blip r:embed="rId2"/>
              </a:buBlip>
            </a:pPr>
            <a:endParaRPr lang="ka-GE" sz="1800" dirty="0"/>
          </a:p>
          <a:p>
            <a:pPr marL="341313" indent="-341313">
              <a:buBlip>
                <a:blip r:embed="rId2"/>
              </a:buBlip>
            </a:pPr>
            <a:r>
              <a:rPr lang="ka-GE" sz="1800" dirty="0"/>
              <a:t>სათესლე მასალები იტალიური, ჰოლანდიური, რუსული და ადგილობრივი (ფასი 15 დან 350 ლარამდე/კგ</a:t>
            </a:r>
            <a:r>
              <a:rPr lang="ka-GE" sz="1800" dirty="0" smtClean="0"/>
              <a:t>).</a:t>
            </a:r>
            <a:endParaRPr lang="en-US" sz="1800" dirty="0" smtClean="0"/>
          </a:p>
          <a:p>
            <a:pPr marL="341313" indent="-341313">
              <a:buBlip>
                <a:blip r:embed="rId2"/>
              </a:buBlip>
            </a:pPr>
            <a:endParaRPr lang="ka-GE" sz="1800" dirty="0"/>
          </a:p>
          <a:p>
            <a:pPr marL="341313" indent="-341313">
              <a:buBlip>
                <a:blip r:embed="rId2"/>
              </a:buBlip>
            </a:pPr>
            <a:r>
              <a:rPr lang="ka-GE" sz="1800" dirty="0"/>
              <a:t>ლაბორატორია </a:t>
            </a:r>
            <a:r>
              <a:rPr lang="ka-GE" sz="1800" dirty="0" smtClean="0"/>
              <a:t>ნიადაგის </a:t>
            </a:r>
            <a:r>
              <a:rPr lang="ka-GE" sz="1800" dirty="0"/>
              <a:t>ანალიზისთვის - თბილისში, ქუთაისში და გურიაში. </a:t>
            </a:r>
            <a:endParaRPr lang="en-US" sz="1800" dirty="0" smtClean="0"/>
          </a:p>
          <a:p>
            <a:pPr marL="341313" indent="-341313">
              <a:buBlip>
                <a:blip r:embed="rId2"/>
              </a:buBlip>
            </a:pPr>
            <a:endParaRPr lang="ka-GE" sz="1800" dirty="0"/>
          </a:p>
          <a:p>
            <a:pPr marL="341313" indent="-341313">
              <a:buBlip>
                <a:blip r:embed="rId2"/>
              </a:buBlip>
            </a:pPr>
            <a:r>
              <a:rPr lang="ka-GE" sz="1800" dirty="0"/>
              <a:t>ვეგეტაციის პერიოდი 1.5 დან 2 თვემდე - კრეფა 8-ჯერ სეზონზე (ნოემბრიდან მაისამდე</a:t>
            </a:r>
            <a:r>
              <a:rPr lang="ka-GE" sz="1800" dirty="0" smtClean="0"/>
              <a:t>).</a:t>
            </a:r>
            <a:endParaRPr lang="en-US" sz="1800" dirty="0" smtClean="0"/>
          </a:p>
          <a:p>
            <a:pPr marL="341313" indent="-341313">
              <a:buBlip>
                <a:blip r:embed="rId2"/>
              </a:buBlip>
            </a:pPr>
            <a:endParaRPr lang="ka-GE" sz="1800" dirty="0"/>
          </a:p>
          <a:p>
            <a:pPr marL="341313" indent="-341313">
              <a:buBlip>
                <a:blip r:embed="rId2"/>
              </a:buBlip>
            </a:pPr>
            <a:r>
              <a:rPr lang="ka-GE" sz="1800" dirty="0"/>
              <a:t>დაქირავებული მუშახელი - კრეფს დღეში დაახლოებით 30 კგ მწვანილს და იღებს 15 – 20 ლარს დღეში.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სათბურები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714699" y="759217"/>
            <a:ext cx="1985142" cy="5655232"/>
            <a:chOff x="5511389" y="871433"/>
            <a:chExt cx="2086732" cy="584780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031"/>
            <a:stretch/>
          </p:blipFill>
          <p:spPr>
            <a:xfrm>
              <a:off x="5511389" y="871433"/>
              <a:ext cx="2084404" cy="14533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32" r="9189"/>
            <a:stretch/>
          </p:blipFill>
          <p:spPr>
            <a:xfrm>
              <a:off x="5524134" y="2359077"/>
              <a:ext cx="2071659" cy="14533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2" t="9902"/>
            <a:stretch/>
          </p:blipFill>
          <p:spPr>
            <a:xfrm>
              <a:off x="5524134" y="5265851"/>
              <a:ext cx="2073987" cy="14533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5" r="13340"/>
          <a:stretch/>
        </p:blipFill>
        <p:spPr>
          <a:xfrm>
            <a:off x="6684082" y="3618332"/>
            <a:ext cx="2084234" cy="1439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651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a-GE" sz="1800" b="1" dirty="0" smtClean="0"/>
              <a:t>სტანდარტებისა და რეგულაციასთან შესაბამისობის კონტროლს ახორციელებს </a:t>
            </a:r>
            <a:r>
              <a:rPr lang="ka-GE" sz="2000" b="1" dirty="0" smtClean="0">
                <a:solidFill>
                  <a:srgbClr val="003192"/>
                </a:solidFill>
              </a:rPr>
              <a:t>სურსათის ეროვნული სააგენტო.</a:t>
            </a:r>
            <a:endParaRPr lang="ka-GE" sz="1800" b="1" dirty="0" smtClean="0">
              <a:solidFill>
                <a:srgbClr val="003192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Good Agriculture Practice (GAP)</a:t>
            </a:r>
            <a:r>
              <a:rPr lang="ka-GE" sz="1800" b="1" dirty="0" smtClean="0">
                <a:solidFill>
                  <a:srgbClr val="003192"/>
                </a:solidFill>
              </a:rPr>
              <a:t> სერთიფიკატი: </a:t>
            </a:r>
            <a:r>
              <a:rPr lang="ka-GE" sz="1800" dirty="0" smtClean="0"/>
              <a:t>მაღალი ღირებულების ევროპული ბაზრებისთვის.</a:t>
            </a:r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192"/>
                </a:solidFill>
              </a:rPr>
              <a:t>ევროკავშირში ექსპორტისთვის:</a:t>
            </a:r>
          </a:p>
          <a:p>
            <a:pPr>
              <a:buBlip>
                <a:blip r:embed="rId2"/>
              </a:buBlip>
            </a:pPr>
            <a:r>
              <a:rPr lang="ka-GE" sz="1800" dirty="0" smtClean="0"/>
              <a:t>წინასწარ უნდა შეატყობინოს სასაზღვრე კონტროლს გამოცხადებამდე.</a:t>
            </a:r>
          </a:p>
          <a:p>
            <a:pPr>
              <a:buBlip>
                <a:blip r:embed="rId2"/>
              </a:buBlip>
            </a:pPr>
            <a:r>
              <a:rPr lang="ka-GE" sz="1800" dirty="0" smtClean="0"/>
              <a:t>საზღვარზე გაივლის ფიტოსანიტარულ შემოწმებას.</a:t>
            </a:r>
          </a:p>
          <a:p>
            <a:pPr>
              <a:buBlip>
                <a:blip r:embed="rId2"/>
              </a:buBlip>
            </a:pPr>
            <a:r>
              <a:rPr lang="ka-GE" sz="1800" dirty="0" smtClean="0"/>
              <a:t>შეტანა უნდა მოხდეს ევროკავშირში რეგისტრირებული იმპორტიორის მიერ.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a-GE" sz="1800" b="1" dirty="0" smtClean="0">
                <a:solidFill>
                  <a:srgbClr val="003192"/>
                </a:solidFill>
              </a:rPr>
              <a:t>ექსპორტისთვის საჭირო დოკუმენტაცია: </a:t>
            </a:r>
          </a:p>
          <a:p>
            <a:pPr marL="225425" indent="-225425">
              <a:buBlip>
                <a:blip r:embed="rId2"/>
              </a:buBlip>
            </a:pPr>
            <a:r>
              <a:rPr lang="ka-GE" sz="1800" dirty="0" smtClean="0"/>
              <a:t>წარმოშობის სერთიფიკატი: გაიცემა საქართველოს სავაჭრო პალატის მიერ და ღირს 100 ლარი ყოველ ჯერზე.</a:t>
            </a:r>
          </a:p>
          <a:p>
            <a:pPr marL="225425" indent="-225425">
              <a:buBlip>
                <a:blip r:embed="rId2"/>
              </a:buBlip>
            </a:pPr>
            <a:r>
              <a:rPr lang="ka-GE" sz="1800" dirty="0" smtClean="0"/>
              <a:t>ფიტოსანიტარული სერთიფიკატი: გაიცემა სურსათის ეროვნული სააგენტოს მიერ 50 – 100 ლარად.</a:t>
            </a:r>
          </a:p>
          <a:p>
            <a:pPr marL="225425" indent="-225425">
              <a:buBlip>
                <a:blip r:embed="rId2"/>
              </a:buBlip>
            </a:pPr>
            <a:r>
              <a:rPr lang="ka-GE" sz="1800" dirty="0" smtClean="0"/>
              <a:t>ლაბორატორიის დოკუმენტი.</a:t>
            </a:r>
          </a:p>
          <a:p>
            <a:pPr marL="225425" indent="-225425">
              <a:buBlip>
                <a:blip r:embed="rId2"/>
              </a:buBlip>
            </a:pPr>
            <a:r>
              <a:rPr lang="en-US" sz="1800" dirty="0" err="1" smtClean="0"/>
              <a:t>GlobalGAP</a:t>
            </a:r>
            <a:r>
              <a:rPr lang="ka-GE" sz="1800" dirty="0" smtClean="0"/>
              <a:t> სერთიფიკატი.</a:t>
            </a:r>
          </a:p>
          <a:p>
            <a:pPr marL="225425" indent="-225425">
              <a:buBlip>
                <a:blip r:embed="rId2"/>
              </a:buBlip>
            </a:pPr>
            <a:r>
              <a:rPr lang="ka-GE" sz="1800" dirty="0" smtClean="0"/>
              <a:t>ინვოისი მყიდველისგან და ტექნიკური დოკუმენტი.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სტანდარტები და რეგულაცია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7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a-GE" sz="2000" b="1" dirty="0" smtClean="0">
                <a:solidFill>
                  <a:srgbClr val="003192"/>
                </a:solidFill>
              </a:rPr>
              <a:t>შეფუთვა: </a:t>
            </a:r>
            <a:r>
              <a:rPr lang="ka-GE" sz="1800" dirty="0" smtClean="0"/>
              <a:t>ხშირად ინახება მუყაოს ყუთებში, იწყობა ტომრებში, რეზინით შეკრული.</a:t>
            </a:r>
          </a:p>
          <a:p>
            <a:pPr marL="0" indent="0">
              <a:buNone/>
            </a:pPr>
            <a:endParaRPr lang="ka-GE" sz="2000" dirty="0"/>
          </a:p>
          <a:p>
            <a:pPr marL="0" indent="0">
              <a:buNone/>
            </a:pPr>
            <a:r>
              <a:rPr lang="ka-GE" sz="2000" b="1" dirty="0">
                <a:solidFill>
                  <a:srgbClr val="003192"/>
                </a:solidFill>
              </a:rPr>
              <a:t>ტევადობა: </a:t>
            </a:r>
            <a:r>
              <a:rPr lang="ka-GE" sz="1800" dirty="0" smtClean="0"/>
              <a:t>30 კგ.</a:t>
            </a:r>
          </a:p>
          <a:p>
            <a:pPr marL="0" indent="0">
              <a:lnSpc>
                <a:spcPct val="100000"/>
              </a:lnSpc>
              <a:buNone/>
            </a:pPr>
            <a:endParaRPr lang="ka-GE" dirty="0"/>
          </a:p>
          <a:p>
            <a:pPr marL="0" indent="0">
              <a:buNone/>
            </a:pPr>
            <a:r>
              <a:rPr lang="ka-GE" sz="2000" b="1" dirty="0" smtClean="0">
                <a:solidFill>
                  <a:srgbClr val="003192"/>
                </a:solidFill>
              </a:rPr>
              <a:t>ექსპორტიორები: </a:t>
            </a:r>
            <a:r>
              <a:rPr lang="ka-GE" sz="1800" dirty="0" smtClean="0"/>
              <a:t>მუყაოს ყუთებში აწყობენ ყინულს.</a:t>
            </a:r>
            <a:endParaRPr lang="ka-GE" sz="2000" dirty="0" smtClean="0"/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r>
              <a:rPr lang="ka-GE" sz="2000" b="1" dirty="0" smtClean="0">
                <a:solidFill>
                  <a:srgbClr val="003192"/>
                </a:solidFill>
              </a:rPr>
              <a:t>ტრანსპორტირება: </a:t>
            </a:r>
            <a:r>
              <a:rPr lang="ka-GE" sz="1800" dirty="0"/>
              <a:t>სატრანსპორტო ავტომობილებით. ზოგი </a:t>
            </a:r>
            <a:r>
              <a:rPr lang="ka-GE" sz="1800" dirty="0" smtClean="0"/>
              <a:t>ექსპორტიორი ტრანსპორტირებას ახდენს რეფრეჟერატორული კონტეინერით. ზოგი ყინულით + რეფრეჟერატორული კონტეინერით.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00" y="4488449"/>
            <a:ext cx="2984247" cy="1678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შეფუთვა და გადაზიდვა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00" y="2639737"/>
            <a:ext cx="2984247" cy="1678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01" y="791024"/>
            <a:ext cx="2984248" cy="1678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75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a-GE" sz="1800" b="1" dirty="0" smtClean="0">
                <a:solidFill>
                  <a:srgbClr val="003192"/>
                </a:solidFill>
              </a:rPr>
              <a:t>დაფინანსება: </a:t>
            </a:r>
            <a:r>
              <a:rPr lang="ka-GE" sz="1800" dirty="0" smtClean="0"/>
              <a:t>შეღავათიანი აგროკრედიტის პროექტი - პროექტების მართვის სააგენტო.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სამთავრობო მხარდაჭერა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9819" y="2182282"/>
            <a:ext cx="419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შეღავათიანი აგროკრედიტი იმერეთში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57204" y="256517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748312" y="2182282"/>
            <a:ext cx="419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შეღავათიანი აგროკრედიტი იმერეთში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835697" y="256517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4875" y="2565177"/>
            <a:ext cx="4318816" cy="283808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2670" y="2578741"/>
            <a:ext cx="4755292" cy="29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შეღავათიანი აგროკრედიტის პროექტი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4765707"/>
              </p:ext>
            </p:extLst>
          </p:nvPr>
        </p:nvGraphicFramePr>
        <p:xfrm>
          <a:off x="319313" y="1167199"/>
          <a:ext cx="4284941" cy="2599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191" y="784304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სიხშირის დისტრიბუცია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(2013)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6576" y="116719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604548"/>
              </p:ext>
            </p:extLst>
          </p:nvPr>
        </p:nvGraphicFramePr>
        <p:xfrm>
          <a:off x="4629844" y="1167199"/>
          <a:ext cx="4514155" cy="2599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29845" y="784304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სიხშირის დისტრიბუცია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(2014)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717230" y="116719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3915467"/>
              </p:ext>
            </p:extLst>
          </p:nvPr>
        </p:nvGraphicFramePr>
        <p:xfrm>
          <a:off x="307778" y="4075755"/>
          <a:ext cx="4310532" cy="2625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6576" y="3587727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სიხშირის დისტრიბუცია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(2015)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13961" y="3970622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17230" y="3587727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სიხშირის დისტრიბუცია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(2016)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804615" y="3970622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9146289"/>
              </p:ext>
            </p:extLst>
          </p:nvPr>
        </p:nvGraphicFramePr>
        <p:xfrm>
          <a:off x="4531057" y="4024363"/>
          <a:ext cx="4541683" cy="2487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7"/>
          <p:cNvSpPr txBox="1"/>
          <p:nvPr/>
        </p:nvSpPr>
        <p:spPr>
          <a:xfrm rot="16200000">
            <a:off x="-1635500" y="2133356"/>
            <a:ext cx="3578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sz="1400" dirty="0" smtClean="0"/>
              <a:t>სათბურების რაოდენობა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1635499" y="4933333"/>
            <a:ext cx="3578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sz="1400" dirty="0" smtClean="0"/>
              <a:t>სათბურების რაოდენობა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514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ფასები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5670950"/>
              </p:ext>
            </p:extLst>
          </p:nvPr>
        </p:nvGraphicFramePr>
        <p:xfrm>
          <a:off x="881308" y="1315956"/>
          <a:ext cx="7648543" cy="4252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2346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66060821"/>
              </p:ext>
            </p:extLst>
          </p:nvPr>
        </p:nvGraphicFramePr>
        <p:xfrm>
          <a:off x="188686" y="1916190"/>
          <a:ext cx="8809362" cy="2031696"/>
        </p:xfrm>
        <a:graphic>
          <a:graphicData uri="http://schemas.openxmlformats.org/drawingml/2006/table">
            <a:tbl>
              <a:tblPr/>
              <a:tblGrid>
                <a:gridCol w="260448"/>
                <a:gridCol w="1898668"/>
                <a:gridCol w="438941"/>
                <a:gridCol w="494933"/>
                <a:gridCol w="406137"/>
                <a:gridCol w="859235"/>
                <a:gridCol w="1796582"/>
                <a:gridCol w="1406021"/>
                <a:gridCol w="1248397"/>
              </a:tblGrid>
              <a:tr h="3560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ქართული მწვანილი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ერთეული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ხარჯი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ფერმის-კარის</a:t>
                      </a:r>
                      <a:r>
                        <a:rPr lang="ka-GE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ფასი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საბითუმო ფასი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საცალო ფასი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46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ka-G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საშუალო ფასი და ხარჯი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GEL/kg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4.45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3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966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Margins (Under Normal Conditions)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1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ქართული მწვანილი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ერთეული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ფერმერი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საბითუმო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საცალო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4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a-G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მარჟა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GEL/kg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3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a-G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მარჟა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32.5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ფასები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7261" y="850828"/>
            <a:ext cx="5021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>
                <a:latin typeface="Arial" panose="020B0604020202020204" pitchFamily="34" charset="0"/>
                <a:cs typeface="Arial" panose="020B0604020202020204" pitchFamily="34" charset="0"/>
              </a:rPr>
              <a:t>მწვანილის (</a:t>
            </a:r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გადაუმუშავებელი) მიახლოებითი ფასები 2018 წელს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065502" y="1538103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783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ექსპორტი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59" y="1832575"/>
            <a:ext cx="8504657" cy="3895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6356" y="1001399"/>
            <a:ext cx="43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ქართული ცერეცოს ექსპორტი თვეებისა და ქვეყნების მიხედვით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33741" y="1674580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18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958" y="811984"/>
            <a:ext cx="4587712" cy="5882063"/>
          </a:xfrm>
        </p:spPr>
        <p:txBody>
          <a:bodyPr/>
          <a:lstStyle/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ka-GE" sz="1800" dirty="0" smtClean="0"/>
              <a:t>კვლევის მისია და მიზნები</a:t>
            </a: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ka-GE" sz="1800" dirty="0" smtClean="0"/>
              <a:t>მეთოდოლოგია</a:t>
            </a: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ka-GE" sz="1800" dirty="0" smtClean="0"/>
              <a:t>წარმოება და სათბურების ტიპები</a:t>
            </a: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ka-GE" sz="1800" dirty="0" smtClean="0"/>
              <a:t>სტანდარტები და რეგულაცია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შინაარსი</a:t>
            </a:r>
            <a:endParaRPr lang="en-US" dirty="0"/>
          </a:p>
        </p:txBody>
      </p:sp>
      <p:pic>
        <p:nvPicPr>
          <p:cNvPr id="6" name="Picture 5" descr="Image result for á°áá ááá á¡áááá£á ááá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47"/>
          <a:stretch/>
        </p:blipFill>
        <p:spPr bwMode="auto">
          <a:xfrm>
            <a:off x="3872479" y="3865853"/>
            <a:ext cx="4471360" cy="2645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5082209" y="775720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ka-GE" dirty="0"/>
              <a:t>შეფუთვა და </a:t>
            </a:r>
            <a:r>
              <a:rPr lang="ka-GE" dirty="0" smtClean="0"/>
              <a:t>გადაზიდვა</a:t>
            </a: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ka-GE" dirty="0" smtClean="0"/>
              <a:t>დაფინანსება</a:t>
            </a:r>
            <a:endParaRPr lang="ka-GE" dirty="0"/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ka-GE" dirty="0"/>
              <a:t>ღირებულებათა ჯაჭვის რუქა</a:t>
            </a: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ka-GE" dirty="0"/>
              <a:t>ექსპორტი და ფასები</a:t>
            </a: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ka-GE" dirty="0"/>
              <a:t>რეკომენდაციები</a:t>
            </a:r>
          </a:p>
        </p:txBody>
      </p:sp>
    </p:spTree>
    <p:extLst>
      <p:ext uri="{BB962C8B-B14F-4D97-AF65-F5344CB8AC3E}">
        <p14:creationId xmlns:p14="http://schemas.microsoft.com/office/powerpoint/2010/main" val="422511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ექსპორტი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8186720"/>
              </p:ext>
            </p:extLst>
          </p:nvPr>
        </p:nvGraphicFramePr>
        <p:xfrm>
          <a:off x="418484" y="1925339"/>
          <a:ext cx="8669106" cy="3496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33104" y="935138"/>
            <a:ext cx="43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ქართული ცერეცოს ექსპორტი  ქვეყნების მიხედვით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20489" y="160831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774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ექსპორტი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50" y="1925339"/>
            <a:ext cx="8902950" cy="33949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20489" y="1106634"/>
            <a:ext cx="4373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ქართული ცერეცოს ექსპორტი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20489" y="160831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465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ექსპორტი</a:t>
            </a:r>
            <a:endParaRPr lang="en-US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45" y="1840260"/>
            <a:ext cx="8248603" cy="3981033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120489" y="1106634"/>
            <a:ext cx="4373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ქართული ცერეცოს ექსპორტი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1120489" y="160831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64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a-GE" sz="2000" b="1" dirty="0">
                <a:solidFill>
                  <a:srgbClr val="003192"/>
                </a:solidFill>
              </a:rPr>
              <a:t>პრობლემები საექსპორტოდ ევროკავშირში: </a:t>
            </a:r>
            <a:r>
              <a:rPr lang="ka-GE" sz="1800" dirty="0"/>
              <a:t>საჭიროა...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ka-GE" sz="1800" dirty="0" smtClean="0"/>
              <a:t>გადამუშავება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ka-GE" sz="1800" dirty="0" smtClean="0"/>
              <a:t>შეფუთვა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ka-GE" sz="1800" dirty="0"/>
              <a:t>მინიმალური ოდენობების </a:t>
            </a:r>
            <a:r>
              <a:rPr lang="ka-GE" sz="1800" dirty="0" smtClean="0"/>
              <a:t>დაკმაყოფილება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ka-GE" sz="1800" dirty="0"/>
              <a:t>მყიდველებთან კავშირი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ka-GE" sz="2000" b="1" dirty="0">
                <a:solidFill>
                  <a:srgbClr val="00339A"/>
                </a:solidFill>
              </a:rPr>
              <a:t>საჭირო სერთიფიკაცია: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ka-GE" sz="1800" b="1" dirty="0">
                <a:solidFill>
                  <a:srgbClr val="00339A"/>
                </a:solidFill>
              </a:rPr>
              <a:t>წარმოშობის სერთიფიკატი: </a:t>
            </a:r>
            <a:r>
              <a:rPr lang="ka-GE" sz="1800" dirty="0"/>
              <a:t>გაიცემა სავაჭრო პალატის მიერ (100 ლარი</a:t>
            </a:r>
            <a:r>
              <a:rPr lang="ka-GE" sz="1800" dirty="0" smtClean="0"/>
              <a:t>)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ka-GE" sz="1800" b="1" dirty="0">
                <a:solidFill>
                  <a:srgbClr val="00339A"/>
                </a:solidFill>
              </a:rPr>
              <a:t>ფიტოსანიტარული სერთიფიკატი: </a:t>
            </a:r>
            <a:r>
              <a:rPr lang="ka-GE" sz="1800" dirty="0"/>
              <a:t>გაიცემა სურსათის ეროვნული სააგენტოს მიერ (50 – 100 ლარი</a:t>
            </a:r>
            <a:r>
              <a:rPr lang="ka-GE" sz="1800" dirty="0" smtClean="0"/>
              <a:t>)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ka-GE" sz="1800" b="1" dirty="0">
                <a:solidFill>
                  <a:srgbClr val="00339A"/>
                </a:solidFill>
              </a:rPr>
              <a:t>ლაბორატორიული ანალიზი: </a:t>
            </a:r>
            <a:r>
              <a:rPr lang="ka-GE" sz="1800" dirty="0"/>
              <a:t>დოკუმენტი ლაბორატორიიდან</a:t>
            </a:r>
            <a:r>
              <a:rPr lang="ka-GE" sz="1800" dirty="0" smtClean="0"/>
              <a:t>.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ka-GE" sz="1800" b="1" dirty="0">
                <a:solidFill>
                  <a:srgbClr val="00339A"/>
                </a:solidFill>
              </a:rPr>
              <a:t>ტექნიკური დოკუმენტაცია: </a:t>
            </a:r>
            <a:r>
              <a:rPr lang="ka-GE" sz="1800" dirty="0"/>
              <a:t>ინვოისი, ა.შ</a:t>
            </a:r>
            <a:r>
              <a:rPr lang="ka-GE" sz="1800" dirty="0" smtClean="0"/>
              <a:t>.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en-US" sz="1800" dirty="0" err="1"/>
              <a:t>GlobalGAP</a:t>
            </a:r>
            <a:r>
              <a:rPr lang="ka-GE" sz="1800" dirty="0"/>
              <a:t> სერთიფიკატი.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ექსპორტი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31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19" y="805173"/>
            <a:ext cx="4376055" cy="58820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ka-GE" sz="1800" b="1" dirty="0" smtClean="0">
                <a:solidFill>
                  <a:srgbClr val="003192"/>
                </a:solidFill>
              </a:rPr>
              <a:t>მესათბურეები: </a:t>
            </a:r>
            <a:r>
              <a:rPr lang="ka-GE" sz="1800" dirty="0"/>
              <a:t>მცირე მესათბურეები იმერეთის მასშტაბით. 2016 წელს 3,100 </a:t>
            </a:r>
            <a:r>
              <a:rPr lang="ka-GE" sz="1800" dirty="0" smtClean="0"/>
              <a:t>მესათბურე იმერეთში.</a:t>
            </a:r>
          </a:p>
          <a:p>
            <a:pPr marL="0" indent="0">
              <a:buNone/>
            </a:pPr>
            <a:endParaRPr lang="ka-GE" sz="1800" dirty="0"/>
          </a:p>
          <a:p>
            <a:pPr marL="0" indent="0">
              <a:buNone/>
            </a:pPr>
            <a:r>
              <a:rPr lang="ka-GE" sz="1800" b="1" dirty="0">
                <a:solidFill>
                  <a:srgbClr val="003192"/>
                </a:solidFill>
              </a:rPr>
              <a:t>სამაცივრე-საწყობები: </a:t>
            </a:r>
            <a:r>
              <a:rPr lang="ka-GE" sz="1800" dirty="0"/>
              <a:t>დონორების დახმარებით დაფინანსებული სასაწყობეები სადაც ინახება საექსპორტოდ გამზადებული მწვანილი საშუალოდ -2 გრადუს ცელსიუსზე.</a:t>
            </a:r>
            <a:endParaRPr lang="en-US" sz="1800" dirty="0"/>
          </a:p>
          <a:p>
            <a:pPr marL="0" indent="0">
              <a:buNone/>
            </a:pPr>
            <a:endParaRPr lang="ka-GE" sz="1800" b="1" dirty="0" smtClean="0">
              <a:solidFill>
                <a:srgbClr val="003192"/>
              </a:solidFill>
            </a:endParaRPr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192"/>
                </a:solidFill>
              </a:rPr>
              <a:t>შემგროვებლები: </a:t>
            </a:r>
            <a:r>
              <a:rPr lang="ka-GE" sz="1800" dirty="0" smtClean="0"/>
              <a:t>აგროვებენ მწვანილს მწარმოებლებისგან და ყიდიან ღია ბაზრებზე, მაღაზიებში.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192"/>
                </a:solidFill>
              </a:rPr>
              <a:t>ექსპორტიორები: </a:t>
            </a:r>
            <a:r>
              <a:rPr lang="ka-GE" sz="1800" dirty="0" smtClean="0"/>
              <a:t>აგროვებენ მწვანილს, ახდენენ ტრანსპორტირებას საზღვრამდე და ყიდიან უცხოელ იმპორტიორზე. 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192"/>
                </a:solidFill>
              </a:rPr>
              <a:t>საწარმოები: </a:t>
            </a:r>
            <a:r>
              <a:rPr lang="ka-GE" sz="1800" dirty="0" smtClean="0"/>
              <a:t>ყიდულობენ მწვანილს, ამუშავებენ, ფუთავენ და ყიდიან სუპერმარკეტებზე საქართველოში ან ექსპორტზე.</a:t>
            </a:r>
            <a:endParaRPr lang="en-US" sz="1800" dirty="0" smtClean="0"/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ka-GE" sz="1800" b="1" dirty="0">
                <a:solidFill>
                  <a:srgbClr val="003192"/>
                </a:solidFill>
              </a:rPr>
              <a:t>საცალო გაყიდვები: </a:t>
            </a:r>
            <a:r>
              <a:rPr lang="ka-GE" sz="1800" dirty="0" smtClean="0"/>
              <a:t>ღია ბაზრები, დახლები, მაღაზიები, სუპერმარკეტები.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სამიმწოდებლო ჯაჭვი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318474" y="859249"/>
            <a:ext cx="4793992" cy="3665859"/>
            <a:chOff x="4318474" y="766485"/>
            <a:chExt cx="4793992" cy="366585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41"/>
            <a:stretch/>
          </p:blipFill>
          <p:spPr>
            <a:xfrm>
              <a:off x="6770406" y="2591329"/>
              <a:ext cx="2342060" cy="184101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475" y="766485"/>
              <a:ext cx="2388247" cy="179118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474" y="2604018"/>
              <a:ext cx="2388247" cy="182606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0406" y="766926"/>
              <a:ext cx="2342060" cy="17907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76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ღირებულებათა ჯაჭვის რუქა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94159" y="862287"/>
            <a:ext cx="8082813" cy="5497570"/>
            <a:chOff x="0" y="50225"/>
            <a:chExt cx="9185460" cy="6695936"/>
          </a:xfrm>
        </p:grpSpPr>
        <p:sp>
          <p:nvSpPr>
            <p:cNvPr id="7" name="Rectangle 6"/>
            <p:cNvSpPr/>
            <p:nvPr/>
          </p:nvSpPr>
          <p:spPr>
            <a:xfrm>
              <a:off x="1867925" y="6181821"/>
              <a:ext cx="2027582" cy="56433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არხი</a:t>
              </a:r>
              <a:r>
                <a:rPr lang="en-US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1: </a:t>
              </a:r>
              <a:r>
                <a:rPr lang="ka-GE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საშინაო, ნაწილობრივ-კომერციული</a:t>
              </a:r>
              <a:endParaRPr 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901883" y="6181822"/>
              <a:ext cx="2027582" cy="56433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არხი </a:t>
              </a:r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r>
                <a:rPr lang="ka-GE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კომერციული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144810" y="6181821"/>
              <a:ext cx="2027582" cy="56433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არხი </a:t>
              </a:r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r>
                <a:rPr lang="ka-GE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ექსპორტი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67925" y="5216623"/>
              <a:ext cx="2027582" cy="85034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6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მცირე მესათბურეები</a:t>
              </a:r>
              <a:endPara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4810" y="3376110"/>
              <a:ext cx="2027582" cy="68343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ექსპორტიორები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909297" y="3963489"/>
              <a:ext cx="2053293" cy="94469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მწარმოებლები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 flipV="1">
              <a:off x="2554515" y="3427458"/>
              <a:ext cx="1" cy="178790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lg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213427" y="2596730"/>
              <a:ext cx="0" cy="261863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lg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867924" y="50225"/>
              <a:ext cx="7304467" cy="47262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საბოლოო მომხმარებლები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67925" y="1791251"/>
              <a:ext cx="2901587" cy="784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ღია ბაზრები, დახლები, მაღაზიები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386179" y="2863119"/>
              <a:ext cx="2210582" cy="56433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საბითუმო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Straight Arrow Connector 17"/>
            <p:cNvCxnSpPr>
              <a:stCxn id="17" idx="0"/>
            </p:cNvCxnSpPr>
            <p:nvPr/>
          </p:nvCxnSpPr>
          <p:spPr>
            <a:xfrm flipV="1">
              <a:off x="3491470" y="2575929"/>
              <a:ext cx="0" cy="28719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lg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3336471" y="4433453"/>
              <a:ext cx="1532286" cy="781907"/>
              <a:chOff x="3365500" y="4114139"/>
              <a:chExt cx="1532286" cy="781907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>
                <a:off x="3365500" y="4114139"/>
                <a:ext cx="153228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lg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3365500" y="4116521"/>
                <a:ext cx="0" cy="7795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/>
            <p:cNvSpPr/>
            <p:nvPr/>
          </p:nvSpPr>
          <p:spPr>
            <a:xfrm>
              <a:off x="4868757" y="1788386"/>
              <a:ext cx="2027582" cy="784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სუპერმარკეტები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5915674" y="2577678"/>
              <a:ext cx="0" cy="136675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lg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2858681" y="3699881"/>
              <a:ext cx="4286129" cy="1515479"/>
              <a:chOff x="2887710" y="3380567"/>
              <a:chExt cx="4286129" cy="1515479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2887710" y="3381830"/>
                <a:ext cx="4286129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lg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2887710" y="3380567"/>
                <a:ext cx="0" cy="151547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/>
            <p:cNvSpPr/>
            <p:nvPr/>
          </p:nvSpPr>
          <p:spPr>
            <a:xfrm>
              <a:off x="7144810" y="2365908"/>
              <a:ext cx="2027582" cy="77938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უცხოელი აგენტები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Straight Arrow Connector 23"/>
            <p:cNvCxnSpPr>
              <a:stCxn id="11" idx="0"/>
              <a:endCxn id="23" idx="2"/>
            </p:cNvCxnSpPr>
            <p:nvPr/>
          </p:nvCxnSpPr>
          <p:spPr>
            <a:xfrm flipV="1">
              <a:off x="8158601" y="3145288"/>
              <a:ext cx="0" cy="23082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6274430" y="2755598"/>
              <a:ext cx="870380" cy="1190710"/>
              <a:chOff x="6303459" y="2436284"/>
              <a:chExt cx="870380" cy="1190710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 flipV="1">
                <a:off x="6303459" y="2436284"/>
                <a:ext cx="0" cy="11907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>
                <a:endCxn id="23" idx="1"/>
              </p:cNvCxnSpPr>
              <p:nvPr/>
            </p:nvCxnSpPr>
            <p:spPr>
              <a:xfrm>
                <a:off x="6303459" y="2436284"/>
                <a:ext cx="87038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Rectangle 25"/>
            <p:cNvSpPr/>
            <p:nvPr/>
          </p:nvSpPr>
          <p:spPr>
            <a:xfrm>
              <a:off x="4909298" y="5215360"/>
              <a:ext cx="2027582" cy="85034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6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დიდი ზომის სათბურები</a:t>
              </a:r>
              <a:endPara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5923088" y="4908180"/>
              <a:ext cx="7415" cy="30718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lg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6090179" y="1180983"/>
              <a:ext cx="1567741" cy="40867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უცხოელი გადამამუშავებლები</a:t>
              </a:r>
              <a:endPara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599156" y="686177"/>
              <a:ext cx="1341771" cy="29937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სუპერმარკეტები</a:t>
              </a:r>
              <a:endPara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7258320" y="1589657"/>
              <a:ext cx="0" cy="77625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7127084" y="985553"/>
              <a:ext cx="17726" cy="1825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endCxn id="35" idx="2"/>
            </p:cNvCxnSpPr>
            <p:nvPr/>
          </p:nvCxnSpPr>
          <p:spPr>
            <a:xfrm flipV="1">
              <a:off x="8586055" y="1180984"/>
              <a:ext cx="0" cy="11849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5882548" y="548796"/>
              <a:ext cx="0" cy="122960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3491470" y="548796"/>
              <a:ext cx="1" cy="122165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7986650" y="686177"/>
              <a:ext cx="1198810" cy="49480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a-GE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ღ</a:t>
              </a:r>
              <a:r>
                <a:rPr lang="ka-G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ია ბაზრები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7779020" y="981908"/>
              <a:ext cx="0" cy="1384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0" y="5509729"/>
              <a:ext cx="1652578" cy="74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a-GE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პრიველადი-წარმოება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8307" y="4088103"/>
              <a:ext cx="1849616" cy="74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a-GE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გადამუშავება &amp; შეფუთვა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473" y="2932815"/>
              <a:ext cx="1423977" cy="742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a-GE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საბითუმო</a:t>
              </a:r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</a:p>
            <a:p>
              <a:r>
                <a:rPr lang="ka-GE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შენახვა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473" y="1595241"/>
              <a:ext cx="1070215" cy="4240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a-GE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საცალო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126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55652" y="833434"/>
            <a:ext cx="7375165" cy="646331"/>
          </a:xfrm>
          <a:prstGeom prst="roundRect">
            <a:avLst>
              <a:gd name="adj" fmla="val 6415"/>
            </a:avLst>
          </a:prstGeom>
          <a:solidFill>
            <a:srgbClr val="003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19" y="1594111"/>
            <a:ext cx="4376055" cy="51593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არამდგრადი ფასები: </a:t>
            </a:r>
            <a:r>
              <a:rPr lang="ka-GE" sz="1800" dirty="0" smtClean="0"/>
              <a:t>მწვავე კონკურენიცა საერთაშორისო არენაზე, კლიმატური და მოსავლიანობის ცვალებადობა</a:t>
            </a:r>
            <a:r>
              <a:rPr lang="en-US" sz="1800" dirty="0" smtClean="0"/>
              <a:t> </a:t>
            </a:r>
            <a:r>
              <a:rPr lang="ka-GE" sz="1800" dirty="0" smtClean="0"/>
              <a:t>იწვევს რყევებს ფასებში.</a:t>
            </a:r>
          </a:p>
          <a:p>
            <a:pPr marL="0" indent="0">
              <a:buNone/>
            </a:pPr>
            <a:endParaRPr lang="ka-GE" sz="10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არასაკმარისი შემოსავალი: </a:t>
            </a:r>
            <a:r>
              <a:rPr lang="ka-GE" sz="1800" dirty="0" smtClean="0"/>
              <a:t>თბილ ზამთარში დაბალი შემოსავლები მესათბურეებისთვის.</a:t>
            </a:r>
          </a:p>
          <a:p>
            <a:pPr marL="0" indent="0">
              <a:buNone/>
            </a:pPr>
            <a:endParaRPr lang="ka-GE" sz="10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ინვესტიციები: </a:t>
            </a:r>
            <a:r>
              <a:rPr lang="ka-GE" sz="1800" dirty="0" smtClean="0"/>
              <a:t>ინვესტიციები დამოკიდებულია გრანტებზე, დონორებზე და სამთავრობო დახმარებაზე.</a:t>
            </a:r>
          </a:p>
          <a:p>
            <a:pPr marL="0" indent="0">
              <a:buNone/>
            </a:pPr>
            <a:endParaRPr lang="ka-GE" sz="9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დანაკარგები: </a:t>
            </a:r>
            <a:r>
              <a:rPr lang="ka-GE" sz="1800" dirty="0" smtClean="0"/>
              <a:t>თბილი ზამთრის პირობებში იყრება დიდი ოდენობის მწვანილი.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4676502" y="1594111"/>
            <a:ext cx="4383087" cy="5151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გამოუყენებელი საწყობები: </a:t>
            </a:r>
            <a:r>
              <a:rPr lang="ka-GE" sz="1800" dirty="0" smtClean="0"/>
              <a:t>სამაცივრე საწყობები დიდწილად გამოუყენებელი.</a:t>
            </a:r>
          </a:p>
          <a:p>
            <a:pPr marL="0" indent="0">
              <a:buNone/>
            </a:pPr>
            <a:endParaRPr lang="ka-GE" sz="9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სეზონურობა: </a:t>
            </a:r>
            <a:r>
              <a:rPr lang="ka-GE" sz="1800" dirty="0" smtClean="0"/>
              <a:t>ზაფხულში მწვანილი ექპორტზე არ გადის.</a:t>
            </a:r>
          </a:p>
          <a:p>
            <a:pPr marL="0" indent="0">
              <a:buNone/>
            </a:pPr>
            <a:endParaRPr lang="ka-GE" sz="9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ექსპორტი: </a:t>
            </a:r>
            <a:r>
              <a:rPr lang="ka-GE" sz="1800" dirty="0" smtClean="0"/>
              <a:t>დამოკიდებულება რამოდენიმე პოსტ-საბჭოთა ქვეყნების ბაზრებზე.</a:t>
            </a:r>
          </a:p>
          <a:p>
            <a:pPr marL="0" indent="0">
              <a:buNone/>
            </a:pPr>
            <a:endParaRPr lang="ka-GE" sz="10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დამატებითი ღირებულება: </a:t>
            </a:r>
            <a:r>
              <a:rPr lang="ka-GE" sz="1800" dirty="0" smtClean="0"/>
              <a:t>ვინაიდან მესათბურეები ძირითადად ამარაგებენ დაბალი ღირებულების ბაზრებს მოკრეფის შემდგომი დამატებითი ღირებულება ლიმიტირებულია.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მდგრადობის შეფასება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8904" y="820182"/>
            <a:ext cx="79317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solidFill>
                  <a:schemeClr val="bg1"/>
                </a:solidFill>
              </a:rPr>
              <a:t>საქართველოში მწვანილის სასათბურე სექტორის არსებული მდგომარეობა შეიძლება შეფასდეს როგორც საკმაოდ </a:t>
            </a:r>
            <a:r>
              <a:rPr lang="ka-GE" sz="2000" i="1" dirty="0" smtClean="0">
                <a:solidFill>
                  <a:schemeClr val="bg1"/>
                </a:solidFill>
              </a:rPr>
              <a:t>არა-მდ</a:t>
            </a:r>
            <a:r>
              <a:rPr lang="ka-GE" sz="2000" i="1" dirty="0">
                <a:solidFill>
                  <a:schemeClr val="bg1"/>
                </a:solidFill>
              </a:rPr>
              <a:t>გ</a:t>
            </a:r>
            <a:r>
              <a:rPr lang="ka-GE" sz="2000" i="1" dirty="0" smtClean="0">
                <a:solidFill>
                  <a:schemeClr val="bg1"/>
                </a:solidFill>
              </a:rPr>
              <a:t>რადი.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6502" y="5772821"/>
            <a:ext cx="4091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შენიშვნა</a:t>
            </a:r>
            <a:r>
              <a:rPr lang="en-US" sz="1400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ka-GE" sz="1400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არასაკმარისი მარჟა სტანდარტების დასაკმაყოფილებლად და მაღალი ღიებულების ბაზრების მოსამარაგებლად. </a:t>
            </a:r>
            <a:endParaRPr lang="en-US" sz="1400" dirty="0">
              <a:solidFill>
                <a:srgbClr val="0033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61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27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98861098"/>
              </p:ext>
            </p:extLst>
          </p:nvPr>
        </p:nvGraphicFramePr>
        <p:xfrm>
          <a:off x="126576" y="1727765"/>
          <a:ext cx="4326504" cy="3468350"/>
        </p:xfrm>
        <a:graphic>
          <a:graphicData uri="http://schemas.openxmlformats.org/drawingml/2006/table">
            <a:tbl>
              <a:tblPr/>
              <a:tblGrid>
                <a:gridCol w="873687"/>
                <a:gridCol w="1711103"/>
                <a:gridCol w="1741714"/>
              </a:tblGrid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ქვეყანა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2015-2016</a:t>
                      </a:r>
                      <a:r>
                        <a:rPr lang="ka-GE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(ტონა)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საფრანგეთი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გერმანია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ბრიტანეთი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ნიდერლანდები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რუმინეთი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პოლონეთი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ლიტვა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ლატვია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სულ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ექსპორტი ზაფხულში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191" y="856874"/>
            <a:ext cx="43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საშუალო ჯამური ცერეცოს იმპორტი ზაფხულში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(201</a:t>
            </a:r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5 - 2016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6576" y="1530055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45701" y="856874"/>
            <a:ext cx="43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სულ ზაფულში იმპორტირებულის შესაძლო წილის პროგნოზი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733086" y="1530055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Content Placeholder 1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18511724"/>
              </p:ext>
            </p:extLst>
          </p:nvPr>
        </p:nvGraphicFramePr>
        <p:xfrm>
          <a:off x="4733087" y="1698172"/>
          <a:ext cx="4035230" cy="3501626"/>
        </p:xfrm>
        <a:graphic>
          <a:graphicData uri="http://schemas.openxmlformats.org/drawingml/2006/table">
            <a:tbl>
              <a:tblPr/>
              <a:tblGrid>
                <a:gridCol w="900025"/>
                <a:gridCol w="1876416"/>
                <a:gridCol w="1258789"/>
              </a:tblGrid>
              <a:tr h="469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შესაძლო წილი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ტონა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</a:tr>
              <a:tr h="425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428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599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08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25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428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25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297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ექსპორტი ზაფხულში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05769" y="1568440"/>
            <a:ext cx="6156908" cy="4943045"/>
            <a:chOff x="0" y="0"/>
            <a:chExt cx="6550053" cy="3743670"/>
          </a:xfrm>
        </p:grpSpPr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2393191816"/>
                </p:ext>
              </p:extLst>
            </p:nvPr>
          </p:nvGraphicFramePr>
          <p:xfrm>
            <a:off x="0" y="0"/>
            <a:ext cx="6550053" cy="37436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19"/>
            <p:cNvSpPr txBox="1"/>
            <p:nvPr/>
          </p:nvSpPr>
          <p:spPr>
            <a:xfrm>
              <a:off x="1022104" y="3290670"/>
              <a:ext cx="3478952" cy="26139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a-GE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შესაძლო წარმოება </a:t>
              </a:r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ka-GE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ტონა</a:t>
              </a:r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76218" y="813331"/>
            <a:ext cx="5505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დამატებითი მიწის საჭიროება ზაფხულში საექსპორტოდ მწვანილის მოსაყვანად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63604" y="1486512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355770" y="943430"/>
            <a:ext cx="3703819" cy="2554514"/>
          </a:xfrm>
          <a:prstGeom prst="rect">
            <a:avLst/>
          </a:prstGeom>
          <a:solidFill>
            <a:srgbClr val="00339A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29942" y="1053875"/>
            <a:ext cx="35167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solidFill>
                  <a:schemeClr val="bg1"/>
                </a:solidFill>
              </a:rPr>
              <a:t>მაგ. ზაფხულში რომ ვაწარმოოთ 300 ტონა მწვანილი საჭირო იქნება 8 ჰექტარი მიწა (40 ტონა მოსავლიანობის შემთხვევაში).</a:t>
            </a:r>
          </a:p>
          <a:p>
            <a:endParaRPr lang="ka-GE" dirty="0">
              <a:solidFill>
                <a:schemeClr val="bg1"/>
              </a:solidFill>
            </a:endParaRPr>
          </a:p>
          <a:p>
            <a:r>
              <a:rPr lang="ka-GE" dirty="0" smtClean="0">
                <a:solidFill>
                  <a:schemeClr val="bg1"/>
                </a:solidFill>
              </a:rPr>
              <a:t>2016-ში 748 ჰექტარ მიწაზე იყო მწვანილი დარგული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ka-GE" dirty="0" smtClean="0">
                <a:solidFill>
                  <a:schemeClr val="bg1"/>
                </a:solidFill>
              </a:rPr>
              <a:t>იმერეთში.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43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2341" y="1470420"/>
            <a:ext cx="4376055" cy="4913193"/>
          </a:xfrm>
        </p:spPr>
        <p:txBody>
          <a:bodyPr>
            <a:normAutofit/>
          </a:bodyPr>
          <a:lstStyle/>
          <a:p>
            <a:pPr marL="396875" indent="-396875">
              <a:buBlip>
                <a:blip r:embed="rId2"/>
              </a:buBlip>
            </a:pPr>
            <a:r>
              <a:rPr lang="ka-GE" sz="1800" dirty="0" smtClean="0"/>
              <a:t>ლიტვა</a:t>
            </a:r>
          </a:p>
          <a:p>
            <a:pPr marL="396875" indent="-396875">
              <a:buBlip>
                <a:blip r:embed="rId2"/>
              </a:buBlip>
            </a:pPr>
            <a:r>
              <a:rPr lang="ka-GE" sz="1800" dirty="0" smtClean="0"/>
              <a:t>ლატვია</a:t>
            </a:r>
          </a:p>
          <a:p>
            <a:pPr marL="396875" indent="-396875">
              <a:buBlip>
                <a:blip r:embed="rId2"/>
              </a:buBlip>
            </a:pPr>
            <a:r>
              <a:rPr lang="ka-GE" sz="1800" dirty="0" smtClean="0"/>
              <a:t>რუმინეთი</a:t>
            </a:r>
            <a:endParaRPr lang="en-US" sz="1800" dirty="0" smtClean="0"/>
          </a:p>
          <a:p>
            <a:pPr marL="396875" indent="-396875">
              <a:buBlip>
                <a:blip r:embed="rId2"/>
              </a:buBlip>
            </a:pPr>
            <a:r>
              <a:rPr lang="ka-GE" sz="1800" dirty="0" smtClean="0"/>
              <a:t>ბულგარეთი</a:t>
            </a:r>
          </a:p>
          <a:p>
            <a:pPr marL="396875" indent="-396875">
              <a:buBlip>
                <a:blip r:embed="rId2"/>
              </a:buBlip>
            </a:pPr>
            <a:r>
              <a:rPr lang="ka-GE" sz="1800" dirty="0" smtClean="0"/>
              <a:t>პოლონეთი</a:t>
            </a:r>
          </a:p>
          <a:p>
            <a:pPr marL="396875" indent="-396875">
              <a:buBlip>
                <a:blip r:embed="rId2"/>
              </a:buBlip>
            </a:pPr>
            <a:r>
              <a:rPr lang="ka-GE" sz="1800" dirty="0" smtClean="0"/>
              <a:t>გერმანია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საექსპორტო ბაზრები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9722" y="744781"/>
            <a:ext cx="8408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dirty="0"/>
              <a:t>რომელია მიმზიდველი ბაზრები ქართული მწვანილის მწარმოებლისთვის?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2046201" y="1496924"/>
            <a:ext cx="270615" cy="2003607"/>
          </a:xfrm>
          <a:prstGeom prst="rightBrace">
            <a:avLst>
              <a:gd name="adj1" fmla="val 25354"/>
              <a:gd name="adj2" fmla="val 50000"/>
            </a:avLst>
          </a:prstGeom>
          <a:ln w="28575">
            <a:solidFill>
              <a:srgbClr val="00339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5400000">
            <a:off x="2039443" y="2298672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2000" spc="300" dirty="0" smtClean="0"/>
              <a:t>რატომ?</a:t>
            </a:r>
            <a:endParaRPr lang="en-US" sz="2000" spc="3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066" y="1507839"/>
            <a:ext cx="5233129" cy="257038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731497" y="1132189"/>
            <a:ext cx="5505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საექსპორტო ბაზრების შეფასება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3797190" y="148418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46" y="4283647"/>
            <a:ext cx="7337848" cy="2148681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1031175" y="4408227"/>
            <a:ext cx="308851" cy="1794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-95468" y="4940526"/>
            <a:ext cx="2547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600" dirty="0" smtClean="0"/>
              <a:t>ცერეცოს იმპორტის </a:t>
            </a:r>
            <a:r>
              <a:rPr lang="en-US" sz="1600" dirty="0" smtClean="0"/>
              <a:t>CAGR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573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075" y="4388178"/>
            <a:ext cx="2121326" cy="1590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a-GE" dirty="0"/>
              <a:t>კვლევის მთავარი მისია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8"/>
          <a:stretch/>
        </p:blipFill>
        <p:spPr>
          <a:xfrm>
            <a:off x="4523364" y="4395970"/>
            <a:ext cx="2108666" cy="1590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129" y="4388178"/>
            <a:ext cx="2121326" cy="1590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53" y="4396821"/>
            <a:ext cx="2108666" cy="1581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147553" y="2514366"/>
            <a:ext cx="42697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/>
              <a:t>საქართველოს სამწვანილე სექტორის გამოკვლევა:</a:t>
            </a:r>
          </a:p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ka-GE" dirty="0" smtClean="0"/>
              <a:t>კონკურენტუნარიანობის დადგენა</a:t>
            </a:r>
          </a:p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ka-GE" dirty="0" smtClean="0"/>
              <a:t>სექტორის მდგრადობის დადგენა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523364" y="907231"/>
            <a:ext cx="453622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dirty="0" smtClean="0">
                <a:solidFill>
                  <a:srgbClr val="000000"/>
                </a:solidFill>
                <a:latin typeface="Sylfaen" panose="010A0502050306030303" pitchFamily="18" charset="0"/>
              </a:rPr>
              <a:t>კვლევის მიზენები</a:t>
            </a:r>
            <a:r>
              <a:rPr lang="en-US" dirty="0" smtClean="0">
                <a:solidFill>
                  <a:srgbClr val="000000"/>
                </a:solidFill>
                <a:latin typeface="Sylfaen" panose="010A0502050306030303" pitchFamily="18" charset="0"/>
              </a:rPr>
              <a:t> </a:t>
            </a:r>
            <a:r>
              <a:rPr lang="ka-GE" dirty="0" smtClean="0">
                <a:solidFill>
                  <a:srgbClr val="000000"/>
                </a:solidFill>
                <a:latin typeface="Sylfaen" panose="010A0502050306030303" pitchFamily="18" charset="0"/>
              </a:rPr>
              <a:t>მოიცავს:</a:t>
            </a:r>
          </a:p>
          <a:p>
            <a:endParaRPr lang="ka-GE" dirty="0" smtClean="0">
              <a:solidFill>
                <a:srgbClr val="000000"/>
              </a:solidFill>
              <a:latin typeface="Sylfaen" panose="010A0502050306030303" pitchFamily="18" charset="0"/>
            </a:endParaRPr>
          </a:p>
          <a:p>
            <a:pPr marL="285750" indent="-285750">
              <a:buBlip>
                <a:blip r:embed="rId6"/>
              </a:buBlip>
            </a:pPr>
            <a:r>
              <a:rPr lang="ka-GE" dirty="0" smtClean="0">
                <a:solidFill>
                  <a:srgbClr val="000000"/>
                </a:solidFill>
                <a:latin typeface="Sylfaen" panose="010A0502050306030303" pitchFamily="18" charset="0"/>
              </a:rPr>
              <a:t>საწარმოო პრაქტიკებს საქართველოში</a:t>
            </a:r>
          </a:p>
          <a:p>
            <a:pPr marL="285750" indent="-285750">
              <a:buBlip>
                <a:blip r:embed="rId6"/>
              </a:buBlip>
            </a:pPr>
            <a:endParaRPr lang="ka-GE" dirty="0" smtClean="0">
              <a:solidFill>
                <a:srgbClr val="000000"/>
              </a:solidFill>
              <a:latin typeface="Sylfaen" panose="010A0502050306030303" pitchFamily="18" charset="0"/>
            </a:endParaRPr>
          </a:p>
          <a:p>
            <a:pPr marL="285750" indent="-285750">
              <a:buBlip>
                <a:blip r:embed="rId6"/>
              </a:buBlip>
            </a:pPr>
            <a:r>
              <a:rPr lang="ka-GE" dirty="0" smtClean="0">
                <a:solidFill>
                  <a:srgbClr val="000000"/>
                </a:solidFill>
                <a:latin typeface="Sylfaen" panose="010A0502050306030303" pitchFamily="18" charset="0"/>
              </a:rPr>
              <a:t>საექსპორტო ბაზრებს</a:t>
            </a:r>
          </a:p>
          <a:p>
            <a:pPr marL="285750" indent="-285750">
              <a:buBlip>
                <a:blip r:embed="rId6"/>
              </a:buBlip>
            </a:pPr>
            <a:endParaRPr lang="ka-GE" dirty="0" smtClean="0">
              <a:solidFill>
                <a:srgbClr val="000000"/>
              </a:solidFill>
              <a:latin typeface="Sylfaen" panose="010A0502050306030303" pitchFamily="18" charset="0"/>
            </a:endParaRPr>
          </a:p>
          <a:p>
            <a:pPr marL="285750" indent="-285750">
              <a:buBlip>
                <a:blip r:embed="rId6"/>
              </a:buBlip>
            </a:pPr>
            <a:r>
              <a:rPr lang="ka-GE" dirty="0" smtClean="0">
                <a:solidFill>
                  <a:srgbClr val="000000"/>
                </a:solidFill>
                <a:latin typeface="Sylfaen" panose="010A0502050306030303" pitchFamily="18" charset="0"/>
              </a:rPr>
              <a:t>პრაქტიკებსა და პროცესებს ღირებულებათა ჯაჭვის სხვადასხვა საფეცურებზე</a:t>
            </a:r>
          </a:p>
          <a:p>
            <a:pPr marL="285750" indent="-285750">
              <a:buBlip>
                <a:blip r:embed="rId6"/>
              </a:buBlip>
            </a:pPr>
            <a:endParaRPr lang="ka-GE" dirty="0" smtClean="0">
              <a:solidFill>
                <a:srgbClr val="000000"/>
              </a:solidFill>
              <a:latin typeface="Sylfaen" panose="010A0502050306030303" pitchFamily="18" charset="0"/>
            </a:endParaRPr>
          </a:p>
          <a:p>
            <a:pPr marL="285750" indent="-285750">
              <a:buBlip>
                <a:blip r:embed="rId6"/>
              </a:buBlip>
            </a:pPr>
            <a:r>
              <a:rPr lang="ka-GE" dirty="0" smtClean="0">
                <a:solidFill>
                  <a:srgbClr val="000000"/>
                </a:solidFill>
                <a:latin typeface="Sylfaen" panose="010A0502050306030303" pitchFamily="18" charset="0"/>
              </a:rPr>
              <a:t>პრობლემებს ღირებულებათა ჯაჭვში</a:t>
            </a:r>
            <a:endParaRPr lang="en-US" dirty="0">
              <a:solidFill>
                <a:srgbClr val="000000"/>
              </a:solidFill>
              <a:latin typeface="Sylfaen" panose="010A0502050306030303" pitchFamily="18" charset="0"/>
            </a:endParaRPr>
          </a:p>
          <a:p>
            <a:endParaRPr lang="ka-GE" sz="1600" dirty="0" smtClean="0">
              <a:solidFill>
                <a:srgbClr val="000000"/>
              </a:solidFill>
              <a:latin typeface="Sylfaen" panose="010A0502050306030303" pitchFamily="18" charset="0"/>
            </a:endParaRPr>
          </a:p>
          <a:p>
            <a:endParaRPr lang="ka-GE" sz="1600" dirty="0">
              <a:solidFill>
                <a:srgbClr val="000000"/>
              </a:solidFill>
              <a:latin typeface="Sylfaen" panose="010A0502050306030303" pitchFamily="18" charset="0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189757" y="892393"/>
            <a:ext cx="3566318" cy="1336431"/>
          </a:xfrm>
          <a:prstGeom prst="wedgeRoundRectCallout">
            <a:avLst>
              <a:gd name="adj1" fmla="val 32414"/>
              <a:gd name="adj2" fmla="val 61447"/>
              <a:gd name="adj3" fmla="val 16667"/>
            </a:avLst>
          </a:prstGeom>
          <a:solidFill>
            <a:srgbClr val="003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8233" y="953782"/>
            <a:ext cx="3453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solidFill>
                  <a:schemeClr val="bg1"/>
                </a:solidFill>
              </a:rPr>
              <a:t>მწვანილის ძირითად ტიპებს საქართველოში წარმოადგენს: ცერეცო, ოხრახუში, ქინძი, ხახვი, ნიახური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08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საექსპორტო ბაზრები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4614" y="774739"/>
            <a:ext cx="5779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მოსავლოანობა ევროკავშირის ქვეყნებთან შედარებით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61999" y="1157634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703" y="1170575"/>
            <a:ext cx="8510754" cy="2658086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52192" y="4158266"/>
            <a:ext cx="8499570" cy="1290486"/>
            <a:chOff x="236292" y="4031266"/>
            <a:chExt cx="8499570" cy="1290486"/>
          </a:xfrm>
        </p:grpSpPr>
        <p:grpSp>
          <p:nvGrpSpPr>
            <p:cNvPr id="22" name="Group 21"/>
            <p:cNvGrpSpPr/>
            <p:nvPr/>
          </p:nvGrpSpPr>
          <p:grpSpPr>
            <a:xfrm>
              <a:off x="236292" y="4031266"/>
              <a:ext cx="7382600" cy="1290486"/>
              <a:chOff x="-42000" y="3986551"/>
              <a:chExt cx="9369817" cy="1637854"/>
            </a:xfrm>
          </p:grpSpPr>
          <p:pic>
            <p:nvPicPr>
              <p:cNvPr id="1028" name="Picture 4" descr="Image result for Latvia flag 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2000" y="4069037"/>
                <a:ext cx="2172555" cy="15366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Image result for Lithuania flag 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1177" y="4069035"/>
                <a:ext cx="2172556" cy="15366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2" name="Picture 8" descr="Related image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70458" y="4027793"/>
                <a:ext cx="2257359" cy="15966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8" name="Picture 14" descr="Image result for Bulgaria flag; 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90" y="3986551"/>
                <a:ext cx="2289175" cy="16191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40" name="Picture 16" descr="Image result for Poland flag; 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94230" y="4069035"/>
                <a:ext cx="2140740" cy="15141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7367056" y="4149725"/>
              <a:ext cx="1368806" cy="1126832"/>
              <a:chOff x="9144000" y="4106221"/>
              <a:chExt cx="1821434" cy="1499445"/>
            </a:xfrm>
          </p:grpSpPr>
          <p:pic>
            <p:nvPicPr>
              <p:cNvPr id="1042" name="Picture 18" descr="Image result for Romania flag; png"/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71" t="11468" b="38262"/>
              <a:stretch/>
            </p:blipFill>
            <p:spPr bwMode="auto">
              <a:xfrm rot="1079242">
                <a:off x="9468358" y="4180966"/>
                <a:ext cx="1497076" cy="11683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1" name="Straight Connector 10"/>
              <p:cNvCxnSpPr/>
              <p:nvPr/>
            </p:nvCxnSpPr>
            <p:spPr>
              <a:xfrm flipH="1">
                <a:off x="9144000" y="4106221"/>
                <a:ext cx="488440" cy="1499445"/>
              </a:xfrm>
              <a:prstGeom prst="line">
                <a:avLst/>
              </a:prstGeom>
              <a:ln w="38100" cap="rnd">
                <a:solidFill>
                  <a:srgbClr val="74655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311874" y="5015986"/>
                <a:ext cx="46999" cy="14153"/>
              </a:xfrm>
              <a:prstGeom prst="line">
                <a:avLst/>
              </a:prstGeom>
              <a:ln w="19050">
                <a:solidFill>
                  <a:srgbClr val="C0A06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9591777" y="4141842"/>
                <a:ext cx="46999" cy="14153"/>
              </a:xfrm>
              <a:prstGeom prst="line">
                <a:avLst/>
              </a:prstGeom>
              <a:ln w="19050">
                <a:solidFill>
                  <a:srgbClr val="C0A06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Rectangle 23"/>
          <p:cNvSpPr/>
          <p:nvPr/>
        </p:nvSpPr>
        <p:spPr>
          <a:xfrm>
            <a:off x="241300" y="5429465"/>
            <a:ext cx="8691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dirty="0" smtClean="0"/>
              <a:t>ლიტვა</a:t>
            </a:r>
            <a:r>
              <a:rPr lang="en-US" dirty="0" smtClean="0"/>
              <a:t>             </a:t>
            </a:r>
            <a:r>
              <a:rPr lang="ka-GE" dirty="0" smtClean="0"/>
              <a:t>ლატვია</a:t>
            </a:r>
            <a:r>
              <a:rPr lang="en-US" dirty="0" smtClean="0"/>
              <a:t>          </a:t>
            </a:r>
            <a:r>
              <a:rPr lang="ka-GE" dirty="0" smtClean="0"/>
              <a:t>ბულგარეთი</a:t>
            </a:r>
            <a:r>
              <a:rPr lang="en-US" dirty="0" smtClean="0"/>
              <a:t>    </a:t>
            </a:r>
            <a:r>
              <a:rPr lang="ka-GE" dirty="0" smtClean="0"/>
              <a:t>პოლონეთი</a:t>
            </a:r>
            <a:r>
              <a:rPr lang="en-US" dirty="0" smtClean="0"/>
              <a:t>      </a:t>
            </a:r>
            <a:r>
              <a:rPr lang="ka-GE" dirty="0" smtClean="0"/>
              <a:t>გერმანია</a:t>
            </a:r>
            <a:r>
              <a:rPr lang="en-US" dirty="0" smtClean="0"/>
              <a:t>        </a:t>
            </a:r>
            <a:r>
              <a:rPr lang="ka-GE" dirty="0" smtClean="0"/>
              <a:t>რუმინეთი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7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მემწვანილეების გაერთიანება: </a:t>
            </a:r>
            <a:r>
              <a:rPr lang="ka-GE" sz="1800" dirty="0" smtClean="0"/>
              <a:t>ტრენინგების ჩატარება </a:t>
            </a:r>
            <a:r>
              <a:rPr lang="en-US" sz="1800" dirty="0" err="1" smtClean="0"/>
              <a:t>GlobalGAP</a:t>
            </a:r>
            <a:r>
              <a:rPr lang="en-US" sz="1800" dirty="0" smtClean="0"/>
              <a:t> </a:t>
            </a:r>
            <a:r>
              <a:rPr lang="ka-GE" sz="1800" dirty="0" smtClean="0"/>
              <a:t>პრაქტიკის შესახებ.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მიწოდება: </a:t>
            </a:r>
            <a:r>
              <a:rPr lang="ka-GE" sz="1800" dirty="0" smtClean="0"/>
              <a:t>მიწოდების კონსოლიდირება და ხარისხის ჰომოგენიზირება.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მოკრეფის შემდგომი პრაქტიკები: </a:t>
            </a:r>
            <a:r>
              <a:rPr lang="ka-GE" sz="1800" dirty="0" smtClean="0"/>
              <a:t>მემწვანილეების დატრენინგება მოკრეფის შემდგომი პრაქტიკების შესახებ განსაკუთრებით ზაფხულში.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მწვანილის შესყიდვა: </a:t>
            </a:r>
            <a:r>
              <a:rPr lang="ka-GE" sz="1800" dirty="0" smtClean="0"/>
              <a:t>მწვანილის შესყიდვა მცირე მესათბურეებისგან მინიმუმ 2.00 ₾/კგ -ად. </a:t>
            </a:r>
            <a:endParaRPr lang="ka-GE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ka-GE" sz="1800" b="1" dirty="0">
                <a:solidFill>
                  <a:srgbClr val="00339A"/>
                </a:solidFill>
              </a:rPr>
              <a:t>საჭირო მოკრეფის შემდგომი პრაქტიკები: </a:t>
            </a:r>
          </a:p>
          <a:p>
            <a:pPr marL="341313" indent="-341313">
              <a:buBlip>
                <a:blip r:embed="rId2"/>
              </a:buBlip>
            </a:pPr>
            <a:r>
              <a:rPr lang="ka-GE" sz="1800" dirty="0"/>
              <a:t>მოკრეფისა და საველე სამუშაოების დროს </a:t>
            </a:r>
            <a:r>
              <a:rPr lang="ka-GE" sz="1800" dirty="0" smtClean="0"/>
              <a:t>გასათვალისწინებელი პრაქტიკები მზისგან დასაცავად.</a:t>
            </a:r>
          </a:p>
          <a:p>
            <a:pPr marL="341313" indent="-341313">
              <a:buBlip>
                <a:blip r:embed="rId2"/>
              </a:buBlip>
            </a:pPr>
            <a:r>
              <a:rPr lang="ka-GE" sz="1800" dirty="0" smtClean="0"/>
              <a:t>წინასწარი გაციების მოწყობილობა (</a:t>
            </a:r>
            <a:r>
              <a:rPr lang="en-US" sz="1800" dirty="0" smtClean="0"/>
              <a:t>Vacuum Cooling)</a:t>
            </a:r>
            <a:r>
              <a:rPr lang="ka-GE" sz="1800" dirty="0" smtClean="0"/>
              <a:t>.</a:t>
            </a:r>
            <a:endParaRPr lang="en-US" sz="1800" dirty="0" smtClean="0"/>
          </a:p>
          <a:p>
            <a:pPr marL="341313" indent="-341313">
              <a:buBlip>
                <a:blip r:embed="rId2"/>
              </a:buBlip>
            </a:pPr>
            <a:r>
              <a:rPr lang="ka-GE" sz="1800" dirty="0" smtClean="0"/>
              <a:t>გადამუშავება და შეფუთვა გადახურებისაგან დასაცავად და ვენტილაციისათვის.</a:t>
            </a:r>
          </a:p>
          <a:p>
            <a:pPr marL="341313" indent="-341313">
              <a:buBlip>
                <a:blip r:embed="rId2"/>
              </a:buBlip>
            </a:pPr>
            <a:r>
              <a:rPr lang="ka-GE" sz="1800" dirty="0" smtClean="0"/>
              <a:t>სამაცივრე-საწყობში შენახვა.</a:t>
            </a:r>
          </a:p>
          <a:p>
            <a:pPr marL="341313" indent="-341313">
              <a:buBlip>
                <a:blip r:embed="rId2"/>
              </a:buBlip>
            </a:pPr>
            <a:r>
              <a:rPr lang="ka-GE" sz="1800" dirty="0" smtClean="0"/>
              <a:t>რეფრეჟერატორული გადაზიდვა.</a:t>
            </a:r>
          </a:p>
          <a:p>
            <a:pPr marL="341313" indent="-341313">
              <a:buBlip>
                <a:blip r:embed="rId2"/>
              </a:buBlip>
            </a:pPr>
            <a:r>
              <a:rPr lang="ka-GE" sz="1800" dirty="0" smtClean="0"/>
              <a:t>ჩატვირთვა და გადმოტვირთვისათვის გამოყოფილი სპეციალური სამაცივრე და გრილი ადგილები.</a:t>
            </a:r>
          </a:p>
          <a:p>
            <a:pPr marL="341313" indent="-341313">
              <a:buBlip>
                <a:blip r:embed="rId2"/>
              </a:buBlip>
            </a:pP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საკონსოლიდაციო საწარმო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29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19" y="1316432"/>
            <a:ext cx="4376055" cy="5286936"/>
          </a:xfrm>
        </p:spPr>
        <p:txBody>
          <a:bodyPr/>
          <a:lstStyle/>
          <a:p>
            <a:pPr marL="0" indent="0">
              <a:buNone/>
            </a:pPr>
            <a:r>
              <a:rPr lang="ka-GE" sz="1800" dirty="0" smtClean="0"/>
              <a:t>სწორი პრაქტიკების შემთხვევაში შეიძლება მიღწეული იქნეს 40 ტონა/ჰა მოსავლიანობა. 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4676502" y="1316432"/>
            <a:ext cx="4383087" cy="52793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a-GE" sz="1800" dirty="0" smtClean="0"/>
              <a:t>რეკომენდირებულია მინიმუმ 70-80 ტონა მწვანილის წლიური ბრუნვა მოგებაზე გასასვლელად. 15 ლარი/კგ მინიმალური საექსპორტო ფასი.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საკონსოლიდაციო </a:t>
            </a:r>
            <a:r>
              <a:rPr lang="ka-GE" dirty="0" smtClean="0"/>
              <a:t>საწარმო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9819" y="829550"/>
            <a:ext cx="444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a-GE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საკონსოლიდაციო ცენტრის მასშტაბები: </a:t>
            </a:r>
            <a:endParaRPr lang="en-US" b="1" dirty="0">
              <a:solidFill>
                <a:srgbClr val="0033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672" y="2933861"/>
            <a:ext cx="6886820" cy="348368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70685" y="2568418"/>
            <a:ext cx="5505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საოპერაციო მოგების ხარჯებთან შედარება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736378" y="2920416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9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610" y="1873428"/>
            <a:ext cx="6578154" cy="37737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31740" y="1218255"/>
            <a:ext cx="7265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შემოსავლებისა და ჯამური ხარჯების შედარება წარმოებისა და ერთეული ფასების ვარიანტების შემთხვევაში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037190" y="1820484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50503" y="5559415"/>
            <a:ext cx="3090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/>
              <a:t>შესაძლო ერთეულის ფასი (₾/ტონა)</a:t>
            </a:r>
            <a:endParaRPr lang="en-US" sz="1400" dirty="0"/>
          </a:p>
        </p:txBody>
      </p:sp>
      <p:sp>
        <p:nvSpPr>
          <p:cNvPr id="14" name="Title 4"/>
          <p:cNvSpPr>
            <a:spLocks noGrp="1"/>
          </p:cNvSpPr>
          <p:nvPr>
            <p:ph type="title"/>
          </p:nvPr>
        </p:nvSpPr>
        <p:spPr>
          <a:xfrm>
            <a:off x="2961564" y="-1"/>
            <a:ext cx="6036484" cy="591269"/>
          </a:xfrm>
        </p:spPr>
        <p:txBody>
          <a:bodyPr/>
          <a:lstStyle/>
          <a:p>
            <a:r>
              <a:rPr lang="ka-GE" dirty="0"/>
              <a:t>საკონსოლიდაციო </a:t>
            </a:r>
            <a:r>
              <a:rPr lang="ka-GE" dirty="0" smtClean="0"/>
              <a:t>საწარმო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17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a-GE" sz="2000" b="1" dirty="0" smtClean="0">
                <a:solidFill>
                  <a:srgbClr val="00339A"/>
                </a:solidFill>
              </a:rPr>
              <a:t>გლობალგაპის სერთიფიკაცია: </a:t>
            </a:r>
            <a:r>
              <a:rPr lang="ka-GE" sz="1800" dirty="0" smtClean="0"/>
              <a:t>მოიცავს პრაქტიკის სტანდარტებს </a:t>
            </a:r>
          </a:p>
          <a:p>
            <a:pPr marL="292100" indent="-292100">
              <a:buBlip>
                <a:blip r:embed="rId2"/>
              </a:buBlip>
            </a:pPr>
            <a:r>
              <a:rPr lang="ka-GE" sz="1800" dirty="0" smtClean="0"/>
              <a:t>დარგვამდელი ფაზიდან (სათესლე და სანერგე კონტროლის წერტილები) </a:t>
            </a:r>
          </a:p>
          <a:p>
            <a:pPr marL="292100" indent="-292100">
              <a:buBlip>
                <a:blip r:embed="rId2"/>
              </a:buBlip>
            </a:pPr>
            <a:r>
              <a:rPr lang="ka-GE" sz="1800" dirty="0" smtClean="0"/>
              <a:t>მოკრეფის ფაზა</a:t>
            </a:r>
          </a:p>
          <a:p>
            <a:pPr marL="292100" indent="-292100">
              <a:buBlip>
                <a:blip r:embed="rId2"/>
              </a:buBlip>
            </a:pPr>
            <a:r>
              <a:rPr lang="ka-GE" sz="1800" dirty="0" smtClean="0"/>
              <a:t>გადამუშავებამდელი პროდუქტის ფაზა.</a:t>
            </a:r>
          </a:p>
          <a:p>
            <a:pPr marL="292100" indent="-292100">
              <a:buBlip>
                <a:blip r:embed="rId2"/>
              </a:buBlip>
            </a:pPr>
            <a:endParaRPr lang="ka-GE" sz="1800" dirty="0"/>
          </a:p>
          <a:p>
            <a:pPr marL="0" indent="0">
              <a:buNone/>
            </a:pPr>
            <a:r>
              <a:rPr lang="ka-GE" sz="1800" dirty="0" smtClean="0"/>
              <a:t>საჭირო იქნება მონიტორისნგის სისტემის შემუშავება.</a:t>
            </a:r>
            <a:endParaRPr lang="en-US" sz="1800" dirty="0"/>
          </a:p>
          <a:p>
            <a:pPr marL="0" indent="0">
              <a:buNone/>
            </a:pPr>
            <a:endParaRPr lang="ka-GE" sz="1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ka-GE" sz="2000" b="1" dirty="0" smtClean="0">
                <a:solidFill>
                  <a:srgbClr val="00339A"/>
                </a:solidFill>
              </a:rPr>
              <a:t>მასერთიფიცირებელი ორგანოები: </a:t>
            </a:r>
            <a:r>
              <a:rPr lang="ka-GE" sz="1800" dirty="0" smtClean="0"/>
              <a:t>გასცემენ გლობალგაპის სერთიფიკატებს.</a:t>
            </a:r>
          </a:p>
          <a:p>
            <a:pPr marL="0" indent="0">
              <a:buNone/>
            </a:pPr>
            <a:r>
              <a:rPr lang="ka-GE" sz="1800" dirty="0" smtClean="0"/>
              <a:t>უნდა ჩამოყალიბდეს გლობალგაპის სტანდარტების მიხედვით აგებული სახელმძღვანელო - უნდა მოიცავდეს ყველა თანამშრომელს და მესათბურეებს.</a:t>
            </a:r>
          </a:p>
          <a:p>
            <a:pPr marL="0" indent="0">
              <a:buNone/>
            </a:pPr>
            <a:r>
              <a:rPr lang="ka-GE" sz="1800" dirty="0" smtClean="0"/>
              <a:t>ამჟამად საქართველოში გლობალგაპის სერთიფიკატს ფლობს მხოლოდ ჰერბია.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GlobalGAP</a:t>
            </a:r>
            <a:r>
              <a:rPr lang="ka-GE" dirty="0" smtClean="0"/>
              <a:t> სერთიფიკატები</a:t>
            </a:r>
            <a:endParaRPr lang="en-US" dirty="0"/>
          </a:p>
        </p:txBody>
      </p:sp>
      <p:pic>
        <p:nvPicPr>
          <p:cNvPr id="2050" name="Picture 2" descr="Image result for Globalga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6" t="7853" r="11562" b="8124"/>
          <a:stretch/>
        </p:blipFill>
        <p:spPr bwMode="auto">
          <a:xfrm>
            <a:off x="6464300" y="4786665"/>
            <a:ext cx="1839783" cy="156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9" y="4501630"/>
            <a:ext cx="2562385" cy="1921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308" y="4501629"/>
            <a:ext cx="3745052" cy="1921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489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a-GE" sz="2000" b="1" dirty="0" smtClean="0">
                <a:solidFill>
                  <a:srgbClr val="00339A"/>
                </a:solidFill>
              </a:rPr>
              <a:t>ქუთაისის აეროპორტი: </a:t>
            </a:r>
            <a:r>
              <a:rPr lang="ka-GE" sz="1800" dirty="0" smtClean="0"/>
              <a:t>არ აქვს სატვრთო ტერმინალი სატვირთო გადაზიდვებისათვის.</a:t>
            </a:r>
          </a:p>
          <a:p>
            <a:pPr marL="0" indent="0">
              <a:buNone/>
            </a:pPr>
            <a:endParaRPr lang="ka-GE" sz="1800" dirty="0"/>
          </a:p>
          <a:p>
            <a:pPr marL="290513" indent="-290513">
              <a:buBlip>
                <a:blip r:embed="rId2"/>
              </a:buBlip>
            </a:pPr>
            <a:r>
              <a:rPr lang="ka-GE" sz="1800" dirty="0" smtClean="0"/>
              <a:t>ახლოსაა წყალტუბოსთან.</a:t>
            </a:r>
          </a:p>
          <a:p>
            <a:pPr marL="290513" indent="-290513">
              <a:buBlip>
                <a:blip r:embed="rId2"/>
              </a:buBlip>
            </a:pPr>
            <a:endParaRPr lang="ka-GE" sz="1800" dirty="0"/>
          </a:p>
          <a:p>
            <a:pPr marL="290513" indent="-290513">
              <a:buBlip>
                <a:blip r:embed="rId2"/>
              </a:buBlip>
            </a:pPr>
            <a:r>
              <a:rPr lang="ka-GE" sz="1800" dirty="0" smtClean="0"/>
              <a:t>საჰაერო გადაზიდვის შემთხვევაში გაიზრდება დისტრიბუციის-შემდგომი სიცოცხლის ხანგრძლივობა 2 დან 3 კვირამდე მწვანილისთვის.</a:t>
            </a:r>
          </a:p>
          <a:p>
            <a:pPr marL="290513" indent="-290513">
              <a:buBlip>
                <a:blip r:embed="rId2"/>
              </a:buBlip>
            </a:pPr>
            <a:endParaRPr lang="ka-GE" sz="1800" dirty="0"/>
          </a:p>
          <a:p>
            <a:pPr marL="290513" indent="-290513">
              <a:buBlip>
                <a:blip r:embed="rId2"/>
              </a:buBlip>
            </a:pPr>
            <a:r>
              <a:rPr lang="ka-GE" sz="1800" dirty="0" smtClean="0"/>
              <a:t>მაგრამ, გაიზრდება ხარჯები მნიშვნელოვნად.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290513" indent="-290513">
              <a:buBlip>
                <a:blip r:embed="rId2"/>
              </a:buBlip>
            </a:pPr>
            <a:r>
              <a:rPr lang="ka-GE" sz="1800" dirty="0" smtClean="0"/>
              <a:t>ჩვენი გათვლებით ტრანსპორტირების ხარჯი შეიძლება გაიზარდოს საშუალოდ დაახლოებით </a:t>
            </a:r>
            <a:r>
              <a:rPr lang="ka-GE" sz="2000" b="1" i="1" dirty="0" smtClean="0">
                <a:solidFill>
                  <a:srgbClr val="00339A"/>
                </a:solidFill>
              </a:rPr>
              <a:t>1.2 </a:t>
            </a:r>
            <a:r>
              <a:rPr lang="ka-GE" sz="2000" b="1" i="1" dirty="0">
                <a:solidFill>
                  <a:srgbClr val="00339A"/>
                </a:solidFill>
              </a:rPr>
              <a:t>ლარიდან 1.65 </a:t>
            </a:r>
            <a:r>
              <a:rPr lang="ka-GE" sz="2000" b="1" i="1" dirty="0" smtClean="0">
                <a:solidFill>
                  <a:srgbClr val="00339A"/>
                </a:solidFill>
              </a:rPr>
              <a:t>ლარ</a:t>
            </a:r>
            <a:r>
              <a:rPr lang="ka-GE" sz="2000" b="1" i="1" dirty="0" smtClean="0">
                <a:solidFill>
                  <a:srgbClr val="00339A"/>
                </a:solidFill>
              </a:rPr>
              <a:t>ით</a:t>
            </a:r>
            <a:r>
              <a:rPr lang="ka-GE" sz="2000" b="1" i="1" dirty="0" smtClean="0">
                <a:solidFill>
                  <a:srgbClr val="00339A"/>
                </a:solidFill>
              </a:rPr>
              <a:t> </a:t>
            </a:r>
            <a:r>
              <a:rPr lang="ka-GE" sz="1800" dirty="0" smtClean="0"/>
              <a:t>კილოგრამზე - სატრანსპორტო და საზღვაო გადაზიდვასთან შედარებით. 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საჰაერო ტრანსპორტირება</a:t>
            </a:r>
            <a:endParaRPr lang="en-US" dirty="0"/>
          </a:p>
        </p:txBody>
      </p:sp>
      <p:pic>
        <p:nvPicPr>
          <p:cNvPr id="2050" name="Picture 2" descr="Image result for á¥á£áááá¡áá¡ ááá áááá á¢á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256" y="4615759"/>
            <a:ext cx="3993340" cy="17940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98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199" y="1431801"/>
            <a:ext cx="3641303" cy="5314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a-GE" sz="1800" b="1" dirty="0" smtClean="0">
                <a:solidFill>
                  <a:srgbClr val="003192"/>
                </a:solidFill>
              </a:rPr>
              <a:t>მეორადი კვლევები: </a:t>
            </a:r>
          </a:p>
          <a:p>
            <a:pPr marL="280988" indent="-280988">
              <a:buBlip>
                <a:blip r:embed="rId2"/>
              </a:buBlip>
            </a:pPr>
            <a:r>
              <a:rPr lang="ka-GE" sz="1800" dirty="0" smtClean="0"/>
              <a:t>საქსტატი</a:t>
            </a:r>
          </a:p>
          <a:p>
            <a:pPr marL="280988" indent="-280988">
              <a:buBlip>
                <a:blip r:embed="rId2"/>
              </a:buBlip>
            </a:pPr>
            <a:r>
              <a:rPr lang="ka-GE" sz="1800" dirty="0" smtClean="0"/>
              <a:t>მსოფლიო ბანკი</a:t>
            </a:r>
          </a:p>
          <a:p>
            <a:pPr marL="280988" indent="-280988">
              <a:buBlip>
                <a:blip r:embed="rId2"/>
              </a:buBlip>
            </a:pPr>
            <a:r>
              <a:rPr lang="ka-GE" sz="1800" dirty="0" smtClean="0"/>
              <a:t>ევროსტატი</a:t>
            </a:r>
          </a:p>
          <a:p>
            <a:pPr marL="280988" indent="-280988">
              <a:buBlip>
                <a:blip r:embed="rId2"/>
              </a:buBlip>
            </a:pPr>
            <a:r>
              <a:rPr lang="ka-GE" sz="1800" dirty="0" smtClean="0"/>
              <a:t>კვლევითი სტატიები</a:t>
            </a:r>
          </a:p>
          <a:p>
            <a:pPr marL="280988" indent="-280988">
              <a:buBlip>
                <a:blip r:embed="rId2"/>
              </a:buBlip>
            </a:pPr>
            <a:r>
              <a:rPr lang="en-US" sz="1800" dirty="0" err="1" smtClean="0"/>
              <a:t>Trademap</a:t>
            </a:r>
            <a:endParaRPr lang="en-US" sz="1800" dirty="0" smtClean="0"/>
          </a:p>
          <a:p>
            <a:pPr marL="280988" indent="-280988">
              <a:buBlip>
                <a:blip r:embed="rId2"/>
              </a:buBlip>
            </a:pPr>
            <a:r>
              <a:rPr lang="en-US" sz="1800" dirty="0" err="1" smtClean="0"/>
              <a:t>Comtrade</a:t>
            </a:r>
            <a:r>
              <a:rPr lang="en-US" sz="1800" dirty="0" smtClean="0"/>
              <a:t> </a:t>
            </a:r>
          </a:p>
          <a:p>
            <a:pPr marL="280988" indent="-280988">
              <a:buBlip>
                <a:blip r:embed="rId2"/>
              </a:buBlip>
            </a:pPr>
            <a:r>
              <a:rPr lang="ka-GE" sz="1800" dirty="0" smtClean="0"/>
              <a:t>შემოსავლების სამსახური</a:t>
            </a:r>
          </a:p>
          <a:p>
            <a:pPr marL="280988" indent="-280988">
              <a:buBlip>
                <a:blip r:embed="rId2"/>
              </a:buBlip>
            </a:pPr>
            <a:r>
              <a:rPr lang="ka-GE" sz="1800" dirty="0" smtClean="0"/>
              <a:t>ევროკავშირისა და დონორების მიერ ჩატარებული კვლევები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5035826" y="1431802"/>
            <a:ext cx="4023763" cy="5314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a-GE" sz="1800" b="1" dirty="0">
                <a:solidFill>
                  <a:srgbClr val="003192"/>
                </a:solidFill>
              </a:rPr>
              <a:t>პირველადი </a:t>
            </a:r>
            <a:r>
              <a:rPr lang="ka-GE" sz="1800" b="1" dirty="0" smtClean="0">
                <a:solidFill>
                  <a:srgbClr val="003192"/>
                </a:solidFill>
              </a:rPr>
              <a:t>კვლევევა: </a:t>
            </a:r>
            <a:r>
              <a:rPr lang="ka-GE" sz="1800" dirty="0" smtClean="0"/>
              <a:t>კვლევა წყალტუბოს მუნიციპალიტეტში, სადაც შეირჩა მცირე, საშუალო და დიდი ზომის მწარმოებლები.</a:t>
            </a:r>
          </a:p>
          <a:p>
            <a:pPr marL="0" indent="0">
              <a:buNone/>
            </a:pPr>
            <a:endParaRPr lang="ka-GE" sz="1800" b="1" dirty="0">
              <a:solidFill>
                <a:srgbClr val="003192"/>
              </a:solidFill>
            </a:endParaRPr>
          </a:p>
          <a:p>
            <a:pPr marL="0" indent="0">
              <a:buNone/>
            </a:pPr>
            <a:r>
              <a:rPr lang="ka-GE" sz="1800" dirty="0" smtClean="0"/>
              <a:t>ინტერვიუები, გასაუბრებები და კითხვარები:</a:t>
            </a:r>
          </a:p>
          <a:p>
            <a:pPr marL="225425" indent="-225425">
              <a:buBlip>
                <a:blip r:embed="rId2"/>
              </a:buBlip>
            </a:pPr>
            <a:r>
              <a:rPr lang="ka-GE" sz="1800" dirty="0" smtClean="0"/>
              <a:t>სათბურების მეპატრონეებთან</a:t>
            </a:r>
          </a:p>
          <a:p>
            <a:pPr marL="225425" indent="-225425">
              <a:buBlip>
                <a:blip r:embed="rId2"/>
              </a:buBlip>
            </a:pPr>
            <a:r>
              <a:rPr lang="ka-GE" sz="1800" dirty="0" smtClean="0"/>
              <a:t>მემწვანილეებთან</a:t>
            </a:r>
          </a:p>
          <a:p>
            <a:pPr marL="225425" indent="-225425">
              <a:buBlip>
                <a:blip r:embed="rId2"/>
              </a:buBlip>
            </a:pPr>
            <a:r>
              <a:rPr lang="ka-GE" sz="1800" dirty="0" smtClean="0"/>
              <a:t>მწარმოებლებთან</a:t>
            </a:r>
          </a:p>
          <a:p>
            <a:pPr marL="225425" indent="-225425">
              <a:buBlip>
                <a:blip r:embed="rId2"/>
              </a:buBlip>
            </a:pPr>
            <a:r>
              <a:rPr lang="ka-GE" sz="1800" dirty="0" smtClean="0"/>
              <a:t>შემგროვებლებთან</a:t>
            </a:r>
          </a:p>
          <a:p>
            <a:pPr marL="225425" indent="-225425">
              <a:buBlip>
                <a:blip r:embed="rId2"/>
              </a:buBlip>
            </a:pPr>
            <a:r>
              <a:rPr lang="ka-GE" sz="1800" dirty="0" smtClean="0"/>
              <a:t>ექსპორტიორებთან</a:t>
            </a:r>
          </a:p>
          <a:p>
            <a:pPr marL="0" indent="0">
              <a:buNone/>
            </a:pPr>
            <a:endParaRPr lang="en-US" sz="1800" b="1" dirty="0">
              <a:solidFill>
                <a:srgbClr val="003192"/>
              </a:solidFill>
            </a:endParaRP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2870200" y="-1"/>
            <a:ext cx="6127848" cy="591269"/>
          </a:xfrm>
        </p:spPr>
        <p:txBody>
          <a:bodyPr>
            <a:normAutofit/>
          </a:bodyPr>
          <a:lstStyle/>
          <a:p>
            <a:r>
              <a:rPr lang="ka-GE" dirty="0" smtClean="0"/>
              <a:t>მეთოდოლოგია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35199" y="826868"/>
            <a:ext cx="5887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b="1" dirty="0"/>
              <a:t>ჩატარდა პირველადი და მეორადი კვლევები.</a:t>
            </a:r>
          </a:p>
        </p:txBody>
      </p:sp>
    </p:spTree>
    <p:extLst>
      <p:ext uri="{BB962C8B-B14F-4D97-AF65-F5344CB8AC3E}">
        <p14:creationId xmlns:p14="http://schemas.microsoft.com/office/powerpoint/2010/main" val="116285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ღირებულებათა ჯაჭვის გამოკვლევა</a:t>
            </a:r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8278" y="751617"/>
            <a:ext cx="4376055" cy="5473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SzPct val="120000"/>
              <a:buFont typeface="Arial" panose="020B0604020202020204" pitchFamily="34" charset="0"/>
              <a:buNone/>
            </a:pPr>
            <a:r>
              <a:rPr lang="ka-GE" sz="1800" b="1" dirty="0" smtClean="0">
                <a:solidFill>
                  <a:srgbClr val="00339A"/>
                </a:solidFill>
              </a:rPr>
              <a:t>რისთვის</a:t>
            </a:r>
            <a:r>
              <a:rPr lang="en-GB" sz="1800" b="1" dirty="0" smtClean="0">
                <a:solidFill>
                  <a:srgbClr val="00339A"/>
                </a:solidFill>
              </a:rPr>
              <a:t>?</a:t>
            </a:r>
            <a:endParaRPr lang="en-GB" sz="1800" dirty="0" smtClean="0"/>
          </a:p>
          <a:p>
            <a:pPr marL="280988" indent="-280988">
              <a:lnSpc>
                <a:spcPct val="100000"/>
              </a:lnSpc>
              <a:buSzPct val="120000"/>
              <a:buBlip>
                <a:blip r:embed="rId2"/>
              </a:buBlip>
              <a:tabLst>
                <a:tab pos="463550" algn="l"/>
              </a:tabLst>
            </a:pPr>
            <a:r>
              <a:rPr lang="ka-GE" sz="1800" dirty="0" smtClean="0"/>
              <a:t>ინდუსტრიის სტრუქტურის გაგება.</a:t>
            </a:r>
            <a:endParaRPr lang="en-GB" sz="1800" dirty="0" smtClean="0"/>
          </a:p>
          <a:p>
            <a:pPr marL="280988" indent="-280988">
              <a:lnSpc>
                <a:spcPct val="100000"/>
              </a:lnSpc>
              <a:buSzPct val="120000"/>
              <a:buBlip>
                <a:blip r:embed="rId2"/>
              </a:buBlip>
              <a:tabLst>
                <a:tab pos="463550" algn="l"/>
              </a:tabLst>
            </a:pPr>
            <a:r>
              <a:rPr lang="ka-GE" sz="1800" dirty="0" smtClean="0"/>
              <a:t>ბაზრის სპეციფიკაციების დადგენა.</a:t>
            </a:r>
            <a:endParaRPr lang="en-GB" sz="1800" dirty="0" smtClean="0"/>
          </a:p>
          <a:p>
            <a:pPr marL="280988" indent="-280988">
              <a:lnSpc>
                <a:spcPct val="100000"/>
              </a:lnSpc>
              <a:buSzPct val="120000"/>
              <a:buBlip>
                <a:blip r:embed="rId2"/>
              </a:buBlip>
              <a:tabLst>
                <a:tab pos="463550" algn="l"/>
              </a:tabLst>
            </a:pPr>
            <a:r>
              <a:rPr lang="ka-GE" sz="1800" dirty="0" smtClean="0"/>
              <a:t>სამიმწოდებლო და ღირებულებათა ჯაჭვში ჩართული მთავარი პირების დადგენა.</a:t>
            </a:r>
            <a:endParaRPr lang="en-GB" sz="1800" dirty="0" smtClean="0"/>
          </a:p>
          <a:p>
            <a:pPr marL="280988" indent="-280988">
              <a:lnSpc>
                <a:spcPct val="100000"/>
              </a:lnSpc>
              <a:buSzPct val="120000"/>
              <a:buBlip>
                <a:blip r:embed="rId2"/>
              </a:buBlip>
              <a:tabLst>
                <a:tab pos="463550" algn="l"/>
              </a:tabLst>
            </a:pPr>
            <a:r>
              <a:rPr lang="ka-GE" sz="1800" dirty="0" smtClean="0"/>
              <a:t>ჯაჭვში ჩართული ოჯახების სოციო-კულტურული </a:t>
            </a:r>
            <a:r>
              <a:rPr lang="ka-GE" sz="1800" dirty="0"/>
              <a:t>და ეკონომიკური მდგომარეობის </a:t>
            </a:r>
            <a:r>
              <a:rPr lang="ka-GE" sz="1800" dirty="0" smtClean="0"/>
              <a:t>დადგენა.</a:t>
            </a:r>
            <a:endParaRPr lang="en-GB" sz="1800" dirty="0"/>
          </a:p>
          <a:p>
            <a:pPr>
              <a:lnSpc>
                <a:spcPct val="100000"/>
              </a:lnSpc>
              <a:buSzPct val="120000"/>
            </a:pPr>
            <a:endParaRPr lang="en-GB" dirty="0"/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4614961" y="751617"/>
            <a:ext cx="4383087" cy="519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/>
          </a:p>
          <a:p>
            <a:pPr marL="280988" indent="-280988">
              <a:buSzPct val="120000"/>
              <a:buBlip>
                <a:blip r:embed="rId2"/>
              </a:buBlip>
            </a:pPr>
            <a:r>
              <a:rPr lang="ka-GE" sz="1800" dirty="0" smtClean="0"/>
              <a:t>ღირებულებათა ჯაჭვის სხვადასხვა საფეხურზე პრობლემების და ბარიერების აღმოჩენა.</a:t>
            </a:r>
            <a:endParaRPr lang="en-GB" sz="1800" dirty="0" smtClean="0"/>
          </a:p>
          <a:p>
            <a:pPr marL="280988" indent="-280988">
              <a:buSzPct val="120000"/>
              <a:buBlip>
                <a:blip r:embed="rId2"/>
              </a:buBlip>
            </a:pPr>
            <a:r>
              <a:rPr lang="ka-GE" sz="1800" dirty="0" smtClean="0"/>
              <a:t>საინვესტიციო შესაძლებლობების დადგენა.</a:t>
            </a:r>
          </a:p>
          <a:p>
            <a:pPr marL="280988" indent="-280988">
              <a:buSzPct val="120000"/>
              <a:buBlip>
                <a:blip r:embed="rId2"/>
              </a:buBlip>
            </a:pPr>
            <a:r>
              <a:rPr lang="ka-GE" sz="1800" dirty="0" smtClean="0"/>
              <a:t>საფუძვლის ჩაყრა ბიზნეს გეგმის მოსამზადებლად.</a:t>
            </a:r>
            <a:endParaRPr lang="en-GB" sz="18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20" name="Rectangle 19"/>
          <p:cNvSpPr/>
          <p:nvPr/>
        </p:nvSpPr>
        <p:spPr>
          <a:xfrm>
            <a:off x="170076" y="3890463"/>
            <a:ext cx="888977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120000"/>
            </a:pPr>
            <a:r>
              <a:rPr lang="ka-GE" sz="2000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სამ საფეხუროვანი მიდგომა</a:t>
            </a:r>
            <a:r>
              <a:rPr lang="en-GB" sz="2000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SzPct val="120000"/>
            </a:pPr>
            <a:r>
              <a:rPr lang="ka-GE" b="1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ქვეყნის სპეციფი</a:t>
            </a:r>
            <a:r>
              <a:rPr lang="ka-GE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კ</a:t>
            </a:r>
            <a:r>
              <a:rPr lang="ka-GE" b="1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ური კონტექსტი</a:t>
            </a:r>
            <a:r>
              <a:rPr lang="en-GB" b="1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a-GE" dirty="0" smtClean="0">
                <a:latin typeface="Arial" panose="020B0604020202020204" pitchFamily="34" charset="0"/>
                <a:cs typeface="Arial" panose="020B0604020202020204" pitchFamily="34" charset="0"/>
              </a:rPr>
              <a:t>რეგულაციები, ეკონომიკური მდგომარეობა, სავაჭრო შესაძლებლობები, სიძვირის დონე, რესურსებისა და მიმწოდებლების არსებობა, ადამიანური რესურსისა და ცოდნის ბაზა.</a:t>
            </a:r>
            <a:endParaRPr lang="en-GB" b="1" dirty="0" smtClean="0">
              <a:solidFill>
                <a:srgbClr val="0033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</a:pPr>
            <a:r>
              <a:rPr lang="en-GB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ka-GE" b="1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სექტორ-სპეციფიკური </a:t>
            </a:r>
            <a:r>
              <a:rPr lang="ka-GE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ფაქტორები</a:t>
            </a:r>
            <a:r>
              <a:rPr lang="en-GB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a-GE" dirty="0">
                <a:latin typeface="Arial" panose="020B0604020202020204" pitchFamily="34" charset="0"/>
                <a:cs typeface="Arial" panose="020B0604020202020204" pitchFamily="34" charset="0"/>
              </a:rPr>
              <a:t>წარმოება, საერთაშორისო ვაჭრობა, ფასების დონე, </a:t>
            </a:r>
            <a:r>
              <a:rPr lang="ka-GE" dirty="0" smtClean="0">
                <a:latin typeface="Arial" panose="020B0604020202020204" pitchFamily="34" charset="0"/>
                <a:cs typeface="Arial" panose="020B0604020202020204" pitchFamily="34" charset="0"/>
              </a:rPr>
              <a:t>ღირებულებათა-ჯაჭვის მონაწილეები, </a:t>
            </a:r>
            <a:r>
              <a:rPr lang="ka-GE" dirty="0">
                <a:latin typeface="Arial" panose="020B0604020202020204" pitchFamily="34" charset="0"/>
                <a:cs typeface="Arial" panose="020B0604020202020204" pitchFamily="34" charset="0"/>
              </a:rPr>
              <a:t>კონკურენცია, ფინანსები და დამხმარე სექტორები. </a:t>
            </a:r>
          </a:p>
          <a:p>
            <a:pPr algn="just">
              <a:buSzPct val="120000"/>
            </a:pPr>
            <a:r>
              <a:rPr lang="en-GB" b="1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ka-GE" b="1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ბიზნეს-სპეციფიური </a:t>
            </a:r>
            <a:r>
              <a:rPr lang="ka-GE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ფაქტორები</a:t>
            </a:r>
            <a:r>
              <a:rPr lang="en-GB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a-GE" dirty="0" smtClean="0">
                <a:latin typeface="Arial" panose="020B0604020202020204" pitchFamily="34" charset="0"/>
                <a:cs typeface="Arial" panose="020B0604020202020204" pitchFamily="34" charset="0"/>
              </a:rPr>
              <a:t>საწარმოო პრაქტიკები, დასაქმება, ხარჯები და შემოსავლები და ა.შ.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46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2903758" y="-1"/>
            <a:ext cx="6094290" cy="591269"/>
          </a:xfrm>
        </p:spPr>
        <p:txBody>
          <a:bodyPr/>
          <a:lstStyle/>
          <a:p>
            <a:r>
              <a:rPr lang="ka-GE" dirty="0" smtClean="0"/>
              <a:t>ღირებულებათა ჯაჭვის გამოკვლევა</a:t>
            </a:r>
            <a:endParaRPr lang="en-US" dirty="0"/>
          </a:p>
        </p:txBody>
      </p:sp>
      <p:graphicFrame>
        <p:nvGraphicFramePr>
          <p:cNvPr id="27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72680352"/>
              </p:ext>
            </p:extLst>
          </p:nvPr>
        </p:nvGraphicFramePr>
        <p:xfrm>
          <a:off x="219809" y="3763626"/>
          <a:ext cx="8778239" cy="25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Rectangle 27"/>
          <p:cNvSpPr/>
          <p:nvPr/>
        </p:nvSpPr>
        <p:spPr>
          <a:xfrm>
            <a:off x="147711" y="4196787"/>
            <a:ext cx="1814732" cy="1599619"/>
          </a:xfrm>
          <a:prstGeom prst="rect">
            <a:avLst/>
          </a:prstGeom>
          <a:noFill/>
          <a:ln w="38100">
            <a:solidFill>
              <a:srgbClr val="0031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505156" y="4196788"/>
            <a:ext cx="3554433" cy="1599619"/>
          </a:xfrm>
          <a:prstGeom prst="rect">
            <a:avLst/>
          </a:prstGeom>
          <a:noFill/>
          <a:ln w="38100">
            <a:solidFill>
              <a:srgbClr val="0031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038349" y="4196786"/>
            <a:ext cx="3410533" cy="1599619"/>
          </a:xfrm>
          <a:prstGeom prst="rect">
            <a:avLst/>
          </a:prstGeom>
          <a:noFill/>
          <a:ln w="38100">
            <a:solidFill>
              <a:srgbClr val="003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0" y="3687124"/>
            <a:ext cx="9608234" cy="2653479"/>
            <a:chOff x="0" y="3232343"/>
            <a:chExt cx="9608234" cy="2653479"/>
          </a:xfrm>
        </p:grpSpPr>
        <p:grpSp>
          <p:nvGrpSpPr>
            <p:cNvPr id="32" name="Group 31"/>
            <p:cNvGrpSpPr/>
            <p:nvPr/>
          </p:nvGrpSpPr>
          <p:grpSpPr>
            <a:xfrm>
              <a:off x="0" y="5428622"/>
              <a:ext cx="9608234" cy="457200"/>
              <a:chOff x="0" y="5428622"/>
              <a:chExt cx="9608234" cy="457200"/>
            </a:xfrm>
          </p:grpSpPr>
          <p:sp>
            <p:nvSpPr>
              <p:cNvPr id="36" name="Rectangle 2"/>
              <p:cNvSpPr>
                <a:spLocks noChangeArrowheads="1"/>
              </p:cNvSpPr>
              <p:nvPr/>
            </p:nvSpPr>
            <p:spPr bwMode="auto">
              <a:xfrm>
                <a:off x="0" y="5428622"/>
                <a:ext cx="9608234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Upstream </a:t>
                </a:r>
                <a:r>
                  <a:rPr kumimoji="0" lang="ka-GE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ინდუსტრიები          </a:t>
                </a:r>
                <a:r>
                  <a:rPr kumimoji="0" lang="en-GB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Midstream </a:t>
                </a:r>
                <a:r>
                  <a:rPr kumimoji="0" lang="ka-GE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ინდუსტრია</a:t>
                </a:r>
                <a:r>
                  <a:rPr kumimoji="0" lang="ka-GE" b="1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   </a:t>
                </a:r>
                <a:r>
                  <a:rPr kumimoji="0" lang="en-GB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Downstream </a:t>
                </a:r>
                <a:r>
                  <a:rPr kumimoji="0" lang="ka-GE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ინდუსტრია</a:t>
                </a:r>
                <a:endPara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7" name="AutoShape 3"/>
              <p:cNvCxnSpPr>
                <a:cxnSpLocks noChangeShapeType="1"/>
              </p:cNvCxnSpPr>
              <p:nvPr/>
            </p:nvCxnSpPr>
            <p:spPr bwMode="auto">
              <a:xfrm>
                <a:off x="337625" y="5798480"/>
                <a:ext cx="4051495" cy="0"/>
              </a:xfrm>
              <a:prstGeom prst="straightConnector1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3"/>
              <p:cNvCxnSpPr>
                <a:cxnSpLocks noChangeShapeType="1"/>
              </p:cNvCxnSpPr>
              <p:nvPr/>
            </p:nvCxnSpPr>
            <p:spPr bwMode="auto">
              <a:xfrm>
                <a:off x="4614203" y="5798480"/>
                <a:ext cx="4164037" cy="0"/>
              </a:xfrm>
              <a:prstGeom prst="straightConnector1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3" name="TextBox 32"/>
            <p:cNvSpPr txBox="1"/>
            <p:nvPr/>
          </p:nvSpPr>
          <p:spPr>
            <a:xfrm>
              <a:off x="37977" y="3246411"/>
              <a:ext cx="2492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პირველადი წარმოება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55317" y="3265503"/>
              <a:ext cx="3276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დისტრიბუცია და გაყიდვები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903758" y="3232343"/>
              <a:ext cx="2880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გადამუშავება &amp; შეფუთვა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47711" y="2037848"/>
            <a:ext cx="8911878" cy="1615827"/>
            <a:chOff x="147711" y="1165649"/>
            <a:chExt cx="8911878" cy="1615827"/>
          </a:xfrm>
        </p:grpSpPr>
        <p:grpSp>
          <p:nvGrpSpPr>
            <p:cNvPr id="40" name="Group 39"/>
            <p:cNvGrpSpPr/>
            <p:nvPr/>
          </p:nvGrpSpPr>
          <p:grpSpPr>
            <a:xfrm>
              <a:off x="147711" y="1277105"/>
              <a:ext cx="8911878" cy="1308296"/>
              <a:chOff x="147711" y="1814732"/>
              <a:chExt cx="8911878" cy="1308296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147711" y="1814732"/>
                <a:ext cx="0" cy="1280160"/>
              </a:xfrm>
              <a:prstGeom prst="straightConnector1">
                <a:avLst/>
              </a:prstGeom>
              <a:ln w="38100">
                <a:solidFill>
                  <a:srgbClr val="00319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9059589" y="1814732"/>
                <a:ext cx="0" cy="1308296"/>
              </a:xfrm>
              <a:prstGeom prst="straightConnector1">
                <a:avLst/>
              </a:prstGeom>
              <a:ln w="38100">
                <a:solidFill>
                  <a:srgbClr val="00319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47711" y="1814732"/>
                <a:ext cx="8911878" cy="0"/>
              </a:xfrm>
              <a:prstGeom prst="line">
                <a:avLst/>
              </a:prstGeom>
              <a:ln w="38100">
                <a:solidFill>
                  <a:srgbClr val="0031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/>
            <p:cNvSpPr txBox="1"/>
            <p:nvPr/>
          </p:nvSpPr>
          <p:spPr>
            <a:xfrm>
              <a:off x="295422" y="1165649"/>
              <a:ext cx="7005710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a-GE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დამხმარე სექტორები </a:t>
              </a:r>
              <a:r>
                <a:rPr lang="en-GB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ka-GE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არაპირდაპირი ჰორიზონტალური</a:t>
              </a:r>
              <a:r>
                <a:rPr lang="en-GB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):</a:t>
              </a:r>
            </a:p>
            <a:p>
              <a:pPr marL="285750" indent="-285750">
                <a:buBlip>
                  <a:blip r:embed="rId7"/>
                </a:buBlip>
              </a:pPr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სამთავრობო პოლიტიკა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გრანტები და ფინანსები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საერთაშორისო ორგანიზაციები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დონორები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157000" y="1292260"/>
              <a:ext cx="444539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ადამიანური რესურსი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R&amp;D </a:t>
              </a:r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და ინოვაციები</a:t>
              </a:r>
            </a:p>
            <a:p>
              <a:pPr marL="285750" indent="-285750">
                <a:buBlip>
                  <a:blip r:embed="rId7"/>
                </a:buBlip>
              </a:pPr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მარკეტინგი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მიმწოდებლები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92844" y="863810"/>
            <a:ext cx="90216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SFVC (Sustainable Food Value Chain)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a-GE" dirty="0" smtClean="0">
                <a:latin typeface="Arial" panose="020B0604020202020204" pitchFamily="34" charset="0"/>
                <a:cs typeface="Arial" panose="020B0604020202020204" pitchFamily="34" charset="0"/>
              </a:rPr>
              <a:t>მდგრადი სასურსათო ღირებულებათა ჯაჭვების გამოკვლევის მეთოდილოგია. ფოკუსირება გარმოს, სოციალურ და ეკონომიკურ მდგრადობაზე.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a-GE" dirty="0" smtClean="0">
                <a:latin typeface="Arial" panose="020B0604020202020204" pitchFamily="34" charset="0"/>
                <a:cs typeface="Arial" panose="020B0604020202020204" pitchFamily="34" charset="0"/>
              </a:rPr>
              <a:t>სად, რა და როგორ იქმნება, მიეწოდება და გამოიყენება ღირებულება.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37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ღირებულებათა ჯაჭვის გამოკვლევა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/>
          <a:srcRect l="17094" t="5430" r="6364" b="8600"/>
          <a:stretch/>
        </p:blipFill>
        <p:spPr bwMode="auto">
          <a:xfrm>
            <a:off x="946132" y="3397342"/>
            <a:ext cx="6137056" cy="294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69955" y="743785"/>
            <a:ext cx="42280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პირდაპირი ჰორიზონტალური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a-GE" dirty="0" smtClean="0">
                <a:latin typeface="Arial" panose="020B0604020202020204" pitchFamily="34" charset="0"/>
                <a:cs typeface="Arial" panose="020B0604020202020204" pitchFamily="34" charset="0"/>
              </a:rPr>
              <a:t>პირდაპირი კონკურენტები ერთი-და იგივე ინდუსტრიებში რომლებიც კონკურირებენ ღირებულებათა ჯაჭვის კონკრეტულ საფეხურზე.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819" y="1920014"/>
            <a:ext cx="4163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ვერტიკალური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a-GE" dirty="0" smtClean="0">
                <a:latin typeface="Arial" panose="020B0604020202020204" pitchFamily="34" charset="0"/>
                <a:cs typeface="Arial" panose="020B0604020202020204" pitchFamily="34" charset="0"/>
              </a:rPr>
              <a:t>სხვადასხვა ინდუსტრიები </a:t>
            </a:r>
            <a:r>
              <a:rPr lang="ka-GE" dirty="0">
                <a:latin typeface="Arial" panose="020B0604020202020204" pitchFamily="34" charset="0"/>
                <a:cs typeface="Arial" panose="020B0604020202020204" pitchFamily="34" charset="0"/>
              </a:rPr>
              <a:t>რომლებიც სამიმწოდებლო </a:t>
            </a:r>
            <a:r>
              <a:rPr lang="ka-GE" dirty="0" smtClean="0">
                <a:latin typeface="Arial" panose="020B0604020202020204" pitchFamily="34" charset="0"/>
                <a:cs typeface="Arial" panose="020B0604020202020204" pitchFamily="34" charset="0"/>
              </a:rPr>
              <a:t>ჯაჭვში ერთმანეთთან ჩართულნი არიან ეკონომიკურ/კომერციულ გაცვლებში.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819" y="743785"/>
            <a:ext cx="4486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არაპირდაპირი ჰორიზონტალური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a-GE" dirty="0" smtClean="0">
                <a:latin typeface="Arial" panose="020B0604020202020204" pitchFamily="34" charset="0"/>
                <a:cs typeface="Arial" panose="020B0604020202020204" pitchFamily="34" charset="0"/>
              </a:rPr>
              <a:t>დამხმარე ინდუსტრიები რომლებიც ქმნიან გარემოს რომელშიც ფუნქციონირებს ჯაჭვი.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56406" y="3406868"/>
            <a:ext cx="2235713" cy="1554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739482" y="3264099"/>
            <a:ext cx="20810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00339A"/>
                </a:solidFill>
              </a:rPr>
              <a:t>საერთო ინდუსტრიები</a:t>
            </a:r>
            <a:endParaRPr lang="en-US" sz="1400" dirty="0">
              <a:solidFill>
                <a:srgbClr val="0033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10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მწვანილის წარმოება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27776" y="696122"/>
            <a:ext cx="3728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>
                <a:latin typeface="Arial" panose="020B0604020202020204" pitchFamily="34" charset="0"/>
                <a:cs typeface="Arial" panose="020B0604020202020204" pitchFamily="34" charset="0"/>
              </a:rPr>
              <a:t>წარმოება, იმპორტი და ექსპორტი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794" y="1120221"/>
            <a:ext cx="3046820" cy="18037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84714" y="696122"/>
            <a:ext cx="3321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რეგიონალური დისტრიბუცია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84378" y="107901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272099" y="107901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6180723"/>
              </p:ext>
            </p:extLst>
          </p:nvPr>
        </p:nvGraphicFramePr>
        <p:xfrm>
          <a:off x="4789836" y="3839837"/>
          <a:ext cx="5061288" cy="3036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184714" y="3741032"/>
            <a:ext cx="2476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სათბურები იმერეთში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272099" y="412392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32594" y="3741032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რეგიონალური ანალიზი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0223" y="412392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4"/>
          <a:srcRect t="4574"/>
          <a:stretch/>
        </p:blipFill>
        <p:spPr>
          <a:xfrm>
            <a:off x="182010" y="4203509"/>
            <a:ext cx="5002703" cy="2253383"/>
          </a:xfrm>
          <a:prstGeom prst="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1" y="1120220"/>
            <a:ext cx="3862637" cy="2607247"/>
            <a:chOff x="1" y="1323752"/>
            <a:chExt cx="3862637" cy="260724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/>
            <a:srcRect l="11619"/>
            <a:stretch/>
          </p:blipFill>
          <p:spPr>
            <a:xfrm>
              <a:off x="212033" y="1323752"/>
              <a:ext cx="3650605" cy="2607247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 rot="16200000">
              <a:off x="-150841" y="2035468"/>
              <a:ext cx="6094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a-GE" sz="1400" dirty="0" smtClean="0"/>
                <a:t>ტონა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371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წარმოება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07127" y="2458186"/>
            <a:ext cx="3440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მწვანილის წარმოება იმერეთში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494512" y="2841081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"/>
          <a:srcRect r="1675" b="7149"/>
          <a:stretch/>
        </p:blipFill>
        <p:spPr>
          <a:xfrm>
            <a:off x="699976" y="3099514"/>
            <a:ext cx="7274106" cy="3139975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5216505" y="863264"/>
            <a:ext cx="3087578" cy="1386174"/>
            <a:chOff x="5910470" y="1288101"/>
            <a:chExt cx="3087578" cy="1386174"/>
          </a:xfrm>
        </p:grpSpPr>
        <p:sp>
          <p:nvSpPr>
            <p:cNvPr id="40" name="Rectangle 39"/>
            <p:cNvSpPr/>
            <p:nvPr/>
          </p:nvSpPr>
          <p:spPr>
            <a:xfrm>
              <a:off x="5910470" y="1288101"/>
              <a:ext cx="3087578" cy="1386174"/>
            </a:xfrm>
            <a:prstGeom prst="rect">
              <a:avLst/>
            </a:prstGeom>
            <a:solidFill>
              <a:srgbClr val="00319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042992" y="1288101"/>
              <a:ext cx="2902048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a-GE" sz="1600" dirty="0">
                  <a:solidFill>
                    <a:schemeClr val="bg1"/>
                  </a:solidFill>
                  <a:cs typeface="Arial" panose="020B0604020202020204" pitchFamily="34" charset="0"/>
                </a:rPr>
                <a:t>2016 წელს დაფიქსირებულია მიახლ. 3,100 სათბური იმერეთში. ამათგან 2,774 სათბური წყალტუბოს მუნიციპალიტეტში.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110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1643</Words>
  <Application>Microsoft Office PowerPoint</Application>
  <PresentationFormat>On-screen Show (4:3)</PresentationFormat>
  <Paragraphs>450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Adobe Fangsong Std R</vt:lpstr>
      <vt:lpstr>Arial</vt:lpstr>
      <vt:lpstr>Calibri</vt:lpstr>
      <vt:lpstr>Calibri (Headings)</vt:lpstr>
      <vt:lpstr>Calibri Light</vt:lpstr>
      <vt:lpstr>Sylfaen</vt:lpstr>
      <vt:lpstr>Office Theme</vt:lpstr>
      <vt:lpstr>PowerPoint Presentation</vt:lpstr>
      <vt:lpstr>შინაარსი</vt:lpstr>
      <vt:lpstr>კვლევის მთავარი მისია</vt:lpstr>
      <vt:lpstr>მეთოდოლოგია</vt:lpstr>
      <vt:lpstr>ღირებულებათა ჯაჭვის გამოკვლევა</vt:lpstr>
      <vt:lpstr>ღირებულებათა ჯაჭვის გამოკვლევა</vt:lpstr>
      <vt:lpstr>ღირებულებათა ჯაჭვის გამოკვლევა</vt:lpstr>
      <vt:lpstr>მწვანილის წარმოება</vt:lpstr>
      <vt:lpstr>წარმოება</vt:lpstr>
      <vt:lpstr>წარმოება წყალტუბოში</vt:lpstr>
      <vt:lpstr>სათბურები</vt:lpstr>
      <vt:lpstr>სათბურები</vt:lpstr>
      <vt:lpstr>სტანდარტები და რეგულაცია</vt:lpstr>
      <vt:lpstr>შეფუთვა და გადაზიდვა</vt:lpstr>
      <vt:lpstr>სამთავრობო მხარდაჭერა</vt:lpstr>
      <vt:lpstr>შეღავათიანი აგროკრედიტის პროექტი</vt:lpstr>
      <vt:lpstr>ფასები</vt:lpstr>
      <vt:lpstr>ფასები</vt:lpstr>
      <vt:lpstr>ექსპორტი</vt:lpstr>
      <vt:lpstr>ექსპორტი</vt:lpstr>
      <vt:lpstr>ექსპორტი</vt:lpstr>
      <vt:lpstr>ექსპორტი</vt:lpstr>
      <vt:lpstr>ექსპორტი</vt:lpstr>
      <vt:lpstr>სამიმწოდებლო ჯაჭვი</vt:lpstr>
      <vt:lpstr>ღირებულებათა ჯაჭვის რუქა</vt:lpstr>
      <vt:lpstr>მდგრადობის შეფასება</vt:lpstr>
      <vt:lpstr>ექსპორტი ზაფხულში</vt:lpstr>
      <vt:lpstr>ექსპორტი ზაფხულში</vt:lpstr>
      <vt:lpstr>საექსპორტო ბაზრები</vt:lpstr>
      <vt:lpstr>საექსპორტო ბაზრები</vt:lpstr>
      <vt:lpstr>საკონსოლიდაციო საწარმო</vt:lpstr>
      <vt:lpstr>საკონსოლიდაციო საწარმო</vt:lpstr>
      <vt:lpstr>საკონსოლიდაციო საწარმო</vt:lpstr>
      <vt:lpstr>GlobalGAP სერთიფიკატები</vt:lpstr>
      <vt:lpstr>საჰაერო ტრანსპორტირება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Giorgi Andguladze</dc:creator>
  <cp:lastModifiedBy>user</cp:lastModifiedBy>
  <cp:revision>201</cp:revision>
  <dcterms:created xsi:type="dcterms:W3CDTF">2018-04-09T14:27:06Z</dcterms:created>
  <dcterms:modified xsi:type="dcterms:W3CDTF">2018-05-15T12:04:58Z</dcterms:modified>
</cp:coreProperties>
</file>