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8" r:id="rId2"/>
    <p:sldId id="287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71" r:id="rId11"/>
    <p:sldId id="268" r:id="rId12"/>
    <p:sldId id="270" r:id="rId13"/>
    <p:sldId id="269" r:id="rId14"/>
    <p:sldId id="272" r:id="rId15"/>
    <p:sldId id="273" r:id="rId16"/>
    <p:sldId id="274" r:id="rId17"/>
    <p:sldId id="291" r:id="rId18"/>
    <p:sldId id="292" r:id="rId19"/>
    <p:sldId id="288" r:id="rId20"/>
    <p:sldId id="289" r:id="rId21"/>
    <p:sldId id="290" r:id="rId22"/>
    <p:sldId id="293" r:id="rId23"/>
    <p:sldId id="286" r:id="rId24"/>
    <p:sldId id="275" r:id="rId25"/>
    <p:sldId id="276" r:id="rId26"/>
    <p:sldId id="280" r:id="rId27"/>
    <p:sldId id="277" r:id="rId28"/>
    <p:sldId id="278" r:id="rId29"/>
    <p:sldId id="279" r:id="rId30"/>
    <p:sldId id="281" r:id="rId31"/>
    <p:sldId id="282" r:id="rId32"/>
    <p:sldId id="283" r:id="rId33"/>
    <p:sldId id="285" r:id="rId34"/>
    <p:sldId id="284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A"/>
    <a:srgbClr val="FBFBFB"/>
    <a:srgbClr val="C0A062"/>
    <a:srgbClr val="74655E"/>
    <a:srgbClr val="574415"/>
    <a:srgbClr val="C7DDF1"/>
    <a:srgbClr val="003192"/>
    <a:srgbClr val="00B0F0"/>
    <a:srgbClr val="1563FF"/>
    <a:srgbClr val="00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reens_herbs\Excels\Working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reens_herbs\Excels\Working%20Excel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reens_herbs\Excels\Working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reens_herbs\Excels\Working%20Exce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reens_herbs\Excels\Working%20Exce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reens_herbs\Excels\Working%20Excel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reens_herbs\Excels\Working%20Excel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reens_herbs\Excels\Working%20Excel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reens_herbs\Excels\Working%20Excel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Greens_herbs\Excels\Working%20Excel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194444444444443"/>
          <c:y val="0.39583333333333331"/>
          <c:w val="0.23404655099650523"/>
          <c:h val="0.390077559303905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7618637785480692"/>
                  <c:y val="-0.2072739714163686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400" baseline="0" dirty="0" err="1" smtClean="0"/>
                      <a:t>Tskaltubo</a:t>
                    </a:r>
                    <a:r>
                      <a:rPr lang="en-US" sz="1400" baseline="0" dirty="0"/>
                      <a:t>
89.7%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07370772024826"/>
                      <c:h val="0.2657287851281607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8.6396980373375315E-2"/>
                  <c:y val="0.12605090996264778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Samtredia</a:t>
                    </a:r>
                    <a:r>
                      <a:rPr lang="en-US" baseline="0" dirty="0"/>
                      <a:t>
3.8%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0634249621835393"/>
                  <c:y val="1.728430146079404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Baghdati</a:t>
                    </a:r>
                    <a:r>
                      <a:rPr lang="en-US" baseline="0" dirty="0"/>
                      <a:t>
3.7%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51933341868713"/>
                      <c:h val="0.1987949049863127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109426946631671"/>
                  <c:y val="-8.823381452318462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Khoni</a:t>
                    </a:r>
                    <a:r>
                      <a:rPr lang="en-US" baseline="0" dirty="0"/>
                      <a:t>
1.4%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0465391418152849E-2"/>
                  <c:y val="-9.905877060945944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 smtClean="0"/>
                      <a:t>Zestaponi</a:t>
                    </a:r>
                    <a:r>
                      <a:rPr lang="en-US" baseline="0" dirty="0"/>
                      <a:t>
0.7%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66857290081102"/>
                      <c:h val="0.23407050839822405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9.7764837725100709E-2"/>
                  <c:y val="-4.6997585924268954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 smtClean="0"/>
                      <a:t>Vani</a:t>
                    </a:r>
                    <a:r>
                      <a:rPr lang="en-US" baseline="0" dirty="0"/>
                      <a:t>
0.6%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22485709171262336"/>
                  <c:y val="8.110517315584668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Kharagauli</a:t>
                    </a:r>
                    <a:r>
                      <a:rPr lang="en-US" baseline="0" dirty="0"/>
                      <a:t>
0.3%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98554676200996"/>
                      <c:h val="0.2340705083982240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'Greenhouses&amp;Cold Storage'!$B$24:$B$30</c:f>
              <c:strCache>
                <c:ptCount val="7"/>
                <c:pt idx="0">
                  <c:v>Tskhaltubo</c:v>
                </c:pt>
                <c:pt idx="1">
                  <c:v>Samtredia</c:v>
                </c:pt>
                <c:pt idx="2">
                  <c:v>Baghdati</c:v>
                </c:pt>
                <c:pt idx="3">
                  <c:v>Khoni</c:v>
                </c:pt>
                <c:pt idx="4">
                  <c:v>Zestaponi</c:v>
                </c:pt>
                <c:pt idx="5">
                  <c:v>Vani</c:v>
                </c:pt>
                <c:pt idx="6">
                  <c:v>Kharagauli</c:v>
                </c:pt>
              </c:strCache>
            </c:strRef>
          </c:cat>
          <c:val>
            <c:numRef>
              <c:f>'Greenhouses&amp;Cold Storage'!$C$24:$C$30</c:f>
              <c:numCache>
                <c:formatCode>General</c:formatCode>
                <c:ptCount val="7"/>
                <c:pt idx="0">
                  <c:v>2774</c:v>
                </c:pt>
                <c:pt idx="1">
                  <c:v>116</c:v>
                </c:pt>
                <c:pt idx="2">
                  <c:v>113</c:v>
                </c:pt>
                <c:pt idx="3">
                  <c:v>44</c:v>
                </c:pt>
                <c:pt idx="4">
                  <c:v>20</c:v>
                </c:pt>
                <c:pt idx="5">
                  <c:v>17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117910589296653"/>
          <c:y val="0.12264088447966835"/>
          <c:w val="0.78944260142305167"/>
          <c:h val="0.50140984648753761"/>
        </c:manualLayout>
      </c:layout>
      <c:lineChart>
        <c:grouping val="standard"/>
        <c:varyColors val="0"/>
        <c:ser>
          <c:idx val="1"/>
          <c:order val="0"/>
          <c:tx>
            <c:strRef>
              <c:f>Production!$BI$116</c:f>
              <c:strCache>
                <c:ptCount val="1"/>
                <c:pt idx="0">
                  <c:v>104 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numRef>
              <c:f>Production!$BK$115:$BS$115</c:f>
              <c:numCache>
                <c:formatCode>0</c:formatCode>
                <c:ptCount val="9"/>
                <c:pt idx="0">
                  <c:v>8</c:v>
                </c:pt>
                <c:pt idx="1">
                  <c:v>11</c:v>
                </c:pt>
                <c:pt idx="2">
                  <c:v>15</c:v>
                </c:pt>
                <c:pt idx="3">
                  <c:v>18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Production!$BK$116:$BS$116</c:f>
              <c:numCache>
                <c:formatCode>#,##0_);[Red]\(#,##0\)</c:formatCode>
                <c:ptCount val="9"/>
                <c:pt idx="0">
                  <c:v>13.0016625</c:v>
                </c:pt>
                <c:pt idx="1">
                  <c:v>9.4557545454545462</c:v>
                </c:pt>
                <c:pt idx="2">
                  <c:v>6.9342199999999998</c:v>
                </c:pt>
                <c:pt idx="3">
                  <c:v>5.7785166666666665</c:v>
                </c:pt>
                <c:pt idx="4">
                  <c:v>5.2006649999999999</c:v>
                </c:pt>
                <c:pt idx="5">
                  <c:v>4.1605319999999999</c:v>
                </c:pt>
                <c:pt idx="6">
                  <c:v>3.4671099999999999</c:v>
                </c:pt>
                <c:pt idx="7">
                  <c:v>2.9718085714285714</c:v>
                </c:pt>
                <c:pt idx="8">
                  <c:v>2.6003324999999999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Production!$BI$117</c:f>
              <c:strCache>
                <c:ptCount val="1"/>
                <c:pt idx="0">
                  <c:v>135 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Production!$BK$115:$BS$115</c:f>
              <c:numCache>
                <c:formatCode>0</c:formatCode>
                <c:ptCount val="9"/>
                <c:pt idx="0">
                  <c:v>8</c:v>
                </c:pt>
                <c:pt idx="1">
                  <c:v>11</c:v>
                </c:pt>
                <c:pt idx="2">
                  <c:v>15</c:v>
                </c:pt>
                <c:pt idx="3">
                  <c:v>18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Production!$BK$117:$BS$117</c:f>
              <c:numCache>
                <c:formatCode>#,##0_);[Red]\(#,##0\)</c:formatCode>
                <c:ptCount val="9"/>
                <c:pt idx="0">
                  <c:v>16.902161249999999</c:v>
                </c:pt>
                <c:pt idx="1">
                  <c:v>12.292480909090909</c:v>
                </c:pt>
                <c:pt idx="2">
                  <c:v>9.0144859999999998</c:v>
                </c:pt>
                <c:pt idx="3">
                  <c:v>7.5120716666666665</c:v>
                </c:pt>
                <c:pt idx="4">
                  <c:v>6.7608644999999994</c:v>
                </c:pt>
                <c:pt idx="5">
                  <c:v>5.4086916</c:v>
                </c:pt>
                <c:pt idx="6">
                  <c:v>4.5072429999999999</c:v>
                </c:pt>
                <c:pt idx="7">
                  <c:v>3.8633511428571428</c:v>
                </c:pt>
                <c:pt idx="8">
                  <c:v>3.3804322499999997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Production!$BI$118</c:f>
              <c:strCache>
                <c:ptCount val="1"/>
                <c:pt idx="0">
                  <c:v>156 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Production!$BK$115:$BS$115</c:f>
              <c:numCache>
                <c:formatCode>0</c:formatCode>
                <c:ptCount val="9"/>
                <c:pt idx="0">
                  <c:v>8</c:v>
                </c:pt>
                <c:pt idx="1">
                  <c:v>11</c:v>
                </c:pt>
                <c:pt idx="2">
                  <c:v>15</c:v>
                </c:pt>
                <c:pt idx="3">
                  <c:v>18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Production!$BK$118:$BS$118</c:f>
              <c:numCache>
                <c:formatCode>#,##0_);[Red]\(#,##0\)</c:formatCode>
                <c:ptCount val="9"/>
                <c:pt idx="0">
                  <c:v>19.502493749999999</c:v>
                </c:pt>
                <c:pt idx="1">
                  <c:v>14.183631818181818</c:v>
                </c:pt>
                <c:pt idx="2">
                  <c:v>10.40133</c:v>
                </c:pt>
                <c:pt idx="3">
                  <c:v>8.6677749999999989</c:v>
                </c:pt>
                <c:pt idx="4">
                  <c:v>7.8009974999999994</c:v>
                </c:pt>
                <c:pt idx="5">
                  <c:v>6.2407979999999998</c:v>
                </c:pt>
                <c:pt idx="6">
                  <c:v>5.2006649999999999</c:v>
                </c:pt>
                <c:pt idx="7">
                  <c:v>4.457712857142857</c:v>
                </c:pt>
                <c:pt idx="8">
                  <c:v>3.9004987499999997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Production!$BI$119</c:f>
              <c:strCache>
                <c:ptCount val="1"/>
                <c:pt idx="0">
                  <c:v>208 </c:v>
                </c:pt>
              </c:strCache>
            </c:strRef>
          </c:tx>
          <c:spPr>
            <a:ln w="28575" cap="rnd">
              <a:solidFill>
                <a:srgbClr val="B7FFFF"/>
              </a:solidFill>
              <a:round/>
            </a:ln>
            <a:effectLst/>
          </c:spPr>
          <c:marker>
            <c:symbol val="none"/>
          </c:marker>
          <c:cat>
            <c:numRef>
              <c:f>Production!$BK$115:$BS$115</c:f>
              <c:numCache>
                <c:formatCode>0</c:formatCode>
                <c:ptCount val="9"/>
                <c:pt idx="0">
                  <c:v>8</c:v>
                </c:pt>
                <c:pt idx="1">
                  <c:v>11</c:v>
                </c:pt>
                <c:pt idx="2">
                  <c:v>15</c:v>
                </c:pt>
                <c:pt idx="3">
                  <c:v>18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Production!$BK$119:$BS$119</c:f>
              <c:numCache>
                <c:formatCode>#,##0_);[Red]\(#,##0\)</c:formatCode>
                <c:ptCount val="9"/>
                <c:pt idx="0">
                  <c:v>26.003325</c:v>
                </c:pt>
                <c:pt idx="1">
                  <c:v>18.911509090909092</c:v>
                </c:pt>
                <c:pt idx="2">
                  <c:v>13.86844</c:v>
                </c:pt>
                <c:pt idx="3">
                  <c:v>11.557033333333333</c:v>
                </c:pt>
                <c:pt idx="4">
                  <c:v>10.40133</c:v>
                </c:pt>
                <c:pt idx="5">
                  <c:v>8.3210639999999998</c:v>
                </c:pt>
                <c:pt idx="6">
                  <c:v>6.9342199999999998</c:v>
                </c:pt>
                <c:pt idx="7">
                  <c:v>5.9436171428571427</c:v>
                </c:pt>
                <c:pt idx="8">
                  <c:v>5.2006649999999999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Production!$BI$120</c:f>
              <c:strCache>
                <c:ptCount val="1"/>
                <c:pt idx="0">
                  <c:v>239 </c:v>
                </c:pt>
              </c:strCache>
            </c:strRef>
          </c:tx>
          <c:spPr>
            <a:ln w="28575" cap="rnd">
              <a:solidFill>
                <a:srgbClr val="08C811"/>
              </a:solidFill>
              <a:round/>
            </a:ln>
            <a:effectLst/>
          </c:spPr>
          <c:marker>
            <c:symbol val="none"/>
          </c:marker>
          <c:cat>
            <c:numRef>
              <c:f>Production!$BK$115:$BS$115</c:f>
              <c:numCache>
                <c:formatCode>0</c:formatCode>
                <c:ptCount val="9"/>
                <c:pt idx="0">
                  <c:v>8</c:v>
                </c:pt>
                <c:pt idx="1">
                  <c:v>11</c:v>
                </c:pt>
                <c:pt idx="2">
                  <c:v>15</c:v>
                </c:pt>
                <c:pt idx="3">
                  <c:v>18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Production!$BK$120:$BS$120</c:f>
              <c:numCache>
                <c:formatCode>#,##0_);[Red]\(#,##0\)</c:formatCode>
                <c:ptCount val="9"/>
                <c:pt idx="0">
                  <c:v>29.903823750000001</c:v>
                </c:pt>
                <c:pt idx="1">
                  <c:v>21.748235454545455</c:v>
                </c:pt>
                <c:pt idx="2">
                  <c:v>15.948706</c:v>
                </c:pt>
                <c:pt idx="3">
                  <c:v>13.290588333333334</c:v>
                </c:pt>
                <c:pt idx="4">
                  <c:v>11.961529500000001</c:v>
                </c:pt>
                <c:pt idx="5">
                  <c:v>9.5692236000000008</c:v>
                </c:pt>
                <c:pt idx="6">
                  <c:v>7.9743529999999998</c:v>
                </c:pt>
                <c:pt idx="7">
                  <c:v>6.8351597142857141</c:v>
                </c:pt>
                <c:pt idx="8">
                  <c:v>5.9807647500000005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Production!$BI$121</c:f>
              <c:strCache>
                <c:ptCount val="1"/>
                <c:pt idx="0">
                  <c:v>260 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Production!$BK$115:$BS$115</c:f>
              <c:numCache>
                <c:formatCode>0</c:formatCode>
                <c:ptCount val="9"/>
                <c:pt idx="0">
                  <c:v>8</c:v>
                </c:pt>
                <c:pt idx="1">
                  <c:v>11</c:v>
                </c:pt>
                <c:pt idx="2">
                  <c:v>15</c:v>
                </c:pt>
                <c:pt idx="3">
                  <c:v>18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Production!$BK$121:$BS$121</c:f>
              <c:numCache>
                <c:formatCode>#,##0_);[Red]\(#,##0\)</c:formatCode>
                <c:ptCount val="9"/>
                <c:pt idx="0">
                  <c:v>32.504156250000001</c:v>
                </c:pt>
                <c:pt idx="1">
                  <c:v>23.639386363636365</c:v>
                </c:pt>
                <c:pt idx="2">
                  <c:v>17.335550000000001</c:v>
                </c:pt>
                <c:pt idx="3">
                  <c:v>14.446291666666667</c:v>
                </c:pt>
                <c:pt idx="4">
                  <c:v>13.0016625</c:v>
                </c:pt>
                <c:pt idx="5">
                  <c:v>10.40133</c:v>
                </c:pt>
                <c:pt idx="6">
                  <c:v>8.6677750000000007</c:v>
                </c:pt>
                <c:pt idx="7">
                  <c:v>7.4295214285714293</c:v>
                </c:pt>
                <c:pt idx="8">
                  <c:v>6.5008312500000001</c:v>
                </c:pt>
              </c:numCache>
            </c:numRef>
          </c:val>
          <c:smooth val="0"/>
        </c:ser>
        <c:ser>
          <c:idx val="7"/>
          <c:order val="6"/>
          <c:tx>
            <c:strRef>
              <c:f>Production!$BI$122</c:f>
              <c:strCache>
                <c:ptCount val="1"/>
                <c:pt idx="0">
                  <c:v>312 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Production!$BK$115:$BS$115</c:f>
              <c:numCache>
                <c:formatCode>0</c:formatCode>
                <c:ptCount val="9"/>
                <c:pt idx="0">
                  <c:v>8</c:v>
                </c:pt>
                <c:pt idx="1">
                  <c:v>11</c:v>
                </c:pt>
                <c:pt idx="2">
                  <c:v>15</c:v>
                </c:pt>
                <c:pt idx="3">
                  <c:v>18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Production!$BK$122:$BS$122</c:f>
              <c:numCache>
                <c:formatCode>#,##0_);[Red]\(#,##0\)</c:formatCode>
                <c:ptCount val="9"/>
                <c:pt idx="0">
                  <c:v>39.004987499999999</c:v>
                </c:pt>
                <c:pt idx="1">
                  <c:v>28.367263636363635</c:v>
                </c:pt>
                <c:pt idx="2">
                  <c:v>20.802659999999999</c:v>
                </c:pt>
                <c:pt idx="3">
                  <c:v>17.335549999999998</c:v>
                </c:pt>
                <c:pt idx="4">
                  <c:v>15.601994999999999</c:v>
                </c:pt>
                <c:pt idx="5">
                  <c:v>12.481596</c:v>
                </c:pt>
                <c:pt idx="6">
                  <c:v>10.40133</c:v>
                </c:pt>
                <c:pt idx="7">
                  <c:v>8.9154257142857141</c:v>
                </c:pt>
                <c:pt idx="8">
                  <c:v>7.8009974999999994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3720392"/>
        <c:axId val="273725488"/>
      </c:lineChart>
      <c:catAx>
        <c:axId val="2737203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 smtClean="0"/>
                  <a:t>Yield</a:t>
                </a:r>
                <a:r>
                  <a:rPr lang="ka-GE" sz="1800" dirty="0" smtClean="0"/>
                  <a:t> </a:t>
                </a:r>
                <a:r>
                  <a:rPr lang="en-US" sz="1800" dirty="0" smtClean="0"/>
                  <a:t>(tons/ha)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0.25362369103699667"/>
              <c:y val="0.708806970712119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3725488"/>
        <c:crosses val="autoZero"/>
        <c:auto val="1"/>
        <c:lblAlgn val="ctr"/>
        <c:lblOffset val="100"/>
        <c:noMultiLvlLbl val="0"/>
      </c:catAx>
      <c:valAx>
        <c:axId val="2737254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dirty="0" smtClean="0"/>
                  <a:t>Additional Land Needed </a:t>
                </a:r>
                <a:r>
                  <a:rPr lang="ka-GE" sz="1800" baseline="0" dirty="0" smtClean="0"/>
                  <a:t>(</a:t>
                </a:r>
                <a:r>
                  <a:rPr lang="en-US" sz="1800" baseline="0" dirty="0" smtClean="0"/>
                  <a:t>ha</a:t>
                </a:r>
                <a:r>
                  <a:rPr lang="ka-GE" sz="1800" baseline="0" dirty="0" smtClean="0"/>
                  <a:t>)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4.2909959858948528E-2"/>
              <c:y val="5.46332776261163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_);[Red]\(#,##0\)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37203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19797808824051"/>
          <c:y val="0.79174165715106737"/>
          <c:w val="0.80135590452297534"/>
          <c:h val="8.6251810065509082E-2"/>
        </c:manualLayout>
      </c:layout>
      <c:overlay val="0"/>
      <c:spPr>
        <a:noFill/>
        <a:ln w="190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991456079358293"/>
          <c:y val="5.2504368160479209E-2"/>
          <c:w val="0.74476598268613448"/>
          <c:h val="0.6000969260861053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Production!$BC$87</c:f>
              <c:strCache>
                <c:ptCount val="1"/>
                <c:pt idx="0">
                  <c:v>Production of Greens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Production!$BE$85:$BG$85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Production!$BE$87:$BG$87</c:f>
              <c:numCache>
                <c:formatCode>#,###,##0;[Red]\(#,###,##0\);0;@</c:formatCode>
                <c:ptCount val="3"/>
                <c:pt idx="0">
                  <c:v>7900</c:v>
                </c:pt>
                <c:pt idx="1">
                  <c:v>13400</c:v>
                </c:pt>
                <c:pt idx="2">
                  <c:v>7700</c:v>
                </c:pt>
              </c:numCache>
            </c:numRef>
          </c:val>
        </c:ser>
        <c:ser>
          <c:idx val="2"/>
          <c:order val="1"/>
          <c:tx>
            <c:strRef>
              <c:f>Production!$BC$88</c:f>
              <c:strCache>
                <c:ptCount val="1"/>
                <c:pt idx="0">
                  <c:v>Imports of Greens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Production!$BE$85:$BG$85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Production!$BE$88:$BG$88</c:f>
              <c:numCache>
                <c:formatCode>#,###,##0;[Red]\(#,###,##0\);0;@</c:formatCode>
                <c:ptCount val="3"/>
                <c:pt idx="0">
                  <c:v>520</c:v>
                </c:pt>
                <c:pt idx="1">
                  <c:v>378</c:v>
                </c:pt>
                <c:pt idx="2">
                  <c:v>359</c:v>
                </c:pt>
              </c:numCache>
            </c:numRef>
          </c:val>
        </c:ser>
        <c:ser>
          <c:idx val="0"/>
          <c:order val="2"/>
          <c:tx>
            <c:strRef>
              <c:f>Production!$BC$86</c:f>
              <c:strCache>
                <c:ptCount val="1"/>
                <c:pt idx="0">
                  <c:v>Exports of Greens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Production!$BE$85:$BG$85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Production!$BE$86:$BG$86</c:f>
              <c:numCache>
                <c:formatCode>#,###,##0;[Red]\(#,###,##0\);0;@</c:formatCode>
                <c:ptCount val="3"/>
                <c:pt idx="0">
                  <c:v>6956</c:v>
                </c:pt>
                <c:pt idx="1">
                  <c:v>5827</c:v>
                </c:pt>
                <c:pt idx="2">
                  <c:v>4557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460384"/>
        <c:axId val="272461168"/>
      </c:barChart>
      <c:catAx>
        <c:axId val="272460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2461168"/>
        <c:crosses val="autoZero"/>
        <c:auto val="1"/>
        <c:lblAlgn val="ctr"/>
        <c:lblOffset val="100"/>
        <c:noMultiLvlLbl val="0"/>
      </c:catAx>
      <c:valAx>
        <c:axId val="2724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/>
                  <a:t>Metric Tons</a:t>
                </a:r>
              </a:p>
            </c:rich>
          </c:tx>
          <c:layout>
            <c:manualLayout>
              <c:xMode val="edge"/>
              <c:yMode val="edge"/>
              <c:x val="3.2211339590526314E-2"/>
              <c:y val="7.753195168428460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#,##0;[Red]\(#,###,##0\);0;@" sourceLinked="1"/>
        <c:majorTickMark val="cross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2460384"/>
        <c:crosses val="autoZero"/>
        <c:crossBetween val="between"/>
        <c:majorUnit val="2000"/>
        <c:minorUnit val="1000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57022832928519"/>
          <c:y val="0.77926828559077432"/>
          <c:w val="0.84929012848104957"/>
          <c:h val="0.14195033926743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87687007235823E-2"/>
          <c:y val="4.3786789365796781E-2"/>
          <c:w val="0.88801033238526339"/>
          <c:h val="0.603144060731054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1.74920362227326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9277362278734366E-3"/>
                  <c:y val="1.33302148844640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AgroCredit!$C$10:$C$17</c:f>
              <c:strCache>
                <c:ptCount val="8"/>
                <c:pt idx="0">
                  <c:v>5K ₾</c:v>
                </c:pt>
                <c:pt idx="1">
                  <c:v>6K-15K ₾</c:v>
                </c:pt>
                <c:pt idx="2">
                  <c:v>16K-30K ₾</c:v>
                </c:pt>
                <c:pt idx="3">
                  <c:v>31K-50K ₾</c:v>
                </c:pt>
                <c:pt idx="4">
                  <c:v>51K-70K ₾</c:v>
                </c:pt>
                <c:pt idx="5">
                  <c:v>71K-90K ₾</c:v>
                </c:pt>
                <c:pt idx="6">
                  <c:v>91K-100K ₾</c:v>
                </c:pt>
                <c:pt idx="7">
                  <c:v>&gt;100K ₾</c:v>
                </c:pt>
              </c:strCache>
            </c:strRef>
          </c:cat>
          <c:val>
            <c:numRef>
              <c:f>AgroCredit!$D$10:$D$17</c:f>
              <c:numCache>
                <c:formatCode>General</c:formatCode>
                <c:ptCount val="8"/>
                <c:pt idx="0">
                  <c:v>78</c:v>
                </c:pt>
                <c:pt idx="1">
                  <c:v>181</c:v>
                </c:pt>
                <c:pt idx="2">
                  <c:v>22</c:v>
                </c:pt>
                <c:pt idx="3">
                  <c:v>19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72461560"/>
        <c:axId val="272462736"/>
      </c:barChart>
      <c:catAx>
        <c:axId val="27246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2462736"/>
        <c:crosses val="autoZero"/>
        <c:auto val="1"/>
        <c:lblAlgn val="ctr"/>
        <c:lblOffset val="100"/>
        <c:noMultiLvlLbl val="0"/>
      </c:catAx>
      <c:valAx>
        <c:axId val="27246273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2461560"/>
        <c:crosses val="autoZero"/>
        <c:crossBetween val="between"/>
      </c:valAx>
      <c:spPr>
        <a:noFill/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388888888888884E-2"/>
          <c:y val="4.2865541505013149E-2"/>
          <c:w val="0.89076068376068374"/>
          <c:h val="0.5959062027082920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2.30788859725866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8133726024028604E-3"/>
                  <c:y val="8.71005080430207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1.09368607782307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2.56558537367318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AgroCredit!$C$18:$C$25</c:f>
              <c:strCache>
                <c:ptCount val="8"/>
                <c:pt idx="0">
                  <c:v>5K ₾</c:v>
                </c:pt>
                <c:pt idx="1">
                  <c:v>6K-15K ₾</c:v>
                </c:pt>
                <c:pt idx="2">
                  <c:v>16K-30K ₾</c:v>
                </c:pt>
                <c:pt idx="3">
                  <c:v>31K-50K ₾</c:v>
                </c:pt>
                <c:pt idx="4">
                  <c:v>51K-70K ₾</c:v>
                </c:pt>
                <c:pt idx="5">
                  <c:v>71K-90K ₾</c:v>
                </c:pt>
                <c:pt idx="6">
                  <c:v>91K-100K ₾</c:v>
                </c:pt>
                <c:pt idx="7">
                  <c:v>&gt;100K ₾</c:v>
                </c:pt>
              </c:strCache>
            </c:strRef>
          </c:cat>
          <c:val>
            <c:numRef>
              <c:f>AgroCredit!$D$18:$D$25</c:f>
              <c:numCache>
                <c:formatCode>General</c:formatCode>
                <c:ptCount val="8"/>
                <c:pt idx="0">
                  <c:v>72</c:v>
                </c:pt>
                <c:pt idx="1">
                  <c:v>232</c:v>
                </c:pt>
                <c:pt idx="2">
                  <c:v>54</c:v>
                </c:pt>
                <c:pt idx="3">
                  <c:v>18</c:v>
                </c:pt>
                <c:pt idx="4">
                  <c:v>11</c:v>
                </c:pt>
                <c:pt idx="5">
                  <c:v>3</c:v>
                </c:pt>
                <c:pt idx="6">
                  <c:v>0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72467832"/>
        <c:axId val="272466656"/>
      </c:barChart>
      <c:catAx>
        <c:axId val="272467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2466656"/>
        <c:crosses val="autoZero"/>
        <c:auto val="1"/>
        <c:lblAlgn val="ctr"/>
        <c:lblOffset val="100"/>
        <c:noMultiLvlLbl val="0"/>
      </c:catAx>
      <c:valAx>
        <c:axId val="27246665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2467832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39248842128196E-2"/>
          <c:y val="2.137249760297014E-2"/>
          <c:w val="0.88856543324467074"/>
          <c:h val="0.632711060028057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9462720610820194E-3"/>
                  <c:y val="2.3325735633091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AgroCredit!$C$26:$C$33</c:f>
              <c:strCache>
                <c:ptCount val="8"/>
                <c:pt idx="0">
                  <c:v>5K ₾</c:v>
                </c:pt>
                <c:pt idx="1">
                  <c:v>6K-15K ₾</c:v>
                </c:pt>
                <c:pt idx="2">
                  <c:v>16K-30K ₾</c:v>
                </c:pt>
                <c:pt idx="3">
                  <c:v>31K-50K ₾</c:v>
                </c:pt>
                <c:pt idx="4">
                  <c:v>51K-70K ₾</c:v>
                </c:pt>
                <c:pt idx="5">
                  <c:v>71K-90K ₾</c:v>
                </c:pt>
                <c:pt idx="6">
                  <c:v>91K-100K ₾</c:v>
                </c:pt>
                <c:pt idx="7">
                  <c:v>&gt;100K ₾</c:v>
                </c:pt>
              </c:strCache>
            </c:strRef>
          </c:cat>
          <c:val>
            <c:numRef>
              <c:f>AgroCredit!$D$26:$D$33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40</c:v>
                </c:pt>
                <c:pt idx="3">
                  <c:v>15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72467048"/>
        <c:axId val="272464304"/>
      </c:barChart>
      <c:catAx>
        <c:axId val="27246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2464304"/>
        <c:crosses val="autoZero"/>
        <c:auto val="1"/>
        <c:lblAlgn val="ctr"/>
        <c:lblOffset val="100"/>
        <c:noMultiLvlLbl val="0"/>
      </c:catAx>
      <c:valAx>
        <c:axId val="272464304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2467048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82956675870066E-2"/>
          <c:y val="5.0298493350198793E-2"/>
          <c:w val="0.89725575158227511"/>
          <c:h val="0.667804151352421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AgroCredit!$C$34:$C$41</c:f>
              <c:strCache>
                <c:ptCount val="8"/>
                <c:pt idx="0">
                  <c:v>5K ₾</c:v>
                </c:pt>
                <c:pt idx="1">
                  <c:v>6K-15K ₾</c:v>
                </c:pt>
                <c:pt idx="2">
                  <c:v>16K-30K ₾</c:v>
                </c:pt>
                <c:pt idx="3">
                  <c:v>31K-50K ₾</c:v>
                </c:pt>
                <c:pt idx="4">
                  <c:v>51K-70K ₾</c:v>
                </c:pt>
                <c:pt idx="5">
                  <c:v>71K-90K ₾</c:v>
                </c:pt>
                <c:pt idx="6">
                  <c:v>91K-100K ₾</c:v>
                </c:pt>
                <c:pt idx="7">
                  <c:v>&gt;100K ₾</c:v>
                </c:pt>
              </c:strCache>
            </c:strRef>
          </c:cat>
          <c:val>
            <c:numRef>
              <c:f>AgroCredit!$D$34:$D$41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22</c:v>
                </c:pt>
                <c:pt idx="3">
                  <c:v>11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272463912"/>
        <c:axId val="272464696"/>
      </c:barChart>
      <c:catAx>
        <c:axId val="27246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2464696"/>
        <c:crosses val="autoZero"/>
        <c:auto val="1"/>
        <c:lblAlgn val="ctr"/>
        <c:lblOffset val="100"/>
        <c:noMultiLvlLbl val="0"/>
      </c:catAx>
      <c:valAx>
        <c:axId val="272464696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2463912"/>
        <c:crosses val="autoZero"/>
        <c:crossBetween val="between"/>
      </c:valAx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26668465846351E-2"/>
          <c:y val="4.2982737369628772E-2"/>
          <c:w val="0.9201551542593549"/>
          <c:h val="0.53264801153672514"/>
        </c:manualLayout>
      </c:layout>
      <c:lineChart>
        <c:grouping val="standard"/>
        <c:varyColors val="0"/>
        <c:ser>
          <c:idx val="0"/>
          <c:order val="0"/>
          <c:tx>
            <c:strRef>
              <c:f>Prices!$B$36</c:f>
              <c:strCache>
                <c:ptCount val="1"/>
                <c:pt idx="0">
                  <c:v>Greens Retail Price Index Georgia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plus"/>
            <c:size val="6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Prices!$C$35:$N$35</c:f>
              <c:strCache>
                <c:ptCount val="12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July</c:v>
                </c:pt>
                <c:pt idx="11">
                  <c:v>Aug</c:v>
                </c:pt>
              </c:strCache>
            </c:strRef>
          </c:cat>
          <c:val>
            <c:numRef>
              <c:f>Prices!$C$36:$N$36</c:f>
              <c:numCache>
                <c:formatCode>0</c:formatCode>
                <c:ptCount val="12"/>
                <c:pt idx="0">
                  <c:v>102.04780459566673</c:v>
                </c:pt>
                <c:pt idx="1">
                  <c:v>95.559717131907149</c:v>
                </c:pt>
                <c:pt idx="2">
                  <c:v>87.536917506015683</c:v>
                </c:pt>
                <c:pt idx="3">
                  <c:v>104.51908716782275</c:v>
                </c:pt>
                <c:pt idx="4">
                  <c:v>128.34304771018083</c:v>
                </c:pt>
                <c:pt idx="5">
                  <c:v>146.23161505298535</c:v>
                </c:pt>
                <c:pt idx="6">
                  <c:v>123.47703177875285</c:v>
                </c:pt>
                <c:pt idx="7">
                  <c:v>82.300753483371878</c:v>
                </c:pt>
                <c:pt idx="8">
                  <c:v>69.989547695148829</c:v>
                </c:pt>
                <c:pt idx="9">
                  <c:v>77.451045705047179</c:v>
                </c:pt>
                <c:pt idx="10">
                  <c:v>79.995138389377701</c:v>
                </c:pt>
                <c:pt idx="11">
                  <c:v>102.54829378372317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Prices!$B$37</c:f>
              <c:strCache>
                <c:ptCount val="1"/>
                <c:pt idx="0">
                  <c:v>Greens Retail Price Index Tbilisi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star"/>
            <c:size val="6"/>
            <c:spPr>
              <a:solidFill>
                <a:schemeClr val="accent1">
                  <a:lumMod val="75000"/>
                </a:schemeClr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cat>
            <c:strRef>
              <c:f>Prices!$C$35:$N$35</c:f>
              <c:strCache>
                <c:ptCount val="12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July</c:v>
                </c:pt>
                <c:pt idx="11">
                  <c:v>Aug</c:v>
                </c:pt>
              </c:strCache>
            </c:strRef>
          </c:cat>
          <c:val>
            <c:numRef>
              <c:f>Prices!$C$37:$N$37</c:f>
              <c:numCache>
                <c:formatCode>0</c:formatCode>
                <c:ptCount val="12"/>
                <c:pt idx="0">
                  <c:v>96.666173588164966</c:v>
                </c:pt>
                <c:pt idx="1">
                  <c:v>92.467269642229311</c:v>
                </c:pt>
                <c:pt idx="2">
                  <c:v>85.699182522750419</c:v>
                </c:pt>
                <c:pt idx="3">
                  <c:v>103.65608789979129</c:v>
                </c:pt>
                <c:pt idx="4">
                  <c:v>132.46224113721414</c:v>
                </c:pt>
                <c:pt idx="5">
                  <c:v>150.63441502454324</c:v>
                </c:pt>
                <c:pt idx="6">
                  <c:v>123.56816904030879</c:v>
                </c:pt>
                <c:pt idx="7">
                  <c:v>86.547814678493879</c:v>
                </c:pt>
                <c:pt idx="8">
                  <c:v>70.711563367030465</c:v>
                </c:pt>
                <c:pt idx="9">
                  <c:v>82.382465440247984</c:v>
                </c:pt>
                <c:pt idx="10">
                  <c:v>81.364103368165146</c:v>
                </c:pt>
                <c:pt idx="11">
                  <c:v>93.840514291060344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Prices!$B$38</c:f>
              <c:strCache>
                <c:ptCount val="1"/>
                <c:pt idx="0">
                  <c:v>Greens Retail Price Index Kutaisi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plus"/>
            <c:size val="6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strRef>
              <c:f>Prices!$C$35:$N$35</c:f>
              <c:strCache>
                <c:ptCount val="12"/>
                <c:pt idx="0">
                  <c:v>Sept</c:v>
                </c:pt>
                <c:pt idx="1">
                  <c:v>Oct</c:v>
                </c:pt>
                <c:pt idx="2">
                  <c:v>Nov</c:v>
                </c:pt>
                <c:pt idx="3">
                  <c:v>Dec</c:v>
                </c:pt>
                <c:pt idx="4">
                  <c:v>Jan</c:v>
                </c:pt>
                <c:pt idx="5">
                  <c:v>Feb</c:v>
                </c:pt>
                <c:pt idx="6">
                  <c:v>Mar</c:v>
                </c:pt>
                <c:pt idx="7">
                  <c:v>Apr</c:v>
                </c:pt>
                <c:pt idx="8">
                  <c:v>May</c:v>
                </c:pt>
                <c:pt idx="9">
                  <c:v>Jun</c:v>
                </c:pt>
                <c:pt idx="10">
                  <c:v>July</c:v>
                </c:pt>
                <c:pt idx="11">
                  <c:v>Aug</c:v>
                </c:pt>
              </c:strCache>
            </c:strRef>
          </c:cat>
          <c:val>
            <c:numRef>
              <c:f>Prices!$C$38:$N$38</c:f>
              <c:numCache>
                <c:formatCode>0</c:formatCode>
                <c:ptCount val="12"/>
                <c:pt idx="0">
                  <c:v>114.10622170433878</c:v>
                </c:pt>
                <c:pt idx="1">
                  <c:v>99.973392560797336</c:v>
                </c:pt>
                <c:pt idx="2">
                  <c:v>82.146107011037344</c:v>
                </c:pt>
                <c:pt idx="3">
                  <c:v>101.22992715068622</c:v>
                </c:pt>
                <c:pt idx="4">
                  <c:v>117.83095825589993</c:v>
                </c:pt>
                <c:pt idx="5">
                  <c:v>145.62586290565326</c:v>
                </c:pt>
                <c:pt idx="6">
                  <c:v>122.57119601382162</c:v>
                </c:pt>
                <c:pt idx="7">
                  <c:v>70.715992198018768</c:v>
                </c:pt>
                <c:pt idx="8">
                  <c:v>70.813993062357284</c:v>
                </c:pt>
                <c:pt idx="9">
                  <c:v>83.181050075664146</c:v>
                </c:pt>
                <c:pt idx="10">
                  <c:v>77.509172197634925</c:v>
                </c:pt>
                <c:pt idx="11">
                  <c:v>114.29612686409041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3722744"/>
        <c:axId val="273725096"/>
      </c:lineChart>
      <c:catAx>
        <c:axId val="27372274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3725096"/>
        <c:crosses val="autoZero"/>
        <c:auto val="1"/>
        <c:lblAlgn val="ctr"/>
        <c:lblOffset val="100"/>
        <c:noMultiLvlLbl val="0"/>
      </c:catAx>
      <c:valAx>
        <c:axId val="273725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cross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372274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07386186662191E-2"/>
          <c:y val="0.72534485252541181"/>
          <c:w val="0.77666196381501251"/>
          <c:h val="0.267389246124107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35667066073462"/>
          <c:y val="2.1871539381485183E-2"/>
          <c:w val="0.70792398048578975"/>
          <c:h val="0.81397829814850842"/>
        </c:manualLayout>
      </c:layout>
      <c:bubbleChart>
        <c:varyColors val="0"/>
        <c:ser>
          <c:idx val="0"/>
          <c:order val="0"/>
          <c:tx>
            <c:strRef>
              <c:f>Greens!$BV$89</c:f>
              <c:strCache>
                <c:ptCount val="1"/>
                <c:pt idx="0">
                  <c:v>Ukraine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 w="25400">
              <a:noFill/>
            </a:ln>
            <a:effectLst/>
          </c:spPr>
          <c:invertIfNegative val="0"/>
          <c:xVal>
            <c:numRef>
              <c:f>Greens!$BW$89</c:f>
              <c:numCache>
                <c:formatCode>0%</c:formatCode>
                <c:ptCount val="1"/>
                <c:pt idx="0">
                  <c:v>0.20180706904238779</c:v>
                </c:pt>
              </c:numCache>
            </c:numRef>
          </c:xVal>
          <c:yVal>
            <c:numRef>
              <c:f>Greens!$BX$89</c:f>
              <c:numCache>
                <c:formatCode>0%</c:formatCode>
                <c:ptCount val="1"/>
                <c:pt idx="0">
                  <c:v>0.10783935112080001</c:v>
                </c:pt>
              </c:numCache>
            </c:numRef>
          </c:yVal>
          <c:bubbleSize>
            <c:numRef>
              <c:f>Greens!$BY$89</c:f>
              <c:numCache>
                <c:formatCode>0.00</c:formatCode>
                <c:ptCount val="1"/>
                <c:pt idx="0">
                  <c:v>0.77918858134551694</c:v>
                </c:pt>
              </c:numCache>
            </c:numRef>
          </c:bubbleSize>
          <c:bubble3D val="0"/>
        </c:ser>
        <c:ser>
          <c:idx val="1"/>
          <c:order val="1"/>
          <c:tx>
            <c:strRef>
              <c:f>Greens!$BV$91</c:f>
              <c:strCache>
                <c:ptCount val="1"/>
                <c:pt idx="0">
                  <c:v>Russia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xVal>
            <c:numRef>
              <c:f>Greens!$BW$91</c:f>
              <c:numCache>
                <c:formatCode>0%</c:formatCode>
                <c:ptCount val="1"/>
                <c:pt idx="0">
                  <c:v>8.3748167747437485E-2</c:v>
                </c:pt>
              </c:numCache>
            </c:numRef>
          </c:xVal>
          <c:yVal>
            <c:numRef>
              <c:f>Greens!$BX$91</c:f>
              <c:numCache>
                <c:formatCode>0%</c:formatCode>
                <c:ptCount val="1"/>
                <c:pt idx="0">
                  <c:v>0.31572888250331133</c:v>
                </c:pt>
              </c:numCache>
            </c:numRef>
          </c:yVal>
          <c:bubbleSize>
            <c:numRef>
              <c:f>Greens!$BY$91</c:f>
              <c:numCache>
                <c:formatCode>0.00</c:formatCode>
                <c:ptCount val="1"/>
                <c:pt idx="0">
                  <c:v>1.3082637564920123</c:v>
                </c:pt>
              </c:numCache>
            </c:numRef>
          </c:bubbleSize>
          <c:bubble3D val="0"/>
        </c:ser>
        <c:ser>
          <c:idx val="2"/>
          <c:order val="2"/>
          <c:tx>
            <c:strRef>
              <c:f>Greens!$BV$93</c:f>
              <c:strCache>
                <c:ptCount val="1"/>
                <c:pt idx="0">
                  <c:v>Bulgaria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  <a:effectLst/>
          </c:spPr>
          <c:invertIfNegative val="0"/>
          <c:xVal>
            <c:numRef>
              <c:f>Greens!$BW$93</c:f>
              <c:numCache>
                <c:formatCode>0%</c:formatCode>
                <c:ptCount val="1"/>
                <c:pt idx="0">
                  <c:v>2.3269813210528525E-2</c:v>
                </c:pt>
              </c:numCache>
            </c:numRef>
          </c:xVal>
          <c:yVal>
            <c:numRef>
              <c:f>Greens!$BX$93</c:f>
              <c:numCache>
                <c:formatCode>0%</c:formatCode>
                <c:ptCount val="1"/>
                <c:pt idx="0">
                  <c:v>0.55555555555555558</c:v>
                </c:pt>
              </c:numCache>
            </c:numRef>
          </c:yVal>
          <c:bubbleSize>
            <c:numRef>
              <c:f>Greens!$BY$93</c:f>
              <c:numCache>
                <c:formatCode>0.00</c:formatCode>
                <c:ptCount val="1"/>
                <c:pt idx="0">
                  <c:v>1.5555555555555556</c:v>
                </c:pt>
              </c:numCache>
            </c:numRef>
          </c:bubbleSize>
          <c:bubble3D val="0"/>
        </c:ser>
        <c:ser>
          <c:idx val="3"/>
          <c:order val="3"/>
          <c:tx>
            <c:strRef>
              <c:f>Greens!$BV$95</c:f>
              <c:strCache>
                <c:ptCount val="1"/>
                <c:pt idx="0">
                  <c:v>Poland</c:v>
                </c:pt>
              </c:strCache>
            </c:strRef>
          </c:tx>
          <c:spPr>
            <a:solidFill>
              <a:srgbClr val="FFFF00"/>
            </a:solidFill>
            <a:ln w="25400">
              <a:noFill/>
            </a:ln>
            <a:effectLst/>
          </c:spPr>
          <c:invertIfNegative val="0"/>
          <c:xVal>
            <c:numRef>
              <c:f>Greens!$BW$95</c:f>
              <c:numCache>
                <c:formatCode>0%</c:formatCode>
                <c:ptCount val="1"/>
                <c:pt idx="0">
                  <c:v>3.1382028973250958E-2</c:v>
                </c:pt>
              </c:numCache>
            </c:numRef>
          </c:xVal>
          <c:yVal>
            <c:numRef>
              <c:f>Greens!$BX$95</c:f>
              <c:numCache>
                <c:formatCode>0%</c:formatCode>
                <c:ptCount val="1"/>
                <c:pt idx="0">
                  <c:v>0.70599750891846136</c:v>
                </c:pt>
              </c:numCache>
            </c:numRef>
          </c:yVal>
          <c:bubbleSize>
            <c:numRef>
              <c:f>Greens!$BY$95</c:f>
              <c:numCache>
                <c:formatCode>0.00</c:formatCode>
                <c:ptCount val="1"/>
                <c:pt idx="0">
                  <c:v>1.5197087224948553</c:v>
                </c:pt>
              </c:numCache>
            </c:numRef>
          </c:bubbleSize>
          <c:bubble3D val="0"/>
        </c:ser>
        <c:ser>
          <c:idx val="5"/>
          <c:order val="4"/>
          <c:tx>
            <c:strRef>
              <c:f>Greens!$BV$99</c:f>
              <c:strCache>
                <c:ptCount val="1"/>
                <c:pt idx="0">
                  <c:v>Latvia</c:v>
                </c:pt>
              </c:strCache>
            </c:strRef>
          </c:tx>
          <c:spPr>
            <a:solidFill>
              <a:srgbClr val="00B050">
                <a:alpha val="69804"/>
              </a:srgbClr>
            </a:solidFill>
            <a:ln w="25400">
              <a:noFill/>
            </a:ln>
            <a:effectLst/>
          </c:spPr>
          <c:invertIfNegative val="0"/>
          <c:xVal>
            <c:numRef>
              <c:f>Greens!$BW$99</c:f>
              <c:numCache>
                <c:formatCode>0%</c:formatCode>
                <c:ptCount val="1"/>
                <c:pt idx="0">
                  <c:v>5.1026297399470476E-2</c:v>
                </c:pt>
              </c:numCache>
            </c:numRef>
          </c:xVal>
          <c:yVal>
            <c:numRef>
              <c:f>Greens!$BX$99</c:f>
              <c:numCache>
                <c:formatCode>0%</c:formatCode>
                <c:ptCount val="1"/>
                <c:pt idx="0">
                  <c:v>0.26890414578320465</c:v>
                </c:pt>
              </c:numCache>
            </c:numRef>
          </c:yVal>
          <c:bubbleSize>
            <c:numRef>
              <c:f>Greens!$BY$99</c:f>
              <c:numCache>
                <c:formatCode>0.00</c:formatCode>
                <c:ptCount val="1"/>
                <c:pt idx="0">
                  <c:v>3.1695331695331692</c:v>
                </c:pt>
              </c:numCache>
            </c:numRef>
          </c:bubbleSize>
          <c:bubble3D val="0"/>
        </c:ser>
        <c:ser>
          <c:idx val="8"/>
          <c:order val="5"/>
          <c:tx>
            <c:strRef>
              <c:f>Greens!$BV$105</c:f>
              <c:strCache>
                <c:ptCount val="1"/>
                <c:pt idx="0">
                  <c:v>Lithuania</c:v>
                </c:pt>
              </c:strCache>
            </c:strRef>
          </c:tx>
          <c:spPr>
            <a:solidFill>
              <a:srgbClr val="FF0000">
                <a:alpha val="69804"/>
              </a:srgbClr>
            </a:solidFill>
            <a:ln w="25400">
              <a:noFill/>
            </a:ln>
            <a:effectLst/>
          </c:spPr>
          <c:invertIfNegative val="0"/>
          <c:xVal>
            <c:numRef>
              <c:f>Greens!$BW$105</c:f>
              <c:numCache>
                <c:formatCode>0%</c:formatCode>
                <c:ptCount val="1"/>
                <c:pt idx="0">
                  <c:v>5.648696996914454E-2</c:v>
                </c:pt>
              </c:numCache>
            </c:numRef>
          </c:xVal>
          <c:yVal>
            <c:numRef>
              <c:f>Greens!$BX$105</c:f>
              <c:numCache>
                <c:formatCode>0%</c:formatCode>
                <c:ptCount val="1"/>
                <c:pt idx="0">
                  <c:v>0.65166073726088514</c:v>
                </c:pt>
              </c:numCache>
            </c:numRef>
          </c:yVal>
          <c:bubbleSize>
            <c:numRef>
              <c:f>Greens!$BY$105</c:f>
              <c:numCache>
                <c:formatCode>0.00</c:formatCode>
                <c:ptCount val="1"/>
                <c:pt idx="0">
                  <c:v>3.2116788321167884</c:v>
                </c:pt>
              </c:numCache>
            </c:numRef>
          </c:bubbleSize>
          <c:bubble3D val="0"/>
        </c:ser>
        <c:ser>
          <c:idx val="4"/>
          <c:order val="6"/>
          <c:tx>
            <c:strRef>
              <c:f>Greens!$BV$97</c:f>
              <c:strCache>
                <c:ptCount val="1"/>
                <c:pt idx="0">
                  <c:v>Belarus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25400">
              <a:solidFill>
                <a:schemeClr val="accent6">
                  <a:lumMod val="40000"/>
                  <a:lumOff val="60000"/>
                </a:schemeClr>
              </a:solidFill>
            </a:ln>
            <a:effectLst/>
          </c:spPr>
          <c:invertIfNegative val="0"/>
          <c:xVal>
            <c:numRef>
              <c:f>Greens!$BW$97</c:f>
              <c:numCache>
                <c:formatCode>0%</c:formatCode>
                <c:ptCount val="1"/>
                <c:pt idx="0">
                  <c:v>0.23757694069275753</c:v>
                </c:pt>
              </c:numCache>
            </c:numRef>
          </c:xVal>
          <c:yVal>
            <c:numRef>
              <c:f>Greens!$BX$97</c:f>
              <c:numCache>
                <c:formatCode>0%</c:formatCode>
                <c:ptCount val="1"/>
                <c:pt idx="0">
                  <c:v>0.35230023446437264</c:v>
                </c:pt>
              </c:numCache>
            </c:numRef>
          </c:yVal>
          <c:bubbleSize>
            <c:numRef>
              <c:f>Greens!$BY$97</c:f>
              <c:numCache>
                <c:formatCode>0.00</c:formatCode>
                <c:ptCount val="1"/>
                <c:pt idx="0">
                  <c:v>0.86353340883352214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73723136"/>
        <c:axId val="273726272"/>
      </c:bubbleChart>
      <c:valAx>
        <c:axId val="273723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Average Share in Fennel Exported from Georgia (2009 - 2016)</a:t>
                </a:r>
              </a:p>
            </c:rich>
          </c:tx>
          <c:layout>
            <c:manualLayout>
              <c:xMode val="edge"/>
              <c:yMode val="edge"/>
              <c:x val="0.21497669866224151"/>
              <c:y val="0.87694430966416792"/>
            </c:manualLayout>
          </c:layout>
          <c:overlay val="0"/>
          <c:spPr>
            <a:solidFill>
              <a:schemeClr val="bg1"/>
            </a:solidFill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cross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3726272"/>
        <c:crosses val="autoZero"/>
        <c:crossBetween val="midCat"/>
      </c:valAx>
      <c:valAx>
        <c:axId val="27372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0" i="0" baseline="0">
                    <a:effectLst/>
                  </a:rPr>
                  <a:t>CAGR of Exported Georgian Fennel by Market (2009 - 2016)</a:t>
                </a:r>
                <a:endParaRPr lang="en-US" sz="1600">
                  <a:effectLst/>
                </a:endParaRPr>
              </a:p>
            </c:rich>
          </c:tx>
          <c:layout>
            <c:manualLayout>
              <c:xMode val="edge"/>
              <c:yMode val="edge"/>
              <c:x val="9.6178017291458605E-3"/>
              <c:y val="7.62818383051475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cross"/>
        <c:minorTickMark val="cross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3723136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225159811617702"/>
          <c:y val="3.3019936285384514E-2"/>
          <c:w val="0.1207679407391412"/>
          <c:h val="0.783128484547573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93250901307755"/>
          <c:y val="5.1596912017199341E-2"/>
          <c:w val="0.69642854407587684"/>
          <c:h val="0.70188903470399533"/>
        </c:manualLayout>
      </c:layout>
      <c:areaChart>
        <c:grouping val="stacked"/>
        <c:varyColors val="0"/>
        <c:ser>
          <c:idx val="0"/>
          <c:order val="0"/>
          <c:tx>
            <c:strRef>
              <c:f>Greens!$AR$109:$AS$109</c:f>
              <c:strCache>
                <c:ptCount val="2"/>
                <c:pt idx="0">
                  <c:v>Total Exports</c:v>
                </c:pt>
                <c:pt idx="1">
                  <c:v>USD (thsd)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Greens!$AT$87:$BA$88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Greens!$AT$109:$BA$109</c:f>
              <c:numCache>
                <c:formatCode>#,##0.0_);[Red]\(#,##0.0\)</c:formatCode>
                <c:ptCount val="8"/>
                <c:pt idx="0">
                  <c:v>1457.1341855465296</c:v>
                </c:pt>
                <c:pt idx="1">
                  <c:v>296.97713755685697</c:v>
                </c:pt>
                <c:pt idx="2">
                  <c:v>164.4881556291819</c:v>
                </c:pt>
                <c:pt idx="3">
                  <c:v>351</c:v>
                </c:pt>
                <c:pt idx="4">
                  <c:v>2402</c:v>
                </c:pt>
                <c:pt idx="5">
                  <c:v>2067</c:v>
                </c:pt>
                <c:pt idx="6">
                  <c:v>2502</c:v>
                </c:pt>
                <c:pt idx="7">
                  <c:v>2259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3720784"/>
        <c:axId val="273723528"/>
      </c:areaChart>
      <c:barChart>
        <c:barDir val="col"/>
        <c:grouping val="clustered"/>
        <c:varyColors val="0"/>
        <c:ser>
          <c:idx val="1"/>
          <c:order val="1"/>
          <c:tx>
            <c:strRef>
              <c:f>Greens!$AR$110:$AS$110</c:f>
              <c:strCache>
                <c:ptCount val="2"/>
                <c:pt idx="0">
                  <c:v>Total Exports</c:v>
                </c:pt>
                <c:pt idx="1">
                  <c:v>MT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Greens!$AT$87:$BA$88</c:f>
              <c:strCache>
                <c:ptCount val="8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</c:strCache>
            </c:strRef>
          </c:cat>
          <c:val>
            <c:numRef>
              <c:f>Greens!$AT$110:$BA$110</c:f>
              <c:numCache>
                <c:formatCode>#,##0.0_);[Red]\(#,##0.0\)</c:formatCode>
                <c:ptCount val="8"/>
                <c:pt idx="0">
                  <c:v>2162.8409999999999</c:v>
                </c:pt>
                <c:pt idx="1">
                  <c:v>304.68900000000002</c:v>
                </c:pt>
                <c:pt idx="2">
                  <c:v>55.431000000000004</c:v>
                </c:pt>
                <c:pt idx="3">
                  <c:v>313.31799999999998</c:v>
                </c:pt>
                <c:pt idx="4">
                  <c:v>2236.83</c:v>
                </c:pt>
                <c:pt idx="5">
                  <c:v>1859.26</c:v>
                </c:pt>
                <c:pt idx="6">
                  <c:v>2090.1439999999998</c:v>
                </c:pt>
                <c:pt idx="7">
                  <c:v>1935.88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2"/>
        <c:overlap val="2"/>
        <c:axId val="273721568"/>
        <c:axId val="273720000"/>
      </c:barChart>
      <c:catAx>
        <c:axId val="273721568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3720000"/>
        <c:crosses val="autoZero"/>
        <c:auto val="1"/>
        <c:lblAlgn val="ctr"/>
        <c:lblOffset val="100"/>
        <c:noMultiLvlLbl val="0"/>
      </c:catAx>
      <c:valAx>
        <c:axId val="27372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Metric Tons</a:t>
                </a:r>
              </a:p>
            </c:rich>
          </c:tx>
          <c:layout>
            <c:manualLayout>
              <c:xMode val="edge"/>
              <c:yMode val="edge"/>
              <c:x val="1.5489830961076692E-3"/>
              <c:y val="0.2387822908146465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_);[Red]\(#,##0.0\)" sourceLinked="1"/>
        <c:majorTickMark val="cross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3721568"/>
        <c:crosses val="autoZero"/>
        <c:crossBetween val="between"/>
        <c:minorUnit val="250"/>
      </c:valAx>
      <c:valAx>
        <c:axId val="2737235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USD (thsd)</a:t>
                </a:r>
              </a:p>
            </c:rich>
          </c:tx>
          <c:layout>
            <c:manualLayout>
              <c:xMode val="edge"/>
              <c:yMode val="edge"/>
              <c:x val="0.94190132664945314"/>
              <c:y val="0.228397826256016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_);[Red]\(#,##0.0\)" sourceLinked="1"/>
        <c:majorTickMark val="cross"/>
        <c:minorTickMark val="in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3720784"/>
        <c:crosses val="max"/>
        <c:crossBetween val="between"/>
        <c:minorUnit val="250"/>
      </c:valAx>
      <c:catAx>
        <c:axId val="273720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3723528"/>
        <c:crosses val="autoZero"/>
        <c:auto val="1"/>
        <c:lblAlgn val="ctr"/>
        <c:lblOffset val="100"/>
        <c:noMultiLvlLbl val="0"/>
      </c:catAx>
      <c:spPr>
        <a:solidFill>
          <a:sysClr val="window" lastClr="FFFFFF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25461325076856"/>
          <c:y val="0.85681898281003788"/>
          <c:w val="0.5458078917850360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9C12A-C3BC-41F3-BA33-737D9257A8E6}" type="doc">
      <dgm:prSet loTypeId="urn:microsoft.com/office/officeart/2005/8/layout/hProcess9" loCatId="process" qsTypeId="urn:microsoft.com/office/officeart/2005/8/quickstyle/simple2" qsCatId="simple" csTypeId="urn:microsoft.com/office/officeart/2005/8/colors/accent1_2" csCatId="accent1" phldr="1"/>
      <dgm:spPr/>
    </dgm:pt>
    <dgm:pt modelId="{4CDF3D5E-4D88-4F0F-A7F9-CC21B97C3269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Raw Materials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F6BF88-269C-483F-8D9A-2D3EDD2BFA3A}" type="parTrans" cxnId="{46ADF36F-D794-4A7B-A98D-0030001ADDE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8D7A74-D25E-456F-ADD5-BEA4AC157262}" type="sibTrans" cxnId="{46ADF36F-D794-4A7B-A98D-0030001ADDE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FEE203-03A1-4727-9B15-3D99CCC52723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Component Parts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3B2468-1381-4527-B250-AEFC46D76238}" type="parTrans" cxnId="{D5D305C7-BD60-43EA-BCFE-CC11809BA60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FBE975-530D-4B08-ABA6-8C8C490E4EBD}" type="sibTrans" cxnId="{D5D305C7-BD60-43EA-BCFE-CC11809BA607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CAC30F-765E-402C-9749-3F8A7F7E3231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Processing &amp; Packaging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0B4953-CE3A-4EEA-B11F-CCE3756476DB}" type="parTrans" cxnId="{30BEF19A-0DEC-47C1-BC93-C90F2596756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9D8EAB-2470-4CA5-BF0E-0CA472CADE07}" type="sibTrans" cxnId="{30BEF19A-0DEC-47C1-BC93-C90F2596756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379AE-61F7-4911-B0C3-3C8C432D2A29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Retail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80C676-4747-4D4B-8056-E943C1F890C3}" type="parTrans" cxnId="{DE12D442-F40D-4937-A8A4-79674AE2B5D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7C47F4-0E7E-4761-9E38-CE135E31E128}" type="sibTrans" cxnId="{DE12D442-F40D-4937-A8A4-79674AE2B5D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201FFD-AD1D-4893-92A5-FA823A2DCD0E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Wholesale</a:t>
          </a:r>
          <a:endParaRPr lang="en-GB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EEE22A-DE73-4AE0-9029-F9794AB2E339}" type="parTrans" cxnId="{66A52119-AD40-4C5D-A19F-93AA7FE9885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6F8621-53B4-4E56-BAFA-4042835075A2}" type="sibTrans" cxnId="{66A52119-AD40-4C5D-A19F-93AA7FE98853}">
      <dgm:prSet/>
      <dgm:spPr/>
      <dgm:t>
        <a:bodyPr/>
        <a:lstStyle/>
        <a:p>
          <a:endParaRPr lang="en-GB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547041-80CC-4E24-9D42-DF1115263140}" type="pres">
      <dgm:prSet presAssocID="{B189C12A-C3BC-41F3-BA33-737D9257A8E6}" presName="CompostProcess" presStyleCnt="0">
        <dgm:presLayoutVars>
          <dgm:dir/>
          <dgm:resizeHandles val="exact"/>
        </dgm:presLayoutVars>
      </dgm:prSet>
      <dgm:spPr/>
    </dgm:pt>
    <dgm:pt modelId="{C07AC37E-CC24-4B5C-919D-88C35290C67A}" type="pres">
      <dgm:prSet presAssocID="{B189C12A-C3BC-41F3-BA33-737D9257A8E6}" presName="arrow" presStyleLbl="bgShp" presStyleIdx="0" presStyleCnt="1"/>
      <dgm:spPr/>
    </dgm:pt>
    <dgm:pt modelId="{B0D42234-7F14-4D0C-90A1-08B00B8D6EF9}" type="pres">
      <dgm:prSet presAssocID="{B189C12A-C3BC-41F3-BA33-737D9257A8E6}" presName="linearProcess" presStyleCnt="0"/>
      <dgm:spPr/>
    </dgm:pt>
    <dgm:pt modelId="{05412ACE-0D39-43F9-8B30-BB4BBC5460F0}" type="pres">
      <dgm:prSet presAssocID="{4CDF3D5E-4D88-4F0F-A7F9-CC21B97C326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D511C7-B214-4DD1-869D-C5BEBE53EDC8}" type="pres">
      <dgm:prSet presAssocID="{ED8D7A74-D25E-456F-ADD5-BEA4AC157262}" presName="sibTrans" presStyleCnt="0"/>
      <dgm:spPr/>
    </dgm:pt>
    <dgm:pt modelId="{79811847-DE6F-462F-B87C-8B02211DBEED}" type="pres">
      <dgm:prSet presAssocID="{76FEE203-03A1-4727-9B15-3D99CCC52723}" presName="textNode" presStyleLbl="node1" presStyleIdx="1" presStyleCnt="5" custScaleX="964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35E046-F4B3-47CE-874A-14BC939176E5}" type="pres">
      <dgm:prSet presAssocID="{9FFBE975-530D-4B08-ABA6-8C8C490E4EBD}" presName="sibTrans" presStyleCnt="0"/>
      <dgm:spPr/>
    </dgm:pt>
    <dgm:pt modelId="{D5EF7BC2-0117-4E0E-A875-2DC699F5774F}" type="pres">
      <dgm:prSet presAssocID="{1ECAC30F-765E-402C-9749-3F8A7F7E323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BEF051-29E9-413C-BDE6-41CFB81C3B02}" type="pres">
      <dgm:prSet presAssocID="{AF9D8EAB-2470-4CA5-BF0E-0CA472CADE07}" presName="sibTrans" presStyleCnt="0"/>
      <dgm:spPr/>
    </dgm:pt>
    <dgm:pt modelId="{69301A7D-9AD4-4F98-A12C-C5397F506AF7}" type="pres">
      <dgm:prSet presAssocID="{4B201FFD-AD1D-4893-92A5-FA823A2DCD0E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1E47B8-2FC9-4A2C-A8FB-FA36089917CA}" type="pres">
      <dgm:prSet presAssocID="{D86F8621-53B4-4E56-BAFA-4042835075A2}" presName="sibTrans" presStyleCnt="0"/>
      <dgm:spPr/>
    </dgm:pt>
    <dgm:pt modelId="{71CBF257-93F3-4091-8ED8-580FC343BBEC}" type="pres">
      <dgm:prSet presAssocID="{85D379AE-61F7-4911-B0C3-3C8C432D2A29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4464D9C-5536-4FCB-8E5D-1810C5EA3F14}" type="presOf" srcId="{76FEE203-03A1-4727-9B15-3D99CCC52723}" destId="{79811847-DE6F-462F-B87C-8B02211DBEED}" srcOrd="0" destOrd="0" presId="urn:microsoft.com/office/officeart/2005/8/layout/hProcess9"/>
    <dgm:cxn modelId="{DE12D442-F40D-4937-A8A4-79674AE2B5D3}" srcId="{B189C12A-C3BC-41F3-BA33-737D9257A8E6}" destId="{85D379AE-61F7-4911-B0C3-3C8C432D2A29}" srcOrd="4" destOrd="0" parTransId="{7D80C676-4747-4D4B-8056-E943C1F890C3}" sibTransId="{C97C47F4-0E7E-4761-9E38-CE135E31E128}"/>
    <dgm:cxn modelId="{30BEF19A-0DEC-47C1-BC93-C90F25967563}" srcId="{B189C12A-C3BC-41F3-BA33-737D9257A8E6}" destId="{1ECAC30F-765E-402C-9749-3F8A7F7E3231}" srcOrd="2" destOrd="0" parTransId="{0D0B4953-CE3A-4EEA-B11F-CCE3756476DB}" sibTransId="{AF9D8EAB-2470-4CA5-BF0E-0CA472CADE07}"/>
    <dgm:cxn modelId="{4DFF62E5-01D8-4A61-A2A8-19B0CFFAB79F}" type="presOf" srcId="{85D379AE-61F7-4911-B0C3-3C8C432D2A29}" destId="{71CBF257-93F3-4091-8ED8-580FC343BBEC}" srcOrd="0" destOrd="0" presId="urn:microsoft.com/office/officeart/2005/8/layout/hProcess9"/>
    <dgm:cxn modelId="{46ADF36F-D794-4A7B-A98D-0030001ADDE7}" srcId="{B189C12A-C3BC-41F3-BA33-737D9257A8E6}" destId="{4CDF3D5E-4D88-4F0F-A7F9-CC21B97C3269}" srcOrd="0" destOrd="0" parTransId="{90F6BF88-269C-483F-8D9A-2D3EDD2BFA3A}" sibTransId="{ED8D7A74-D25E-456F-ADD5-BEA4AC157262}"/>
    <dgm:cxn modelId="{D5D305C7-BD60-43EA-BCFE-CC11809BA607}" srcId="{B189C12A-C3BC-41F3-BA33-737D9257A8E6}" destId="{76FEE203-03A1-4727-9B15-3D99CCC52723}" srcOrd="1" destOrd="0" parTransId="{0B3B2468-1381-4527-B250-AEFC46D76238}" sibTransId="{9FFBE975-530D-4B08-ABA6-8C8C490E4EBD}"/>
    <dgm:cxn modelId="{66A52119-AD40-4C5D-A19F-93AA7FE98853}" srcId="{B189C12A-C3BC-41F3-BA33-737D9257A8E6}" destId="{4B201FFD-AD1D-4893-92A5-FA823A2DCD0E}" srcOrd="3" destOrd="0" parTransId="{B9EEE22A-DE73-4AE0-9029-F9794AB2E339}" sibTransId="{D86F8621-53B4-4E56-BAFA-4042835075A2}"/>
    <dgm:cxn modelId="{EA691A18-2EC2-4F79-AF39-49F7D160D992}" type="presOf" srcId="{4CDF3D5E-4D88-4F0F-A7F9-CC21B97C3269}" destId="{05412ACE-0D39-43F9-8B30-BB4BBC5460F0}" srcOrd="0" destOrd="0" presId="urn:microsoft.com/office/officeart/2005/8/layout/hProcess9"/>
    <dgm:cxn modelId="{87BFFF2B-1BDC-4217-912D-9994FD0B3401}" type="presOf" srcId="{B189C12A-C3BC-41F3-BA33-737D9257A8E6}" destId="{BA547041-80CC-4E24-9D42-DF1115263140}" srcOrd="0" destOrd="0" presId="urn:microsoft.com/office/officeart/2005/8/layout/hProcess9"/>
    <dgm:cxn modelId="{DBC46300-D69D-4C75-99CD-EB9A0D491114}" type="presOf" srcId="{1ECAC30F-765E-402C-9749-3F8A7F7E3231}" destId="{D5EF7BC2-0117-4E0E-A875-2DC699F5774F}" srcOrd="0" destOrd="0" presId="urn:microsoft.com/office/officeart/2005/8/layout/hProcess9"/>
    <dgm:cxn modelId="{AF20BCB7-DA53-4F36-A6D6-04C678E5CD14}" type="presOf" srcId="{4B201FFD-AD1D-4893-92A5-FA823A2DCD0E}" destId="{69301A7D-9AD4-4F98-A12C-C5397F506AF7}" srcOrd="0" destOrd="0" presId="urn:microsoft.com/office/officeart/2005/8/layout/hProcess9"/>
    <dgm:cxn modelId="{1B8B0051-D0A1-443C-9E24-F720A287F520}" type="presParOf" srcId="{BA547041-80CC-4E24-9D42-DF1115263140}" destId="{C07AC37E-CC24-4B5C-919D-88C35290C67A}" srcOrd="0" destOrd="0" presId="urn:microsoft.com/office/officeart/2005/8/layout/hProcess9"/>
    <dgm:cxn modelId="{02819C6C-29AE-4CF0-956B-0DF6009010A2}" type="presParOf" srcId="{BA547041-80CC-4E24-9D42-DF1115263140}" destId="{B0D42234-7F14-4D0C-90A1-08B00B8D6EF9}" srcOrd="1" destOrd="0" presId="urn:microsoft.com/office/officeart/2005/8/layout/hProcess9"/>
    <dgm:cxn modelId="{83CFAA80-D631-4994-88FA-1B4B8F0CCCF7}" type="presParOf" srcId="{B0D42234-7F14-4D0C-90A1-08B00B8D6EF9}" destId="{05412ACE-0D39-43F9-8B30-BB4BBC5460F0}" srcOrd="0" destOrd="0" presId="urn:microsoft.com/office/officeart/2005/8/layout/hProcess9"/>
    <dgm:cxn modelId="{4C94E696-0B90-4A36-A60E-152B740959A0}" type="presParOf" srcId="{B0D42234-7F14-4D0C-90A1-08B00B8D6EF9}" destId="{B9D511C7-B214-4DD1-869D-C5BEBE53EDC8}" srcOrd="1" destOrd="0" presId="urn:microsoft.com/office/officeart/2005/8/layout/hProcess9"/>
    <dgm:cxn modelId="{81D0E2C9-4517-494D-B2C4-200E7D3889CD}" type="presParOf" srcId="{B0D42234-7F14-4D0C-90A1-08B00B8D6EF9}" destId="{79811847-DE6F-462F-B87C-8B02211DBEED}" srcOrd="2" destOrd="0" presId="urn:microsoft.com/office/officeart/2005/8/layout/hProcess9"/>
    <dgm:cxn modelId="{DDF8AADF-4DAA-4CC3-B734-819E32B364B4}" type="presParOf" srcId="{B0D42234-7F14-4D0C-90A1-08B00B8D6EF9}" destId="{6335E046-F4B3-47CE-874A-14BC939176E5}" srcOrd="3" destOrd="0" presId="urn:microsoft.com/office/officeart/2005/8/layout/hProcess9"/>
    <dgm:cxn modelId="{CCF22EE5-F4B2-4699-9A3D-332ACA1A46E9}" type="presParOf" srcId="{B0D42234-7F14-4D0C-90A1-08B00B8D6EF9}" destId="{D5EF7BC2-0117-4E0E-A875-2DC699F5774F}" srcOrd="4" destOrd="0" presId="urn:microsoft.com/office/officeart/2005/8/layout/hProcess9"/>
    <dgm:cxn modelId="{F8B6DA7F-E035-44FD-9284-40934778C2DD}" type="presParOf" srcId="{B0D42234-7F14-4D0C-90A1-08B00B8D6EF9}" destId="{A7BEF051-29E9-413C-BDE6-41CFB81C3B02}" srcOrd="5" destOrd="0" presId="urn:microsoft.com/office/officeart/2005/8/layout/hProcess9"/>
    <dgm:cxn modelId="{A277BAF4-FFDE-4E22-AD01-C6D52F7F4C77}" type="presParOf" srcId="{B0D42234-7F14-4D0C-90A1-08B00B8D6EF9}" destId="{69301A7D-9AD4-4F98-A12C-C5397F506AF7}" srcOrd="6" destOrd="0" presId="urn:microsoft.com/office/officeart/2005/8/layout/hProcess9"/>
    <dgm:cxn modelId="{79C507B6-0AD2-4A71-AF8B-5520515C1DC2}" type="presParOf" srcId="{B0D42234-7F14-4D0C-90A1-08B00B8D6EF9}" destId="{2F1E47B8-2FC9-4A2C-A8FB-FA36089917CA}" srcOrd="7" destOrd="0" presId="urn:microsoft.com/office/officeart/2005/8/layout/hProcess9"/>
    <dgm:cxn modelId="{0BC98D43-6B45-4CBB-94F9-191E313E6428}" type="presParOf" srcId="{B0D42234-7F14-4D0C-90A1-08B00B8D6EF9}" destId="{71CBF257-93F3-4091-8ED8-580FC343BBEC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05A9E-A7CD-4F42-AD16-5149175C5FDB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4CCC6-F148-4825-8354-38F74C3D7E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87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B74C6-D9ED-40DE-8DE5-9770354F87FE}" type="datetime1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54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A02D-7739-4F58-9775-6FED3B426C45}" type="datetime1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45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CFA71-E76C-408B-94A9-6107C4567B0F}" type="datetime1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8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39851" y="6511485"/>
            <a:ext cx="928465" cy="365125"/>
          </a:xfrm>
        </p:spPr>
        <p:txBody>
          <a:bodyPr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2BA79BA-A857-4B51-B55E-E758F35158D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69819" y="871433"/>
            <a:ext cx="4376055" cy="58820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676502" y="863816"/>
            <a:ext cx="4383087" cy="58820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961564" y="-1"/>
            <a:ext cx="6036484" cy="591269"/>
          </a:xfrm>
        </p:spPr>
        <p:txBody>
          <a:bodyPr>
            <a:normAutofit/>
          </a:bodyPr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111348" y="729616"/>
            <a:ext cx="7192736" cy="3469"/>
          </a:xfrm>
          <a:prstGeom prst="line">
            <a:avLst/>
          </a:prstGeom>
          <a:ln w="28575">
            <a:solidFill>
              <a:srgbClr val="4F81BD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080134" y="6495945"/>
            <a:ext cx="7192736" cy="3469"/>
          </a:xfrm>
          <a:prstGeom prst="line">
            <a:avLst/>
          </a:prstGeom>
          <a:ln w="28575">
            <a:solidFill>
              <a:srgbClr val="4F81BD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9" y="70232"/>
            <a:ext cx="2694437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6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6D2E-DCAF-4932-9921-956E12411DEE}" type="datetime1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360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95C7-F004-47FC-8EE8-F7980650F65F}" type="datetime1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939D8-EDD0-4705-A799-87E4489A8B5F}" type="datetime1">
              <a:rPr lang="en-GB" smtClean="0"/>
              <a:t>15/05/2018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3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EFD7-6BB0-461E-AD02-BBACC2DABE78}" type="datetime1">
              <a:rPr lang="en-GB" smtClean="0"/>
              <a:t>15/05/2018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02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35BFC-06FD-47AA-9A63-CEDCCE2F60E9}" type="datetime1">
              <a:rPr lang="en-GB" smtClean="0"/>
              <a:t>15/05/2018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95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ABD4B-B63E-4DD3-9741-991BC63ECA42}" type="datetime1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29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7A8D-FFCE-48A4-A9F3-7F6B388E2F22}" type="datetime1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49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5AA8E-5294-48E3-8DC0-06EF71211048}" type="datetime1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A79BA-A857-4B51-B55E-E758F35158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9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9132" y="1188485"/>
            <a:ext cx="7973185" cy="2203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altLang="en-US" sz="4600" b="1" dirty="0" smtClean="0">
                <a:solidFill>
                  <a:schemeClr val="accent1"/>
                </a:solidFill>
                <a:latin typeface="Calibri (Headings)"/>
                <a:cs typeface="+mj-cs"/>
              </a:rPr>
              <a:t>Greens Sector in Georgia</a:t>
            </a:r>
            <a:r>
              <a:rPr lang="ka-GE" altLang="en-US" sz="4600" b="1" dirty="0" smtClean="0">
                <a:solidFill>
                  <a:schemeClr val="accent1"/>
                </a:solidFill>
                <a:latin typeface="Calibri (Headings)"/>
                <a:cs typeface="+mj-cs"/>
              </a:rPr>
              <a:t>.</a:t>
            </a:r>
          </a:p>
          <a:p>
            <a:pPr algn="ctr"/>
            <a:r>
              <a:rPr lang="en-US" altLang="en-US" sz="4000" b="1" dirty="0" smtClean="0">
                <a:solidFill>
                  <a:schemeClr val="accent1"/>
                </a:solidFill>
                <a:latin typeface="Calibri (Headings)"/>
                <a:cs typeface="+mj-cs"/>
              </a:rPr>
              <a:t>Greens Value-Chain Study</a:t>
            </a:r>
            <a:r>
              <a:rPr lang="ka-GE" altLang="en-US" sz="4000" b="1" dirty="0" smtClean="0">
                <a:solidFill>
                  <a:schemeClr val="accent1"/>
                </a:solidFill>
                <a:latin typeface="Calibri (Headings)"/>
                <a:cs typeface="+mj-cs"/>
              </a:rPr>
              <a:t>.</a:t>
            </a:r>
            <a:endParaRPr lang="en-GB" altLang="en-US" sz="4000" b="1" dirty="0">
              <a:solidFill>
                <a:schemeClr val="accent1"/>
              </a:solidFill>
              <a:latin typeface="Calibri (Headings)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07367" y="3772976"/>
            <a:ext cx="739671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 smtClean="0">
                <a:solidFill>
                  <a:srgbClr val="898989"/>
                </a:solidFill>
                <a:latin typeface="Adobe Fangsong Std R" pitchFamily="18" charset="-128"/>
                <a:ea typeface="Adobe Fangsong Std R" pitchFamily="18" charset="-128"/>
                <a:cs typeface="+mn-cs"/>
              </a:rPr>
              <a:t>Giorgi Andguladze</a:t>
            </a:r>
            <a:r>
              <a:rPr lang="ka-GE" altLang="en-US" sz="2800" dirty="0" smtClean="0">
                <a:solidFill>
                  <a:srgbClr val="898989"/>
                </a:solidFill>
                <a:latin typeface="Adobe Fangsong Std R" pitchFamily="18" charset="-128"/>
                <a:ea typeface="Adobe Fangsong Std R" pitchFamily="18" charset="-128"/>
                <a:cs typeface="+mn-cs"/>
              </a:rPr>
              <a:t>, </a:t>
            </a:r>
            <a:r>
              <a:rPr lang="en-US" altLang="en-US" sz="2800" dirty="0" smtClean="0">
                <a:solidFill>
                  <a:srgbClr val="898989"/>
                </a:solidFill>
                <a:latin typeface="Adobe Fangsong Std R" pitchFamily="18" charset="-128"/>
                <a:ea typeface="Adobe Fangsong Std R" pitchFamily="18" charset="-128"/>
                <a:cs typeface="+mn-cs"/>
              </a:rPr>
              <a:t>Giorgi Teliashvili</a:t>
            </a:r>
            <a:r>
              <a:rPr lang="ka-GE" altLang="en-US" sz="2800" dirty="0" smtClean="0">
                <a:solidFill>
                  <a:srgbClr val="898989"/>
                </a:solidFill>
                <a:latin typeface="Adobe Fangsong Std R" pitchFamily="18" charset="-128"/>
                <a:ea typeface="Adobe Fangsong Std R" pitchFamily="18" charset="-128"/>
                <a:cs typeface="+mn-cs"/>
              </a:rPr>
              <a:t>.</a:t>
            </a:r>
            <a:endParaRPr lang="en-US" altLang="en-US" sz="2800" dirty="0">
              <a:solidFill>
                <a:srgbClr val="898989"/>
              </a:solidFill>
              <a:latin typeface="Adobe Fangsong Std R" pitchFamily="18" charset="-128"/>
              <a:ea typeface="Adobe Fangsong Std R" pitchFamily="18" charset="-128"/>
              <a:cs typeface="+mn-cs"/>
            </a:endParaRPr>
          </a:p>
          <a:p>
            <a:pPr marL="0" indent="0" algn="ctr">
              <a:buNone/>
            </a:pPr>
            <a:r>
              <a:rPr lang="en-US" altLang="en-US" sz="2200" dirty="0" smtClean="0">
                <a:solidFill>
                  <a:srgbClr val="898989"/>
                </a:solidFill>
                <a:latin typeface="Adobe Fangsong Std R" pitchFamily="18" charset="-128"/>
                <a:ea typeface="Adobe Fangsong Std R" pitchFamily="18" charset="-128"/>
                <a:cs typeface="+mn-cs"/>
              </a:rPr>
              <a:t>National Experts on Value-Chains.</a:t>
            </a:r>
          </a:p>
          <a:p>
            <a:pPr marL="0" indent="0" algn="ctr">
              <a:buNone/>
            </a:pPr>
            <a:r>
              <a:rPr lang="en-US" altLang="en-US" sz="2200" dirty="0" smtClean="0">
                <a:solidFill>
                  <a:srgbClr val="898989"/>
                </a:solidFill>
                <a:latin typeface="Adobe Fangsong Std R" pitchFamily="18" charset="-128"/>
                <a:ea typeface="Adobe Fangsong Std R" pitchFamily="18" charset="-128"/>
                <a:cs typeface="+mn-cs"/>
              </a:rPr>
              <a:t>May 2018 / Presentation of Research Results</a:t>
            </a:r>
            <a:endParaRPr lang="en-GB" altLang="en-US" sz="2600" dirty="0">
              <a:solidFill>
                <a:srgbClr val="898989"/>
              </a:solidFill>
              <a:latin typeface="Adobe Fangsong Std R" pitchFamily="18" charset="-128"/>
              <a:ea typeface="Adobe Fangsong Std R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3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3192"/>
                </a:solidFill>
              </a:rPr>
              <a:t>Tskaltubo</a:t>
            </a:r>
            <a:r>
              <a:rPr lang="ka-GE" b="1" dirty="0" smtClean="0">
                <a:solidFill>
                  <a:srgbClr val="003192"/>
                </a:solidFill>
              </a:rPr>
              <a:t>: </a:t>
            </a:r>
            <a:r>
              <a:rPr lang="en-US" sz="2000" dirty="0" smtClean="0"/>
              <a:t>Ideal climactic conditions for greens production</a:t>
            </a:r>
            <a:r>
              <a:rPr lang="ka-GE" sz="2000" dirty="0" smtClean="0"/>
              <a:t>.</a:t>
            </a: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en-US" sz="2000" dirty="0" smtClean="0"/>
              <a:t>Temperature in Winter is ideal for greens production.</a:t>
            </a: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3192"/>
                </a:solidFill>
              </a:rPr>
              <a:t>Post-harvest life of greens: </a:t>
            </a:r>
            <a:r>
              <a:rPr lang="en-US" sz="2000" dirty="0"/>
              <a:t>Under 0 degrees condition it is 2 to 3 weeks.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in </a:t>
            </a:r>
            <a:r>
              <a:rPr lang="en-US" dirty="0" err="1" smtClean="0"/>
              <a:t>Tskaltubo</a:t>
            </a:r>
            <a:endParaRPr lang="en-US" dirty="0"/>
          </a:p>
        </p:txBody>
      </p:sp>
      <p:pic>
        <p:nvPicPr>
          <p:cNvPr id="1026" name="Picture 2" descr="Image result for á¬á§ááá¢á£ááá¡ áá£áááªáááááá¢áá¢á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313" y="4617594"/>
            <a:ext cx="3347770" cy="1763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3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095" y="765417"/>
            <a:ext cx="5462357" cy="5882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Types of Greenhouses</a:t>
            </a:r>
            <a:r>
              <a:rPr lang="ka-GE" sz="2000" b="1" dirty="0" smtClean="0"/>
              <a:t>:</a:t>
            </a:r>
          </a:p>
          <a:p>
            <a:pPr marL="287338" indent="-287338">
              <a:buBlip>
                <a:blip r:embed="rId2"/>
              </a:buBlip>
            </a:pPr>
            <a:r>
              <a:rPr lang="en-US" sz="1800" dirty="0" smtClean="0"/>
              <a:t>Mainly with plastic cellophanes. </a:t>
            </a:r>
          </a:p>
          <a:p>
            <a:pPr marL="287338" indent="-287338">
              <a:buBlip>
                <a:blip r:embed="rId2"/>
              </a:buBlip>
            </a:pPr>
            <a:endParaRPr lang="ka-GE" sz="1800" dirty="0" smtClean="0"/>
          </a:p>
          <a:p>
            <a:pPr marL="287338" indent="-287338">
              <a:buBlip>
                <a:blip r:embed="rId2"/>
              </a:buBlip>
            </a:pPr>
            <a:r>
              <a:rPr lang="en-US" sz="1800" dirty="0" smtClean="0"/>
              <a:t>Some greenhouses are made of glass</a:t>
            </a:r>
            <a:r>
              <a:rPr lang="ka-GE" sz="1800" dirty="0" smtClean="0"/>
              <a:t>.</a:t>
            </a:r>
            <a:endParaRPr lang="en-US" sz="1800" dirty="0" smtClean="0"/>
          </a:p>
          <a:p>
            <a:pPr marL="287338" indent="-287338">
              <a:buBlip>
                <a:blip r:embed="rId2"/>
              </a:buBlip>
            </a:pPr>
            <a:endParaRPr lang="ka-GE" sz="1800" dirty="0" smtClean="0"/>
          </a:p>
          <a:p>
            <a:pPr marL="287338" indent="-287338">
              <a:buBlip>
                <a:blip r:embed="rId2"/>
              </a:buBlip>
            </a:pPr>
            <a:r>
              <a:rPr lang="en-US" sz="1800" dirty="0" smtClean="0"/>
              <a:t>Some are build with wood</a:t>
            </a:r>
            <a:r>
              <a:rPr lang="ka-GE" sz="1800" dirty="0" smtClean="0"/>
              <a:t>.</a:t>
            </a:r>
            <a:endParaRPr lang="en-US" sz="1800" dirty="0" smtClean="0"/>
          </a:p>
          <a:p>
            <a:pPr marL="287338" indent="-287338">
              <a:buBlip>
                <a:blip r:embed="rId2"/>
              </a:buBlip>
            </a:pPr>
            <a:endParaRPr lang="ka-GE" sz="1800" dirty="0" smtClean="0"/>
          </a:p>
          <a:p>
            <a:pPr marL="287338" indent="-287338">
              <a:buBlip>
                <a:blip r:embed="rId2"/>
              </a:buBlip>
            </a:pPr>
            <a:r>
              <a:rPr lang="en-US" sz="1800" dirty="0" smtClean="0"/>
              <a:t>On average </a:t>
            </a:r>
            <a:r>
              <a:rPr lang="ka-GE" sz="1800" dirty="0" smtClean="0"/>
              <a:t>500 </a:t>
            </a:r>
            <a:r>
              <a:rPr lang="en-US" sz="1800" dirty="0"/>
              <a:t>m</a:t>
            </a:r>
            <a:r>
              <a:rPr lang="ka-GE" sz="1800" dirty="0" smtClean="0"/>
              <a:t>2. </a:t>
            </a:r>
            <a:endParaRPr lang="en-US" sz="1800" dirty="0" smtClean="0"/>
          </a:p>
          <a:p>
            <a:pPr marL="287338" indent="-287338">
              <a:buBlip>
                <a:blip r:embed="rId2"/>
              </a:buBlip>
            </a:pPr>
            <a:endParaRPr lang="ka-GE" sz="1800" dirty="0" smtClean="0"/>
          </a:p>
          <a:p>
            <a:pPr marL="287338" indent="-287338">
              <a:buBlip>
                <a:blip r:embed="rId2"/>
              </a:buBlip>
            </a:pPr>
            <a:r>
              <a:rPr lang="en-US" sz="1800" dirty="0" smtClean="0"/>
              <a:t>Drip irrigation systems deriving water from rivers or underground wells using generators as a source. </a:t>
            </a:r>
          </a:p>
          <a:p>
            <a:pPr marL="287338" indent="-287338">
              <a:buBlip>
                <a:blip r:embed="rId2"/>
              </a:buBlip>
            </a:pPr>
            <a:endParaRPr lang="ka-GE" sz="1800" dirty="0" smtClean="0"/>
          </a:p>
          <a:p>
            <a:pPr marL="287338" indent="-287338">
              <a:buBlip>
                <a:blip r:embed="rId2"/>
              </a:buBlip>
            </a:pPr>
            <a:r>
              <a:rPr lang="en-US" sz="1800" dirty="0" smtClean="0"/>
              <a:t>Drainage and ventilation systems are not present. </a:t>
            </a:r>
          </a:p>
          <a:p>
            <a:pPr marL="287338" indent="-287338">
              <a:buBlip>
                <a:blip r:embed="rId2"/>
              </a:buBlip>
            </a:pPr>
            <a:endParaRPr lang="ka-GE" sz="1800" dirty="0" smtClean="0"/>
          </a:p>
          <a:p>
            <a:pPr marL="287338" indent="-287338">
              <a:buBlip>
                <a:blip r:embed="rId2"/>
              </a:buBlip>
            </a:pPr>
            <a:r>
              <a:rPr lang="en-US" sz="1800" dirty="0" smtClean="0"/>
              <a:t>No heating available</a:t>
            </a:r>
            <a:r>
              <a:rPr lang="ka-GE" sz="1800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Greenhouses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84" y="765417"/>
            <a:ext cx="1887564" cy="141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28" y="3594512"/>
            <a:ext cx="1887563" cy="141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84" y="2178840"/>
            <a:ext cx="1887563" cy="141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484" y="5041853"/>
            <a:ext cx="1887563" cy="1415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5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888" y="811984"/>
            <a:ext cx="6045451" cy="58820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dirty="0" smtClean="0"/>
              <a:t>Cultural Practices</a:t>
            </a:r>
            <a:r>
              <a:rPr lang="ka-GE" sz="2000" b="1" dirty="0" smtClean="0"/>
              <a:t>:</a:t>
            </a:r>
            <a:endParaRPr lang="ka-GE" sz="2000" b="1" dirty="0"/>
          </a:p>
          <a:p>
            <a:pPr marL="341313" indent="-341313">
              <a:buBlip>
                <a:blip r:embed="rId2"/>
              </a:buBlip>
            </a:pPr>
            <a:r>
              <a:rPr lang="en-US" sz="1800" dirty="0" smtClean="0"/>
              <a:t>Planted in September-October.</a:t>
            </a:r>
          </a:p>
          <a:p>
            <a:pPr marL="0" indent="0">
              <a:buNone/>
            </a:pPr>
            <a:endParaRPr lang="ka-GE" sz="1800" dirty="0"/>
          </a:p>
          <a:p>
            <a:pPr marL="341313" indent="-341313">
              <a:buBlip>
                <a:blip r:embed="rId2"/>
              </a:buBlip>
            </a:pPr>
            <a:r>
              <a:rPr lang="en-US" sz="1800" dirty="0" smtClean="0"/>
              <a:t>Seeds imported from Italy, Netherlands, Russia and some are local </a:t>
            </a:r>
            <a:r>
              <a:rPr lang="ka-GE" sz="1800" dirty="0" smtClean="0"/>
              <a:t>(</a:t>
            </a:r>
            <a:r>
              <a:rPr lang="en-US" sz="1800" dirty="0" smtClean="0"/>
              <a:t>Prices vary from</a:t>
            </a:r>
            <a:r>
              <a:rPr lang="ka-GE" sz="1800" dirty="0" smtClean="0"/>
              <a:t>15</a:t>
            </a:r>
            <a:r>
              <a:rPr lang="en-US" sz="1800" dirty="0" smtClean="0"/>
              <a:t> GEL to 350 GEL/kg</a:t>
            </a:r>
            <a:r>
              <a:rPr lang="ka-GE" sz="1800" dirty="0" smtClean="0"/>
              <a:t>).</a:t>
            </a:r>
            <a:endParaRPr lang="en-US" sz="1800" dirty="0" smtClean="0"/>
          </a:p>
          <a:p>
            <a:pPr marL="341313" indent="-341313">
              <a:buBlip>
                <a:blip r:embed="rId2"/>
              </a:buBlip>
            </a:pPr>
            <a:endParaRPr lang="ka-GE" sz="1800" dirty="0"/>
          </a:p>
          <a:p>
            <a:pPr marL="341313" indent="-341313">
              <a:buBlip>
                <a:blip r:embed="rId2"/>
              </a:buBlip>
            </a:pPr>
            <a:r>
              <a:rPr lang="en-US" sz="1800" dirty="0" smtClean="0"/>
              <a:t>Laboratory for soil analysis – in Tbilisi, Kutaisi and </a:t>
            </a:r>
            <a:r>
              <a:rPr lang="en-US" sz="1800" dirty="0" err="1" smtClean="0"/>
              <a:t>Gurian</a:t>
            </a:r>
            <a:r>
              <a:rPr lang="en-US" sz="1800" dirty="0" smtClean="0"/>
              <a:t> region. </a:t>
            </a:r>
          </a:p>
          <a:p>
            <a:pPr marL="0" indent="0">
              <a:buNone/>
            </a:pPr>
            <a:endParaRPr lang="ka-GE" sz="1800" dirty="0"/>
          </a:p>
          <a:p>
            <a:pPr marL="341313" indent="-341313">
              <a:buBlip>
                <a:blip r:embed="rId2"/>
              </a:buBlip>
            </a:pPr>
            <a:r>
              <a:rPr lang="en-US" sz="1800" dirty="0" smtClean="0"/>
              <a:t>Vegetation period is from 1.5 to 2 months – Harvesting about 8 times a season (from November to May)</a:t>
            </a:r>
          </a:p>
          <a:p>
            <a:pPr marL="341313" indent="-341313">
              <a:buBlip>
                <a:blip r:embed="rId2"/>
              </a:buBlip>
            </a:pPr>
            <a:endParaRPr lang="ka-GE" sz="1800" dirty="0"/>
          </a:p>
          <a:p>
            <a:pPr marL="341313" indent="-341313">
              <a:buBlip>
                <a:blip r:embed="rId2"/>
              </a:buBlip>
            </a:pPr>
            <a:r>
              <a:rPr lang="en-US" sz="1800" dirty="0" smtClean="0"/>
              <a:t>Hired labor – harvests about 30 kg a day and is paid 15 – 20 GEL/day.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Greenhouses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714699" y="759217"/>
            <a:ext cx="1985142" cy="5655232"/>
            <a:chOff x="5511389" y="871433"/>
            <a:chExt cx="2086732" cy="584780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031"/>
            <a:stretch/>
          </p:blipFill>
          <p:spPr>
            <a:xfrm>
              <a:off x="5511389" y="871433"/>
              <a:ext cx="2084404" cy="1453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2" r="9189"/>
            <a:stretch/>
          </p:blipFill>
          <p:spPr>
            <a:xfrm>
              <a:off x="5524134" y="2359077"/>
              <a:ext cx="2071659" cy="1453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2" t="9902"/>
            <a:stretch/>
          </p:blipFill>
          <p:spPr>
            <a:xfrm>
              <a:off x="5524134" y="5265851"/>
              <a:ext cx="2073987" cy="145338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r="13340"/>
          <a:stretch/>
        </p:blipFill>
        <p:spPr>
          <a:xfrm>
            <a:off x="6684082" y="3618332"/>
            <a:ext cx="2084234" cy="1439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651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3192"/>
                </a:solidFill>
              </a:rPr>
              <a:t>National Food Agency (NFA) is responsible for compliance with </a:t>
            </a:r>
            <a:r>
              <a:rPr lang="en-US" sz="1800" b="1" dirty="0" smtClean="0">
                <a:solidFill>
                  <a:srgbClr val="003192"/>
                </a:solidFill>
              </a:rPr>
              <a:t>standards. </a:t>
            </a:r>
            <a:endParaRPr lang="en-US" sz="1800" b="1" dirty="0">
              <a:solidFill>
                <a:srgbClr val="003192"/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192"/>
                </a:solidFill>
              </a:rPr>
              <a:t>Good Agriculture Practice (GAP)</a:t>
            </a:r>
            <a:r>
              <a:rPr lang="ka-GE" sz="1800" b="1" dirty="0" smtClean="0">
                <a:solidFill>
                  <a:srgbClr val="003192"/>
                </a:solidFill>
              </a:rPr>
              <a:t> </a:t>
            </a:r>
            <a:r>
              <a:rPr lang="en-US" sz="1800" b="1" dirty="0" smtClean="0">
                <a:solidFill>
                  <a:srgbClr val="003192"/>
                </a:solidFill>
              </a:rPr>
              <a:t>Certificate</a:t>
            </a:r>
            <a:r>
              <a:rPr lang="ka-GE" sz="1800" b="1" dirty="0" smtClean="0">
                <a:solidFill>
                  <a:srgbClr val="003192"/>
                </a:solidFill>
              </a:rPr>
              <a:t>: </a:t>
            </a:r>
            <a:r>
              <a:rPr lang="en-US" sz="1800" dirty="0"/>
              <a:t>for high-value European markets.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192"/>
                </a:solidFill>
              </a:rPr>
              <a:t>For exporting to the EU member states</a:t>
            </a:r>
            <a:r>
              <a:rPr lang="ka-GE" sz="1800" b="1" dirty="0" smtClean="0">
                <a:solidFill>
                  <a:srgbClr val="003192"/>
                </a:solidFill>
              </a:rPr>
              <a:t>:</a:t>
            </a:r>
            <a:endParaRPr lang="en-US" sz="1600" dirty="0"/>
          </a:p>
          <a:p>
            <a:pPr marL="225425" indent="-225425">
              <a:buBlip>
                <a:blip r:embed="rId2"/>
              </a:buBlip>
            </a:pPr>
            <a:r>
              <a:rPr lang="en-US" sz="1800" dirty="0"/>
              <a:t>Undergo customs and </a:t>
            </a:r>
            <a:r>
              <a:rPr lang="en-US" sz="1800" dirty="0" err="1"/>
              <a:t>phytosanitary</a:t>
            </a:r>
            <a:r>
              <a:rPr lang="en-US" sz="1800" dirty="0"/>
              <a:t> inspections at the point of entry into the EU (border). </a:t>
            </a:r>
          </a:p>
          <a:p>
            <a:pPr marL="225425" indent="-225425">
              <a:buBlip>
                <a:blip r:embed="rId2"/>
              </a:buBlip>
            </a:pPr>
            <a:r>
              <a:rPr lang="en-US" sz="1800" dirty="0" smtClean="0"/>
              <a:t>Be </a:t>
            </a:r>
            <a:r>
              <a:rPr lang="en-US" sz="1800" dirty="0"/>
              <a:t>imported into the EU by an importer registered in the official register of an EU country. </a:t>
            </a:r>
          </a:p>
          <a:p>
            <a:pPr marL="225425" indent="-225425">
              <a:buBlip>
                <a:blip r:embed="rId2"/>
              </a:buBlip>
            </a:pPr>
            <a:r>
              <a:rPr lang="en-US" sz="1800" dirty="0" smtClean="0"/>
              <a:t>Be </a:t>
            </a:r>
            <a:r>
              <a:rPr lang="en-US" sz="1800" dirty="0"/>
              <a:t>announced before arrival to the customs office at the point of entry.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3192"/>
                </a:solidFill>
              </a:rPr>
              <a:t>Documentation Needed for Exports</a:t>
            </a:r>
            <a:r>
              <a:rPr lang="ka-GE" sz="1800" b="1" dirty="0" smtClean="0">
                <a:solidFill>
                  <a:srgbClr val="003192"/>
                </a:solidFill>
              </a:rPr>
              <a:t>: </a:t>
            </a:r>
          </a:p>
          <a:p>
            <a:pPr marL="225425" indent="-225425">
              <a:buBlip>
                <a:blip r:embed="rId2"/>
              </a:buBlip>
            </a:pPr>
            <a:r>
              <a:rPr lang="en-US" sz="1800" dirty="0" smtClean="0"/>
              <a:t>Certificate </a:t>
            </a:r>
            <a:r>
              <a:rPr lang="en-US" sz="1800" dirty="0"/>
              <a:t>of origin of goods: Issued by Georgian chamber of commerce and costs about 100 GEL. </a:t>
            </a:r>
          </a:p>
          <a:p>
            <a:pPr marL="225425" indent="-225425">
              <a:buBlip>
                <a:blip r:embed="rId2"/>
              </a:buBlip>
            </a:pPr>
            <a:r>
              <a:rPr lang="en-US" sz="1800" dirty="0" err="1"/>
              <a:t>Phytosanitary</a:t>
            </a:r>
            <a:r>
              <a:rPr lang="en-US" sz="1800" dirty="0"/>
              <a:t> certificate: Issued by National Food Agency of Ministry of Agriculture of Georgia and costs from 50 – 100 GEL. </a:t>
            </a:r>
            <a:endParaRPr lang="en-US" sz="1800" dirty="0" smtClean="0"/>
          </a:p>
          <a:p>
            <a:pPr marL="225425" indent="-225425">
              <a:buBlip>
                <a:blip r:embed="rId2"/>
              </a:buBlip>
            </a:pPr>
            <a:r>
              <a:rPr lang="en-US" sz="1800" dirty="0"/>
              <a:t>Document from a laboratory: Document confirming laboratorial analysis of greens and a plant-health certificate. </a:t>
            </a:r>
          </a:p>
          <a:p>
            <a:pPr marL="225425" indent="-225425">
              <a:buBlip>
                <a:blip r:embed="rId2"/>
              </a:buBlip>
            </a:pPr>
            <a:r>
              <a:rPr lang="en-US" sz="1800" dirty="0" err="1"/>
              <a:t>GlobalGap</a:t>
            </a:r>
            <a:r>
              <a:rPr lang="en-US" sz="1800" dirty="0"/>
              <a:t>: </a:t>
            </a:r>
            <a:r>
              <a:rPr lang="en-US" sz="1800" dirty="0" err="1"/>
              <a:t>GlobalGap</a:t>
            </a:r>
            <a:r>
              <a:rPr lang="en-US" sz="1800" dirty="0"/>
              <a:t> certificate. </a:t>
            </a:r>
          </a:p>
          <a:p>
            <a:pPr marL="225425" indent="-225425">
              <a:buBlip>
                <a:blip r:embed="rId2"/>
              </a:buBlip>
            </a:pPr>
            <a:r>
              <a:rPr lang="en-US" sz="1800" dirty="0"/>
              <a:t>Technical documentation: An invoice from the buyer and a document specifying details of what is being exported. </a:t>
            </a:r>
          </a:p>
          <a:p>
            <a:pPr marL="225425" indent="-225425">
              <a:buBlip>
                <a:blip r:embed="rId2"/>
              </a:buBlip>
            </a:pPr>
            <a:endParaRPr lang="ka-GE" sz="1800" dirty="0" smtClean="0"/>
          </a:p>
          <a:p>
            <a:pPr marL="225425" indent="-225425">
              <a:buBlip>
                <a:blip r:embed="rId2"/>
              </a:buBlip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72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3192"/>
                </a:solidFill>
              </a:rPr>
              <a:t>Packaging</a:t>
            </a:r>
            <a:r>
              <a:rPr lang="ka-GE" sz="2000" b="1" dirty="0" smtClean="0">
                <a:solidFill>
                  <a:srgbClr val="003192"/>
                </a:solidFill>
              </a:rPr>
              <a:t>: </a:t>
            </a:r>
            <a:r>
              <a:rPr lang="en-US" sz="1800" dirty="0"/>
              <a:t>Frequently stored in carton boxes, jute sacs, tied with rubber bands. </a:t>
            </a:r>
          </a:p>
          <a:p>
            <a:pPr marL="0" indent="0">
              <a:buNone/>
            </a:pPr>
            <a:endParaRPr lang="ka-GE" sz="2000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3192"/>
                </a:solidFill>
              </a:rPr>
              <a:t>Capacity</a:t>
            </a:r>
            <a:r>
              <a:rPr lang="ka-GE" sz="2000" b="1" dirty="0" smtClean="0">
                <a:solidFill>
                  <a:srgbClr val="003192"/>
                </a:solidFill>
              </a:rPr>
              <a:t>: </a:t>
            </a:r>
            <a:r>
              <a:rPr lang="ka-GE" sz="1800" dirty="0" smtClean="0"/>
              <a:t>30 </a:t>
            </a:r>
            <a:r>
              <a:rPr lang="en-US" sz="1800" dirty="0" smtClean="0"/>
              <a:t>kg</a:t>
            </a:r>
            <a:r>
              <a:rPr lang="ka-GE" sz="18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ka-GE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3192"/>
                </a:solidFill>
              </a:rPr>
              <a:t>Exporters</a:t>
            </a:r>
            <a:r>
              <a:rPr lang="ka-GE" sz="2000" b="1" dirty="0" smtClean="0">
                <a:solidFill>
                  <a:srgbClr val="003192"/>
                </a:solidFill>
              </a:rPr>
              <a:t>: </a:t>
            </a:r>
            <a:r>
              <a:rPr lang="en-US" sz="1800" dirty="0"/>
              <a:t>Put blocks of ice inside carton boxes. </a:t>
            </a:r>
          </a:p>
          <a:p>
            <a:pPr marL="0" indent="0">
              <a:buNone/>
            </a:pPr>
            <a:endParaRPr lang="ka-GE" dirty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3192"/>
                </a:solidFill>
              </a:rPr>
              <a:t>Transportation</a:t>
            </a:r>
            <a:r>
              <a:rPr lang="ka-GE" sz="2000" b="1" dirty="0" smtClean="0">
                <a:solidFill>
                  <a:srgbClr val="003192"/>
                </a:solidFill>
              </a:rPr>
              <a:t>:</a:t>
            </a:r>
            <a:r>
              <a:rPr lang="en-US" sz="2000" b="1" dirty="0" smtClean="0">
                <a:solidFill>
                  <a:srgbClr val="003192"/>
                </a:solidFill>
              </a:rPr>
              <a:t> </a:t>
            </a:r>
            <a:r>
              <a:rPr lang="en-US" sz="1800" dirty="0"/>
              <a:t>Transporting with trucks. Some with refrigerated trucks + blocks of ice.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00" y="4488449"/>
            <a:ext cx="2984247" cy="167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Packaging and Transportation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00" y="2639737"/>
            <a:ext cx="2984247" cy="1678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801" y="791024"/>
            <a:ext cx="2984248" cy="1678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75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819" y="871433"/>
            <a:ext cx="6098459" cy="5882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3192"/>
                </a:solidFill>
              </a:rPr>
              <a:t>Funding</a:t>
            </a:r>
            <a:r>
              <a:rPr lang="ka-GE" sz="1800" b="1" dirty="0" smtClean="0">
                <a:solidFill>
                  <a:srgbClr val="003192"/>
                </a:solidFill>
              </a:rPr>
              <a:t>: </a:t>
            </a:r>
            <a:r>
              <a:rPr lang="en-US" sz="1800" dirty="0"/>
              <a:t>Prefe</a:t>
            </a:r>
            <a:r>
              <a:rPr lang="en-US" sz="1800" dirty="0" smtClean="0"/>
              <a:t>rential Agro Credit Project -</a:t>
            </a:r>
            <a:r>
              <a:rPr lang="en-US" sz="1800" b="1" dirty="0" smtClean="0">
                <a:solidFill>
                  <a:srgbClr val="003192"/>
                </a:solidFill>
              </a:rPr>
              <a:t> </a:t>
            </a:r>
            <a:r>
              <a:rPr lang="en-US" sz="1800" dirty="0"/>
              <a:t>NNLE </a:t>
            </a:r>
            <a:r>
              <a:rPr lang="en-US" sz="1800" dirty="0" smtClean="0"/>
              <a:t>Agricultural </a:t>
            </a:r>
            <a:r>
              <a:rPr lang="en-US" sz="1800" dirty="0"/>
              <a:t>Projects Management Agency </a:t>
            </a:r>
            <a:r>
              <a:rPr lang="ka-GE" sz="1800" dirty="0" smtClean="0"/>
              <a:t>.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Governmental Policy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9819" y="2182282"/>
            <a:ext cx="437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Preferential Agro Credit Project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Imereti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7204" y="2565177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48312" y="2182282"/>
            <a:ext cx="4378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Preferential Agro Credit Project in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Imereti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35697" y="2565177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6" r="1221"/>
          <a:stretch/>
        </p:blipFill>
        <p:spPr>
          <a:xfrm>
            <a:off x="39756" y="2673739"/>
            <a:ext cx="4280453" cy="2930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316" y="2660487"/>
            <a:ext cx="4389740" cy="281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Preferential Agro Credit </a:t>
            </a:r>
            <a:r>
              <a:rPr lang="en-US" dirty="0" smtClean="0"/>
              <a:t>Project</a:t>
            </a:r>
            <a:endParaRPr lang="en-US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765707"/>
              </p:ext>
            </p:extLst>
          </p:nvPr>
        </p:nvGraphicFramePr>
        <p:xfrm>
          <a:off x="319313" y="1167199"/>
          <a:ext cx="4284941" cy="259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191" y="784304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 Distribution (2013)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6576" y="1167199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604548"/>
              </p:ext>
            </p:extLst>
          </p:nvPr>
        </p:nvGraphicFramePr>
        <p:xfrm>
          <a:off x="4629844" y="1167199"/>
          <a:ext cx="4514155" cy="259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29845" y="784304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717230" y="1167199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915467"/>
              </p:ext>
            </p:extLst>
          </p:nvPr>
        </p:nvGraphicFramePr>
        <p:xfrm>
          <a:off x="307778" y="4075755"/>
          <a:ext cx="4310532" cy="2625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6576" y="3587727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3961" y="3970622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17230" y="3587727"/>
            <a:ext cx="3501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 (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804615" y="3970622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146289"/>
              </p:ext>
            </p:extLst>
          </p:nvPr>
        </p:nvGraphicFramePr>
        <p:xfrm>
          <a:off x="4531057" y="4024363"/>
          <a:ext cx="4541683" cy="248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 rot="16200000">
            <a:off x="-1562176" y="2145120"/>
            <a:ext cx="3578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# of Greenhouses Funded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555987" y="4970953"/>
            <a:ext cx="3578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# of Greenhouses Funded</a:t>
            </a:r>
          </a:p>
        </p:txBody>
      </p:sp>
    </p:spTree>
    <p:extLst>
      <p:ext uri="{BB962C8B-B14F-4D97-AF65-F5344CB8AC3E}">
        <p14:creationId xmlns:p14="http://schemas.microsoft.com/office/powerpoint/2010/main" val="42514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rices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878634"/>
              </p:ext>
            </p:extLst>
          </p:nvPr>
        </p:nvGraphicFramePr>
        <p:xfrm>
          <a:off x="615651" y="1564608"/>
          <a:ext cx="7971759" cy="4562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58407" y="1142267"/>
            <a:ext cx="5021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Retail price index of greens in</a:t>
            </a:r>
            <a:r>
              <a:rPr lang="ka-GE" b="1" dirty="0" smtClean="0">
                <a:latin typeface="Arial" panose="020B0604020202020204" pitchFamily="34" charset="0"/>
                <a:cs typeface="Arial" panose="020B0604020202020204" pitchFamily="34" charset="0"/>
              </a:rPr>
              <a:t> 2018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5502" y="1538103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46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18</a:t>
            </a:fld>
            <a:endParaRPr lang="en-GB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48336358"/>
              </p:ext>
            </p:extLst>
          </p:nvPr>
        </p:nvGraphicFramePr>
        <p:xfrm>
          <a:off x="188686" y="1916190"/>
          <a:ext cx="8809362" cy="2031696"/>
        </p:xfrm>
        <a:graphic>
          <a:graphicData uri="http://schemas.openxmlformats.org/drawingml/2006/table">
            <a:tbl>
              <a:tblPr/>
              <a:tblGrid>
                <a:gridCol w="260448"/>
                <a:gridCol w="1898668"/>
                <a:gridCol w="438941"/>
                <a:gridCol w="494933"/>
                <a:gridCol w="406137"/>
                <a:gridCol w="859235"/>
                <a:gridCol w="1796582"/>
                <a:gridCol w="1406021"/>
                <a:gridCol w="1248397"/>
              </a:tblGrid>
              <a:tr h="356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Georgian Greens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Farm-Gate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Price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Wholesale Price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Retail Price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1468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</a:t>
                      </a:r>
                      <a:r>
                        <a:rPr lang="en-US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Price&amp;Cost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GEL/kg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38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966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Margins (Under Normal Conditions)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1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Georgian Greens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Farm-level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Wholesale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Retail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64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Mark-up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GEL/kg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3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Margin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a-G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7261" y="850828"/>
            <a:ext cx="5021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 average prices of greens (unprocessed) in 2018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65502" y="1538103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83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7481" y="1014997"/>
            <a:ext cx="437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Exports of Georgian Fennel (By months and countries)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33741" y="1674580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68" y="1807448"/>
            <a:ext cx="8437595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82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7958" y="811984"/>
            <a:ext cx="4587712" cy="5882063"/>
          </a:xfrm>
        </p:spPr>
        <p:txBody>
          <a:bodyPr/>
          <a:lstStyle/>
          <a:p>
            <a:pPr marL="292100" indent="-292100">
              <a:lnSpc>
                <a:spcPct val="150000"/>
              </a:lnSpc>
              <a:buBlip>
                <a:blip r:embed="rId2"/>
              </a:buBlip>
            </a:pPr>
            <a:r>
              <a:rPr lang="en-US" sz="1800" dirty="0" smtClean="0"/>
              <a:t>Research Mission and Objectives</a:t>
            </a:r>
            <a:endParaRPr lang="ka-GE" sz="1800" dirty="0" smtClean="0"/>
          </a:p>
          <a:p>
            <a:pPr marL="292100" indent="-292100">
              <a:lnSpc>
                <a:spcPct val="150000"/>
              </a:lnSpc>
              <a:buBlip>
                <a:blip r:embed="rId2"/>
              </a:buBlip>
            </a:pPr>
            <a:r>
              <a:rPr lang="en-US" sz="1800" dirty="0" smtClean="0"/>
              <a:t>Methodology</a:t>
            </a:r>
            <a:endParaRPr lang="ka-GE" sz="1800" dirty="0" smtClean="0"/>
          </a:p>
          <a:p>
            <a:pPr marL="292100" indent="-292100">
              <a:lnSpc>
                <a:spcPct val="150000"/>
              </a:lnSpc>
              <a:buBlip>
                <a:blip r:embed="rId2"/>
              </a:buBlip>
            </a:pPr>
            <a:r>
              <a:rPr lang="en-US" sz="1800" dirty="0" smtClean="0"/>
              <a:t>Production and Greenhouse Types</a:t>
            </a:r>
            <a:endParaRPr lang="ka-GE" sz="1800" dirty="0" smtClean="0"/>
          </a:p>
          <a:p>
            <a:pPr marL="292100" indent="-292100">
              <a:lnSpc>
                <a:spcPct val="150000"/>
              </a:lnSpc>
              <a:buBlip>
                <a:blip r:embed="rId2"/>
              </a:buBlip>
            </a:pPr>
            <a:r>
              <a:rPr lang="en-US" sz="1800" dirty="0" smtClean="0"/>
              <a:t>Standards and Regulation</a:t>
            </a:r>
            <a:endParaRPr lang="ka-GE" sz="1800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pic>
        <p:nvPicPr>
          <p:cNvPr id="6" name="Picture 5" descr="Image result for á°áá ááá á¡áááá£á ááá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7"/>
          <a:stretch/>
        </p:blipFill>
        <p:spPr bwMode="auto">
          <a:xfrm>
            <a:off x="3872479" y="3865853"/>
            <a:ext cx="4471360" cy="2645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82209" y="775720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2100" indent="-292100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Packaging and Transportation</a:t>
            </a:r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-292100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-292100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Value Chain Map </a:t>
            </a:r>
          </a:p>
          <a:p>
            <a:pPr marL="292100" indent="-292100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Export and Prices</a:t>
            </a:r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2100" indent="-292100">
              <a:lnSpc>
                <a:spcPct val="150000"/>
              </a:lnSpc>
              <a:buBlip>
                <a:blip r:embed="rId2"/>
              </a:buBlip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endParaRPr lang="ka-G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3104" y="935138"/>
            <a:ext cx="437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Export of Georgian Fennel by Countries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20489" y="1608319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029373"/>
              </p:ext>
            </p:extLst>
          </p:nvPr>
        </p:nvGraphicFramePr>
        <p:xfrm>
          <a:off x="477079" y="1817675"/>
          <a:ext cx="8520970" cy="4066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3774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20489" y="1106634"/>
            <a:ext cx="437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Exports of Georgian Fennel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20489" y="1608319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4979532"/>
              </p:ext>
            </p:extLst>
          </p:nvPr>
        </p:nvGraphicFramePr>
        <p:xfrm>
          <a:off x="249653" y="1886719"/>
          <a:ext cx="8059459" cy="3626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9465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120489" y="1106634"/>
            <a:ext cx="437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Exports of Georgian Fennel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120489" y="1608319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09" y="1687664"/>
            <a:ext cx="8288744" cy="422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4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3192"/>
                </a:solidFill>
              </a:rPr>
              <a:t>Problems with exporting to the EU: </a:t>
            </a:r>
            <a:r>
              <a:rPr lang="en-US" sz="2000" dirty="0" smtClean="0"/>
              <a:t>It is needed to…</a:t>
            </a:r>
            <a:endParaRPr lang="ka-GE" sz="1800" dirty="0"/>
          </a:p>
          <a:p>
            <a:pPr marL="292100" indent="-292100">
              <a:lnSpc>
                <a:spcPct val="100000"/>
              </a:lnSpc>
              <a:buBlip>
                <a:blip r:embed="rId2"/>
              </a:buBlip>
            </a:pPr>
            <a:r>
              <a:rPr lang="en-US" sz="1800" dirty="0" smtClean="0"/>
              <a:t>Process the greens.</a:t>
            </a:r>
            <a:endParaRPr lang="ka-GE" sz="1800" dirty="0" smtClean="0"/>
          </a:p>
          <a:p>
            <a:pPr marL="292100" indent="-292100">
              <a:lnSpc>
                <a:spcPct val="100000"/>
              </a:lnSpc>
              <a:buBlip>
                <a:blip r:embed="rId2"/>
              </a:buBlip>
            </a:pPr>
            <a:endParaRPr lang="ka-GE" sz="1800" dirty="0"/>
          </a:p>
          <a:p>
            <a:pPr marL="292100" indent="-292100">
              <a:lnSpc>
                <a:spcPct val="100000"/>
              </a:lnSpc>
              <a:buBlip>
                <a:blip r:embed="rId2"/>
              </a:buBlip>
            </a:pPr>
            <a:r>
              <a:rPr lang="en-US" sz="1800" dirty="0" smtClean="0"/>
              <a:t>Package the greens.</a:t>
            </a:r>
            <a:endParaRPr lang="ka-GE" sz="1800" dirty="0" smtClean="0"/>
          </a:p>
          <a:p>
            <a:pPr marL="292100" indent="-292100">
              <a:lnSpc>
                <a:spcPct val="100000"/>
              </a:lnSpc>
              <a:buBlip>
                <a:blip r:embed="rId2"/>
              </a:buBlip>
            </a:pPr>
            <a:endParaRPr lang="ka-GE" sz="1800" dirty="0"/>
          </a:p>
          <a:p>
            <a:pPr marL="292100" indent="-292100">
              <a:lnSpc>
                <a:spcPct val="100000"/>
              </a:lnSpc>
              <a:buBlip>
                <a:blip r:embed="rId2"/>
              </a:buBlip>
            </a:pPr>
            <a:r>
              <a:rPr lang="en-US" sz="1800" dirty="0" smtClean="0"/>
              <a:t>Meet minimum volume requirements.</a:t>
            </a:r>
            <a:endParaRPr lang="ka-GE" sz="1800" dirty="0" smtClean="0"/>
          </a:p>
          <a:p>
            <a:pPr marL="292100" indent="-292100">
              <a:lnSpc>
                <a:spcPct val="100000"/>
              </a:lnSpc>
              <a:buBlip>
                <a:blip r:embed="rId2"/>
              </a:buBlip>
            </a:pPr>
            <a:endParaRPr lang="ka-GE" sz="1800" dirty="0"/>
          </a:p>
          <a:p>
            <a:pPr marL="292100" indent="-292100">
              <a:lnSpc>
                <a:spcPct val="100000"/>
              </a:lnSpc>
              <a:buBlip>
                <a:blip r:embed="rId2"/>
              </a:buBlip>
            </a:pPr>
            <a:r>
              <a:rPr lang="en-US" sz="1800" dirty="0" smtClean="0"/>
              <a:t>Establish connections with importers/distributors.</a:t>
            </a:r>
          </a:p>
          <a:p>
            <a:pPr marL="292100" indent="-292100">
              <a:lnSpc>
                <a:spcPct val="100000"/>
              </a:lnSpc>
              <a:buBlip>
                <a:blip r:embed="rId2"/>
              </a:buBlip>
            </a:pPr>
            <a:endParaRPr lang="en-US" sz="1800" dirty="0"/>
          </a:p>
          <a:p>
            <a:pPr marL="292100" indent="-292100">
              <a:lnSpc>
                <a:spcPct val="100000"/>
              </a:lnSpc>
              <a:buBlip>
                <a:blip r:embed="rId2"/>
              </a:buBlip>
            </a:pPr>
            <a:r>
              <a:rPr lang="en-US" sz="1800" dirty="0" smtClean="0"/>
              <a:t>Meet standard requirements.</a:t>
            </a:r>
            <a:endParaRPr lang="ka-GE" sz="1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 smtClean="0">
                <a:solidFill>
                  <a:srgbClr val="00339A"/>
                </a:solidFill>
              </a:rPr>
              <a:t>Need for Certification</a:t>
            </a:r>
            <a:r>
              <a:rPr lang="ka-GE" sz="2000" b="1" dirty="0" smtClean="0">
                <a:solidFill>
                  <a:srgbClr val="00339A"/>
                </a:solidFill>
              </a:rPr>
              <a:t>:</a:t>
            </a:r>
            <a:endParaRPr lang="ka-GE" sz="2000" b="1" dirty="0">
              <a:solidFill>
                <a:srgbClr val="00339A"/>
              </a:solidFill>
            </a:endParaRPr>
          </a:p>
          <a:p>
            <a:pPr marL="225425" indent="-225425">
              <a:buBlip>
                <a:blip r:embed="rId2"/>
              </a:buBlip>
            </a:pPr>
            <a:r>
              <a:rPr lang="en-US" sz="1800" b="1" dirty="0">
                <a:solidFill>
                  <a:srgbClr val="00339A"/>
                </a:solidFill>
              </a:rPr>
              <a:t>Certificate of origin of goods: </a:t>
            </a:r>
            <a:r>
              <a:rPr lang="en-US" sz="1800" dirty="0"/>
              <a:t>Issued by Georgian chamber of commerce and costs about 100 GEL. </a:t>
            </a:r>
            <a:endParaRPr lang="en-US" sz="1800" dirty="0" smtClean="0"/>
          </a:p>
          <a:p>
            <a:pPr marL="225425" indent="-225425">
              <a:buBlip>
                <a:blip r:embed="rId2"/>
              </a:buBlip>
            </a:pPr>
            <a:endParaRPr lang="en-US" sz="1800" dirty="0"/>
          </a:p>
          <a:p>
            <a:pPr marL="225425" indent="-225425">
              <a:buBlip>
                <a:blip r:embed="rId2"/>
              </a:buBlip>
            </a:pPr>
            <a:r>
              <a:rPr lang="en-US" sz="1800" b="1" dirty="0" err="1">
                <a:solidFill>
                  <a:srgbClr val="00339A"/>
                </a:solidFill>
              </a:rPr>
              <a:t>Phytosanitary</a:t>
            </a:r>
            <a:r>
              <a:rPr lang="en-US" sz="1800" b="1" dirty="0">
                <a:solidFill>
                  <a:srgbClr val="00339A"/>
                </a:solidFill>
              </a:rPr>
              <a:t> certificate: </a:t>
            </a:r>
            <a:r>
              <a:rPr lang="en-US" sz="1800" dirty="0"/>
              <a:t>Issued by National Food Agency of Ministry of Agriculture of Georgia and costs from 50 – 100 GEL. </a:t>
            </a:r>
            <a:endParaRPr lang="en-US" sz="1800" dirty="0" smtClean="0"/>
          </a:p>
          <a:p>
            <a:pPr marL="225425" indent="-225425">
              <a:buBlip>
                <a:blip r:embed="rId2"/>
              </a:buBlip>
            </a:pPr>
            <a:endParaRPr lang="en-US" sz="1800" dirty="0"/>
          </a:p>
          <a:p>
            <a:pPr marL="225425" indent="-225425">
              <a:buBlip>
                <a:blip r:embed="rId2"/>
              </a:buBlip>
            </a:pPr>
            <a:r>
              <a:rPr lang="en-US" sz="1800" b="1" dirty="0">
                <a:solidFill>
                  <a:srgbClr val="00339A"/>
                </a:solidFill>
              </a:rPr>
              <a:t>Document from a laboratory: </a:t>
            </a:r>
            <a:r>
              <a:rPr lang="en-US" sz="1800" dirty="0"/>
              <a:t>Document confirming laboratorial analysis of greens and a plant-health certificate. </a:t>
            </a:r>
            <a:endParaRPr lang="en-US" sz="1800" dirty="0" smtClean="0"/>
          </a:p>
          <a:p>
            <a:pPr marL="225425" indent="-225425">
              <a:buBlip>
                <a:blip r:embed="rId2"/>
              </a:buBlip>
            </a:pPr>
            <a:endParaRPr lang="en-US" sz="1800" dirty="0"/>
          </a:p>
          <a:p>
            <a:pPr marL="225425" indent="-225425">
              <a:buBlip>
                <a:blip r:embed="rId2"/>
              </a:buBlip>
            </a:pPr>
            <a:r>
              <a:rPr lang="en-US" sz="1800" b="1" dirty="0" err="1">
                <a:solidFill>
                  <a:srgbClr val="00339A"/>
                </a:solidFill>
              </a:rPr>
              <a:t>GlobalGap</a:t>
            </a:r>
            <a:r>
              <a:rPr lang="en-US" sz="1800" b="1" dirty="0">
                <a:solidFill>
                  <a:srgbClr val="00339A"/>
                </a:solidFill>
              </a:rPr>
              <a:t>: </a:t>
            </a:r>
            <a:r>
              <a:rPr lang="en-US" sz="1800" dirty="0" err="1"/>
              <a:t>GlobalGap</a:t>
            </a:r>
            <a:r>
              <a:rPr lang="en-US" sz="1800" dirty="0"/>
              <a:t> certificate. </a:t>
            </a:r>
            <a:endParaRPr lang="en-US" sz="1800" dirty="0" smtClean="0"/>
          </a:p>
          <a:p>
            <a:pPr marL="225425" indent="-225425">
              <a:buBlip>
                <a:blip r:embed="rId2"/>
              </a:buBlip>
            </a:pPr>
            <a:endParaRPr lang="en-US" sz="1800" dirty="0"/>
          </a:p>
          <a:p>
            <a:pPr marL="225425" indent="-225425">
              <a:buBlip>
                <a:blip r:embed="rId2"/>
              </a:buBlip>
            </a:pPr>
            <a:r>
              <a:rPr lang="en-US" sz="1800" b="1" dirty="0">
                <a:solidFill>
                  <a:srgbClr val="00339A"/>
                </a:solidFill>
              </a:rPr>
              <a:t>Technical documentation: </a:t>
            </a:r>
            <a:r>
              <a:rPr lang="en-US" sz="1800" dirty="0"/>
              <a:t>An invoice from the buyer and a document specifying details of what is being exported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1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819" y="883611"/>
            <a:ext cx="4148655" cy="5882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3192"/>
                </a:solidFill>
              </a:rPr>
              <a:t>Greenhouses</a:t>
            </a:r>
            <a:r>
              <a:rPr lang="ka-GE" sz="1800" b="1" dirty="0" smtClean="0">
                <a:solidFill>
                  <a:srgbClr val="003192"/>
                </a:solidFill>
              </a:rPr>
              <a:t>: </a:t>
            </a:r>
            <a:r>
              <a:rPr lang="en-US" sz="1800" dirty="0" smtClean="0"/>
              <a:t>Smallholders throughout </a:t>
            </a:r>
            <a:r>
              <a:rPr lang="en-US" sz="1800" dirty="0" err="1" smtClean="0"/>
              <a:t>Imereti</a:t>
            </a:r>
            <a:r>
              <a:rPr lang="en-US" sz="1800" dirty="0" smtClean="0"/>
              <a:t>. 3,100 greenhouses in 2016. </a:t>
            </a:r>
            <a:endParaRPr lang="ka-GE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192"/>
                </a:solidFill>
              </a:rPr>
              <a:t>Cold-Storage</a:t>
            </a:r>
            <a:r>
              <a:rPr lang="ka-GE" sz="1800" b="1" dirty="0" smtClean="0">
                <a:solidFill>
                  <a:srgbClr val="003192"/>
                </a:solidFill>
              </a:rPr>
              <a:t>: </a:t>
            </a:r>
            <a:r>
              <a:rPr lang="en-US" sz="1800" dirty="0" smtClean="0"/>
              <a:t>Cold storages funded by donors. Greens stored mostly under minus 2 degrees Celsius before they are exported. </a:t>
            </a:r>
            <a:endParaRPr lang="ka-GE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192"/>
                </a:solidFill>
              </a:rPr>
              <a:t>Collectors</a:t>
            </a:r>
            <a:r>
              <a:rPr lang="ka-GE" sz="1800" b="1" dirty="0" smtClean="0">
                <a:solidFill>
                  <a:srgbClr val="003192"/>
                </a:solidFill>
              </a:rPr>
              <a:t>: </a:t>
            </a:r>
            <a:r>
              <a:rPr lang="en-US" sz="1800" dirty="0"/>
              <a:t>Collecting greens from smallholders and selling on open-air </a:t>
            </a:r>
            <a:r>
              <a:rPr lang="en-US" sz="1800" dirty="0" smtClean="0"/>
              <a:t>bazars</a:t>
            </a:r>
            <a:r>
              <a:rPr lang="en-US" sz="1800" dirty="0"/>
              <a:t>, markets and supermarkets. </a:t>
            </a:r>
            <a:endParaRPr lang="ka-GE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192"/>
                </a:solidFill>
              </a:rPr>
              <a:t>Exporters</a:t>
            </a:r>
            <a:r>
              <a:rPr lang="ka-GE" sz="1800" b="1" dirty="0" smtClean="0">
                <a:solidFill>
                  <a:srgbClr val="003192"/>
                </a:solidFill>
              </a:rPr>
              <a:t>: </a:t>
            </a:r>
            <a:r>
              <a:rPr lang="en-US" sz="1800" dirty="0"/>
              <a:t>Collecting greens, transporting to the border and selling to foreign importers. </a:t>
            </a:r>
            <a:endParaRPr lang="ka-GE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192"/>
                </a:solidFill>
              </a:rPr>
              <a:t>Processors</a:t>
            </a:r>
            <a:r>
              <a:rPr lang="ka-GE" sz="1800" b="1" dirty="0" smtClean="0">
                <a:solidFill>
                  <a:srgbClr val="003192"/>
                </a:solidFill>
              </a:rPr>
              <a:t>: </a:t>
            </a:r>
            <a:r>
              <a:rPr lang="en-US" sz="1800" dirty="0"/>
              <a:t>Purchase greens, process them, package and sell them to supermarkets or to exporters. </a:t>
            </a:r>
            <a:endParaRPr lang="ka-GE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192"/>
                </a:solidFill>
              </a:rPr>
              <a:t>Retail</a:t>
            </a:r>
            <a:r>
              <a:rPr lang="ka-GE" sz="1800" b="1" dirty="0" smtClean="0">
                <a:solidFill>
                  <a:srgbClr val="003192"/>
                </a:solidFill>
              </a:rPr>
              <a:t>: </a:t>
            </a:r>
            <a:r>
              <a:rPr lang="en-US" sz="1800" dirty="0"/>
              <a:t>Open air-bazaars, stalls, shop counters, supermarkets.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Supply-Chain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18474" y="859249"/>
            <a:ext cx="4793992" cy="3665859"/>
            <a:chOff x="4318474" y="766485"/>
            <a:chExt cx="4793992" cy="36658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41"/>
            <a:stretch/>
          </p:blipFill>
          <p:spPr>
            <a:xfrm>
              <a:off x="6770406" y="2591329"/>
              <a:ext cx="2342060" cy="18410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475" y="766485"/>
              <a:ext cx="2388247" cy="179118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474" y="2604018"/>
              <a:ext cx="2388247" cy="18260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406" y="766926"/>
              <a:ext cx="2342060" cy="17907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761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Value-Chain Map</a:t>
            </a:r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93" y="826459"/>
            <a:ext cx="7621738" cy="55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55652" y="833434"/>
            <a:ext cx="7375165" cy="646331"/>
          </a:xfrm>
          <a:prstGeom prst="roundRect">
            <a:avLst>
              <a:gd name="adj" fmla="val 6415"/>
            </a:avLst>
          </a:prstGeom>
          <a:solidFill>
            <a:srgbClr val="0033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819" y="1594111"/>
            <a:ext cx="4376055" cy="5159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339A"/>
                </a:solidFill>
              </a:rPr>
              <a:t>Unstable Prices</a:t>
            </a:r>
            <a:r>
              <a:rPr lang="ka-GE" sz="1800" b="1" dirty="0" smtClean="0">
                <a:solidFill>
                  <a:srgbClr val="00339A"/>
                </a:solidFill>
              </a:rPr>
              <a:t>: </a:t>
            </a:r>
            <a:r>
              <a:rPr lang="en-US" sz="1800" dirty="0" smtClean="0"/>
              <a:t>Fierce competition on an international arena, climactic conditions and variations in yields leads to highly fluctuating prices. </a:t>
            </a:r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39A"/>
                </a:solidFill>
              </a:rPr>
              <a:t>Insufficient Revenues</a:t>
            </a:r>
            <a:r>
              <a:rPr lang="ka-GE" sz="1800" b="1" dirty="0" smtClean="0">
                <a:solidFill>
                  <a:srgbClr val="00339A"/>
                </a:solidFill>
              </a:rPr>
              <a:t>: </a:t>
            </a:r>
            <a:r>
              <a:rPr lang="en-US" sz="1800" dirty="0"/>
              <a:t>During warm winters revenues plummet for smallholders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39A"/>
                </a:solidFill>
              </a:rPr>
              <a:t>Investment</a:t>
            </a:r>
            <a:r>
              <a:rPr lang="ka-GE" sz="1800" b="1" dirty="0" smtClean="0">
                <a:solidFill>
                  <a:srgbClr val="00339A"/>
                </a:solidFill>
              </a:rPr>
              <a:t>: </a:t>
            </a:r>
            <a:r>
              <a:rPr lang="en-US" sz="1800" dirty="0" smtClean="0"/>
              <a:t>Investment is dependent upon grants, donors and governmental support.</a:t>
            </a:r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39A"/>
                </a:solidFill>
              </a:rPr>
              <a:t>Losses</a:t>
            </a:r>
            <a:r>
              <a:rPr lang="ka-GE" sz="1800" b="1" dirty="0" smtClean="0">
                <a:solidFill>
                  <a:srgbClr val="00339A"/>
                </a:solidFill>
              </a:rPr>
              <a:t>: </a:t>
            </a:r>
            <a:r>
              <a:rPr lang="en-US" sz="1800" dirty="0"/>
              <a:t>During warm winters large amounts </a:t>
            </a:r>
            <a:r>
              <a:rPr lang="en-US" sz="1800" dirty="0" smtClean="0"/>
              <a:t>of unsold </a:t>
            </a:r>
            <a:r>
              <a:rPr lang="en-US" sz="1800" dirty="0"/>
              <a:t>greens are thrown away.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676502" y="1594111"/>
            <a:ext cx="4383087" cy="5151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339A"/>
                </a:solidFill>
              </a:rPr>
              <a:t>Underutilized Storage</a:t>
            </a:r>
            <a:r>
              <a:rPr lang="ka-GE" sz="1800" b="1" dirty="0" smtClean="0">
                <a:solidFill>
                  <a:srgbClr val="00339A"/>
                </a:solidFill>
              </a:rPr>
              <a:t>: </a:t>
            </a:r>
            <a:r>
              <a:rPr lang="en-US" sz="1800" dirty="0" smtClean="0"/>
              <a:t>Cold storage facilities are largely underutilized</a:t>
            </a:r>
            <a:r>
              <a:rPr lang="ka-GE" sz="1800" dirty="0" smtClean="0"/>
              <a:t>.</a:t>
            </a:r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39A"/>
                </a:solidFill>
              </a:rPr>
              <a:t>Seasonality</a:t>
            </a:r>
            <a:r>
              <a:rPr lang="ka-GE" sz="1800" b="1" dirty="0" smtClean="0">
                <a:solidFill>
                  <a:srgbClr val="00339A"/>
                </a:solidFill>
              </a:rPr>
              <a:t>: </a:t>
            </a:r>
            <a:r>
              <a:rPr lang="en-US" sz="1800" dirty="0" smtClean="0"/>
              <a:t>No exports of Georgian greens in Summer</a:t>
            </a:r>
            <a:r>
              <a:rPr lang="ka-GE" sz="1800" dirty="0" smtClean="0"/>
              <a:t>.</a:t>
            </a:r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39A"/>
                </a:solidFill>
              </a:rPr>
              <a:t>Exports</a:t>
            </a:r>
            <a:r>
              <a:rPr lang="ka-GE" sz="1800" b="1" dirty="0" smtClean="0">
                <a:solidFill>
                  <a:srgbClr val="00339A"/>
                </a:solidFill>
              </a:rPr>
              <a:t>: </a:t>
            </a:r>
            <a:r>
              <a:rPr lang="en-US" sz="1800" dirty="0" smtClean="0"/>
              <a:t>Dependency on post-soviet markets.</a:t>
            </a:r>
            <a:endParaRPr lang="ka-GE" sz="1800" dirty="0" smtClean="0"/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39A"/>
                </a:solidFill>
              </a:rPr>
              <a:t>Added Value</a:t>
            </a:r>
            <a:r>
              <a:rPr lang="ka-GE" sz="1800" b="1" dirty="0" smtClean="0">
                <a:solidFill>
                  <a:srgbClr val="00339A"/>
                </a:solidFill>
              </a:rPr>
              <a:t>: </a:t>
            </a:r>
            <a:r>
              <a:rPr lang="en-US" sz="1800" dirty="0" smtClean="0"/>
              <a:t>The current value-chain mostly supplies to low-value end-markets, such as open air-bazars, shop counters or post-soviet markets, so value addition in Georgia is limited. 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of Sustainability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8904" y="820182"/>
            <a:ext cx="71709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State of Georgian Greens Sectors can be Evaluated as Significantly </a:t>
            </a:r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UNSUSTAINABLE</a:t>
            </a:r>
            <a:r>
              <a:rPr lang="ka-GE" sz="2000" i="1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n-US" sz="2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6502" y="5905763"/>
            <a:ext cx="4091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Not enough margin to meet the standards and supply high value markets.</a:t>
            </a:r>
            <a:endParaRPr lang="en-US" sz="1400" dirty="0">
              <a:solidFill>
                <a:srgbClr val="003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27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4105022"/>
              </p:ext>
            </p:extLst>
          </p:nvPr>
        </p:nvGraphicFramePr>
        <p:xfrm>
          <a:off x="126576" y="1727765"/>
          <a:ext cx="4326504" cy="3468350"/>
        </p:xfrm>
        <a:graphic>
          <a:graphicData uri="http://schemas.openxmlformats.org/drawingml/2006/table">
            <a:tbl>
              <a:tblPr/>
              <a:tblGrid>
                <a:gridCol w="873687"/>
                <a:gridCol w="1711103"/>
                <a:gridCol w="1741714"/>
              </a:tblGrid>
              <a:tr h="346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Importing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Country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2015-2016</a:t>
                      </a:r>
                      <a:r>
                        <a:rPr lang="ka-G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Tons</a:t>
                      </a:r>
                      <a:r>
                        <a:rPr lang="ka-G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</a:tr>
              <a:tr h="346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Germany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Britain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Netherlands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Romania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Poland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Lithuania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Latvia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Exports During Summer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191" y="856874"/>
            <a:ext cx="437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Fennel Imports During Summer Months (2015 – 2016)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6576" y="1530055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5701" y="856874"/>
            <a:ext cx="4373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Share of Summer Imports that Georgia Could Take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733086" y="1530055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2828972"/>
              </p:ext>
            </p:extLst>
          </p:nvPr>
        </p:nvGraphicFramePr>
        <p:xfrm>
          <a:off x="4733087" y="1709531"/>
          <a:ext cx="4035230" cy="3485322"/>
        </p:xfrm>
        <a:graphic>
          <a:graphicData uri="http://schemas.openxmlformats.org/drawingml/2006/table">
            <a:tbl>
              <a:tblPr/>
              <a:tblGrid>
                <a:gridCol w="514774"/>
                <a:gridCol w="2623930"/>
                <a:gridCol w="896526"/>
              </a:tblGrid>
              <a:tr h="4108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Possible Share of  Total Imports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DF1"/>
                    </a:solidFill>
                  </a:tcPr>
                </a:tc>
              </a:tr>
              <a:tr h="4258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42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59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088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258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428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  <a:tr h="468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9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in Summer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5769" y="1568440"/>
            <a:ext cx="6156908" cy="4943045"/>
            <a:chOff x="0" y="0"/>
            <a:chExt cx="6550053" cy="3743670"/>
          </a:xfrm>
        </p:grpSpPr>
        <p:graphicFrame>
          <p:nvGraphicFramePr>
            <p:cNvPr id="7" name="Chart 6"/>
            <p:cNvGraphicFramePr/>
            <p:nvPr>
              <p:extLst>
                <p:ext uri="{D42A27DB-BD31-4B8C-83A1-F6EECF244321}">
                  <p14:modId xmlns:p14="http://schemas.microsoft.com/office/powerpoint/2010/main" val="3407844058"/>
                </p:ext>
              </p:extLst>
            </p:nvPr>
          </p:nvGraphicFramePr>
          <p:xfrm>
            <a:off x="0" y="0"/>
            <a:ext cx="6550053" cy="3743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19"/>
            <p:cNvSpPr txBox="1"/>
            <p:nvPr/>
          </p:nvSpPr>
          <p:spPr>
            <a:xfrm>
              <a:off x="1022104" y="3290670"/>
              <a:ext cx="3478952" cy="279718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Possible Production (tons)</a:t>
              </a:r>
              <a:endParaRPr 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6218" y="813331"/>
            <a:ext cx="4940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Land Needed for the Production of Fennel to be Exported in Summer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63604" y="1486512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294229" y="1261482"/>
            <a:ext cx="3703819" cy="2554514"/>
            <a:chOff x="5294229" y="1261482"/>
            <a:chExt cx="3703819" cy="2554514"/>
          </a:xfrm>
        </p:grpSpPr>
        <p:sp>
          <p:nvSpPr>
            <p:cNvPr id="12" name="Rectangle 11"/>
            <p:cNvSpPr/>
            <p:nvPr/>
          </p:nvSpPr>
          <p:spPr>
            <a:xfrm>
              <a:off x="5294229" y="1261482"/>
              <a:ext cx="3703819" cy="2554514"/>
            </a:xfrm>
            <a:prstGeom prst="rect">
              <a:avLst/>
            </a:prstGeom>
            <a:solidFill>
              <a:srgbClr val="00339A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68401" y="1371927"/>
              <a:ext cx="351673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E.g. to produce 300 tons of greens for exporting in Summer 8 ha of additional land will be necessary (considering yield will reach 40 ton/ha)</a:t>
              </a:r>
            </a:p>
            <a:p>
              <a:endParaRPr lang="ka-GE" dirty="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2016 748</a:t>
              </a:r>
              <a:r>
                <a:rPr lang="ka-GE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 of land was used for greens production in </a:t>
              </a:r>
              <a:r>
                <a:rPr lang="en-US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Imereti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43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341" y="1470420"/>
            <a:ext cx="4376055" cy="4913193"/>
          </a:xfrm>
        </p:spPr>
        <p:txBody>
          <a:bodyPr>
            <a:normAutofit/>
          </a:bodyPr>
          <a:lstStyle/>
          <a:p>
            <a:pPr marL="396875" indent="-396875">
              <a:buBlip>
                <a:blip r:embed="rId2"/>
              </a:buBlip>
            </a:pPr>
            <a:r>
              <a:rPr lang="en-US" sz="1800" dirty="0" smtClean="0"/>
              <a:t>Lithuania</a:t>
            </a:r>
            <a:endParaRPr lang="ka-GE" sz="1800" dirty="0" smtClean="0"/>
          </a:p>
          <a:p>
            <a:pPr marL="396875" indent="-396875">
              <a:buBlip>
                <a:blip r:embed="rId2"/>
              </a:buBlip>
            </a:pPr>
            <a:r>
              <a:rPr lang="en-US" sz="1800" dirty="0" smtClean="0"/>
              <a:t>Latvia</a:t>
            </a:r>
            <a:endParaRPr lang="ka-GE" sz="1800" dirty="0" smtClean="0"/>
          </a:p>
          <a:p>
            <a:pPr marL="396875" indent="-396875">
              <a:buBlip>
                <a:blip r:embed="rId2"/>
              </a:buBlip>
            </a:pPr>
            <a:r>
              <a:rPr lang="en-US" sz="1800" dirty="0" smtClean="0"/>
              <a:t>Romania</a:t>
            </a:r>
          </a:p>
          <a:p>
            <a:pPr marL="396875" indent="-396875">
              <a:buBlip>
                <a:blip r:embed="rId2"/>
              </a:buBlip>
            </a:pPr>
            <a:r>
              <a:rPr lang="en-US" sz="1800" dirty="0" smtClean="0"/>
              <a:t>Bulgaria</a:t>
            </a:r>
            <a:endParaRPr lang="ka-GE" sz="1800" dirty="0" smtClean="0"/>
          </a:p>
          <a:p>
            <a:pPr marL="396875" indent="-396875">
              <a:buBlip>
                <a:blip r:embed="rId2"/>
              </a:buBlip>
            </a:pPr>
            <a:r>
              <a:rPr lang="en-US" sz="1800" dirty="0" smtClean="0"/>
              <a:t>Poland</a:t>
            </a:r>
            <a:endParaRPr lang="ka-GE" sz="1800" dirty="0" smtClean="0"/>
          </a:p>
          <a:p>
            <a:pPr marL="396875" indent="-396875">
              <a:buBlip>
                <a:blip r:embed="rId2"/>
              </a:buBlip>
            </a:pPr>
            <a:r>
              <a:rPr lang="en-US" sz="1800" dirty="0" smtClean="0"/>
              <a:t>Germany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Markets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9722" y="744781"/>
            <a:ext cx="8408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Which are the most attractive EU markets for Georgian greens producers?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2046201" y="1496924"/>
            <a:ext cx="270615" cy="2003607"/>
          </a:xfrm>
          <a:prstGeom prst="rightBrace">
            <a:avLst>
              <a:gd name="adj1" fmla="val 25354"/>
              <a:gd name="adj2" fmla="val 50000"/>
            </a:avLst>
          </a:prstGeom>
          <a:ln w="28575">
            <a:solidFill>
              <a:srgbClr val="00339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2100416" y="2298672"/>
            <a:ext cx="912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pc="300" dirty="0" smtClean="0"/>
              <a:t>Why</a:t>
            </a:r>
            <a:r>
              <a:rPr lang="ka-GE" sz="2000" spc="300" dirty="0" smtClean="0"/>
              <a:t>?</a:t>
            </a:r>
            <a:endParaRPr lang="en-US" sz="2000" spc="300" dirty="0"/>
          </a:p>
        </p:txBody>
      </p:sp>
      <p:sp>
        <p:nvSpPr>
          <p:cNvPr id="31" name="TextBox 30"/>
          <p:cNvSpPr txBox="1"/>
          <p:nvPr/>
        </p:nvSpPr>
        <p:spPr>
          <a:xfrm>
            <a:off x="3731497" y="1132189"/>
            <a:ext cx="550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Evaluation of Export Markets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3797190" y="1484187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031175" y="4408227"/>
            <a:ext cx="308851" cy="1794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959"/>
          <a:stretch/>
        </p:blipFill>
        <p:spPr>
          <a:xfrm>
            <a:off x="3196621" y="1515330"/>
            <a:ext cx="5566370" cy="26804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79" y="4421995"/>
            <a:ext cx="5274239" cy="204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8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75" y="4388178"/>
            <a:ext cx="2121326" cy="159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Mission of the Study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48"/>
          <a:stretch/>
        </p:blipFill>
        <p:spPr>
          <a:xfrm>
            <a:off x="4523364" y="4395970"/>
            <a:ext cx="2108666" cy="159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29" y="4388178"/>
            <a:ext cx="2121326" cy="159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3" y="4396821"/>
            <a:ext cx="2108666" cy="158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47553" y="2514366"/>
            <a:ext cx="4269702" cy="114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of Georgian greens sector:</a:t>
            </a:r>
            <a:endParaRPr lang="ka-GE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of Competitiveness</a:t>
            </a:r>
            <a:endParaRPr lang="ka-GE" dirty="0" smtClean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Blip>
                <a:blip r:embed="rId6"/>
              </a:buBlip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of Sustainability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23364" y="907231"/>
            <a:ext cx="453622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objectives comprise</a:t>
            </a:r>
            <a:r>
              <a:rPr lang="ka-GE" dirty="0" smtClean="0">
                <a:solidFill>
                  <a:srgbClr val="000000"/>
                </a:solidFill>
                <a:latin typeface="Sylfaen" panose="010A0502050306030303" pitchFamily="18" charset="0"/>
                <a:cs typeface="Arial" panose="020B0604020202020204" pitchFamily="34" charset="0"/>
              </a:rPr>
              <a:t>:</a:t>
            </a:r>
          </a:p>
          <a:p>
            <a:endParaRPr lang="ka-GE" dirty="0" smtClean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practices in Georgia</a:t>
            </a:r>
            <a:endParaRPr lang="ka-GE" dirty="0" smtClean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6"/>
              </a:buBlip>
            </a:pPr>
            <a:endParaRPr lang="ka-GE" dirty="0" smtClean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Markets</a:t>
            </a:r>
            <a:endParaRPr lang="ka-GE" dirty="0" smtClean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6"/>
              </a:buBlip>
            </a:pPr>
            <a:endParaRPr lang="ka-GE" dirty="0" smtClean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Processes encompassing whole life cycle of greens along the value-chain</a:t>
            </a:r>
            <a:endParaRPr lang="ka-GE" dirty="0" smtClean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6"/>
              </a:buBlip>
            </a:pPr>
            <a:endParaRPr lang="ka-GE" dirty="0" smtClean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pPr marL="285750" indent="-285750">
              <a:buBlip>
                <a:blip r:embed="rId6"/>
              </a:buBlip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along the value-chain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a-GE" sz="1600" dirty="0" smtClean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  <a:p>
            <a:endParaRPr lang="ka-GE" sz="1600" dirty="0">
              <a:solidFill>
                <a:srgbClr val="000000"/>
              </a:solidFill>
              <a:latin typeface="Sylfaen" panose="010A0502050306030303" pitchFamily="18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89757" y="892393"/>
            <a:ext cx="3566318" cy="1336431"/>
          </a:xfrm>
          <a:prstGeom prst="wedgeRoundRectCallout">
            <a:avLst>
              <a:gd name="adj1" fmla="val 32414"/>
              <a:gd name="adj2" fmla="val 61447"/>
              <a:gd name="adj3" fmla="val 16667"/>
            </a:avLst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8233" y="953782"/>
            <a:ext cx="3453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types of greens produced in Georgia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ka-G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fennel, parsley, coriander, scallion and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celery.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8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Markets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4614" y="774739"/>
            <a:ext cx="595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Average Yield Rates Compared to EU Member States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61999" y="1157634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52192" y="4158266"/>
            <a:ext cx="8499570" cy="1290486"/>
            <a:chOff x="236292" y="4031266"/>
            <a:chExt cx="8499570" cy="1290486"/>
          </a:xfrm>
        </p:grpSpPr>
        <p:grpSp>
          <p:nvGrpSpPr>
            <p:cNvPr id="22" name="Group 21"/>
            <p:cNvGrpSpPr/>
            <p:nvPr/>
          </p:nvGrpSpPr>
          <p:grpSpPr>
            <a:xfrm>
              <a:off x="236292" y="4031266"/>
              <a:ext cx="7382600" cy="1290486"/>
              <a:chOff x="-42000" y="3986551"/>
              <a:chExt cx="9369817" cy="1637854"/>
            </a:xfrm>
          </p:grpSpPr>
          <p:pic>
            <p:nvPicPr>
              <p:cNvPr id="1028" name="Picture 4" descr="Image result for Latvia flag 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2000" y="4069037"/>
                <a:ext cx="2172555" cy="1536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Image result for Lithuania flag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1177" y="4069035"/>
                <a:ext cx="2172556" cy="15366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Related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0458" y="4027793"/>
                <a:ext cx="2257359" cy="1596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8" name="Picture 14" descr="Image result for Bulgaria flag;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7290" y="3986551"/>
                <a:ext cx="2289175" cy="1619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Image result for Poland flag; 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4230" y="4069035"/>
                <a:ext cx="2140740" cy="1514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7367056" y="4149725"/>
              <a:ext cx="1368806" cy="1126832"/>
              <a:chOff x="9144000" y="4106221"/>
              <a:chExt cx="1821434" cy="1499445"/>
            </a:xfrm>
          </p:grpSpPr>
          <p:pic>
            <p:nvPicPr>
              <p:cNvPr id="1042" name="Picture 18" descr="Image result for Romania flag; 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71" t="11468" b="38262"/>
              <a:stretch/>
            </p:blipFill>
            <p:spPr bwMode="auto">
              <a:xfrm rot="1079242">
                <a:off x="9468358" y="4180966"/>
                <a:ext cx="1497076" cy="11683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" name="Straight Connector 10"/>
              <p:cNvCxnSpPr/>
              <p:nvPr/>
            </p:nvCxnSpPr>
            <p:spPr>
              <a:xfrm flipH="1">
                <a:off x="9144000" y="4106221"/>
                <a:ext cx="488440" cy="1499445"/>
              </a:xfrm>
              <a:prstGeom prst="line">
                <a:avLst/>
              </a:prstGeom>
              <a:ln w="38100" cap="rnd">
                <a:solidFill>
                  <a:srgbClr val="74655E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9311874" y="5015986"/>
                <a:ext cx="46999" cy="14153"/>
              </a:xfrm>
              <a:prstGeom prst="line">
                <a:avLst/>
              </a:prstGeom>
              <a:ln w="19050">
                <a:solidFill>
                  <a:srgbClr val="C0A0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9591777" y="4141842"/>
                <a:ext cx="46999" cy="14153"/>
              </a:xfrm>
              <a:prstGeom prst="line">
                <a:avLst/>
              </a:prstGeom>
              <a:ln w="19050">
                <a:solidFill>
                  <a:srgbClr val="C0A06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Rectangle 23"/>
          <p:cNvSpPr/>
          <p:nvPr/>
        </p:nvSpPr>
        <p:spPr>
          <a:xfrm>
            <a:off x="241300" y="5429465"/>
            <a:ext cx="86915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Lithuania        Latvia          Bulgaria         Poland           Germany          Romania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t="1402"/>
          <a:stretch/>
        </p:blipFill>
        <p:spPr>
          <a:xfrm>
            <a:off x="241299" y="1190130"/>
            <a:ext cx="8711658" cy="257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339A"/>
                </a:solidFill>
              </a:rPr>
              <a:t>Consolidating Smallholders</a:t>
            </a:r>
            <a:r>
              <a:rPr lang="ka-GE" sz="1800" b="1" dirty="0" smtClean="0">
                <a:solidFill>
                  <a:srgbClr val="00339A"/>
                </a:solidFill>
              </a:rPr>
              <a:t>: </a:t>
            </a:r>
            <a:r>
              <a:rPr lang="en-US" sz="1800" dirty="0" smtClean="0"/>
              <a:t>Training greenhouse owners on </a:t>
            </a:r>
            <a:r>
              <a:rPr lang="en-US" sz="1800" dirty="0" err="1" smtClean="0"/>
              <a:t>GlobalGAP</a:t>
            </a:r>
            <a:r>
              <a:rPr lang="en-US" sz="1800" dirty="0" smtClean="0"/>
              <a:t> practices and standards</a:t>
            </a:r>
            <a:r>
              <a:rPr lang="ka-GE" sz="1800" dirty="0" smtClean="0"/>
              <a:t>.</a:t>
            </a:r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39A"/>
                </a:solidFill>
              </a:rPr>
              <a:t>Supply</a:t>
            </a:r>
            <a:r>
              <a:rPr lang="ka-GE" sz="1800" b="1" dirty="0" smtClean="0">
                <a:solidFill>
                  <a:srgbClr val="00339A"/>
                </a:solidFill>
              </a:rPr>
              <a:t>: </a:t>
            </a:r>
            <a:r>
              <a:rPr lang="en-US" sz="1800" dirty="0"/>
              <a:t>Bringing smallholders under one umbrella and homogenizing + stabilizing produce.</a:t>
            </a:r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39A"/>
                </a:solidFill>
              </a:rPr>
              <a:t>Post-harvest techniques</a:t>
            </a:r>
            <a:r>
              <a:rPr lang="ka-GE" sz="1800" b="1" dirty="0" smtClean="0">
                <a:solidFill>
                  <a:srgbClr val="00339A"/>
                </a:solidFill>
              </a:rPr>
              <a:t>:</a:t>
            </a:r>
            <a:r>
              <a:rPr lang="en-US" sz="1800" b="1" dirty="0" smtClean="0">
                <a:solidFill>
                  <a:srgbClr val="00339A"/>
                </a:solidFill>
              </a:rPr>
              <a:t> </a:t>
            </a:r>
            <a:r>
              <a:rPr lang="en-US" sz="1800" dirty="0"/>
              <a:t>Training smallholders on post-harvest techniques especially during hot summer months. </a:t>
            </a:r>
          </a:p>
          <a:p>
            <a:pPr marL="0" indent="0">
              <a:buNone/>
            </a:pPr>
            <a:endParaRPr lang="ka-GE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339A"/>
                </a:solidFill>
              </a:rPr>
              <a:t>Purchasing Greens</a:t>
            </a:r>
            <a:r>
              <a:rPr lang="ka-GE" sz="1800" b="1" dirty="0" smtClean="0">
                <a:solidFill>
                  <a:srgbClr val="00339A"/>
                </a:solidFill>
              </a:rPr>
              <a:t>:</a:t>
            </a:r>
            <a:r>
              <a:rPr lang="en-US" sz="1800" b="1" dirty="0" smtClean="0">
                <a:solidFill>
                  <a:srgbClr val="00339A"/>
                </a:solidFill>
              </a:rPr>
              <a:t> </a:t>
            </a:r>
            <a:r>
              <a:rPr lang="en-US" sz="1800" dirty="0"/>
              <a:t>Greens should be purchased from smallholders for at least </a:t>
            </a:r>
            <a:r>
              <a:rPr lang="ka-GE" sz="1800" dirty="0"/>
              <a:t>2.00 ₾/</a:t>
            </a:r>
            <a:r>
              <a:rPr lang="en-US" sz="1800" dirty="0" smtClean="0"/>
              <a:t>kg.</a:t>
            </a:r>
            <a:endParaRPr lang="ka-GE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339A"/>
                </a:solidFill>
              </a:rPr>
              <a:t>Necessary post-harvest techniques</a:t>
            </a:r>
            <a:r>
              <a:rPr lang="ka-GE" sz="1800" b="1" dirty="0" smtClean="0">
                <a:solidFill>
                  <a:srgbClr val="00339A"/>
                </a:solidFill>
              </a:rPr>
              <a:t>: </a:t>
            </a:r>
            <a:endParaRPr lang="ka-GE" sz="1800" b="1" dirty="0">
              <a:solidFill>
                <a:srgbClr val="00339A"/>
              </a:solidFill>
            </a:endParaRPr>
          </a:p>
          <a:p>
            <a:pPr marL="341313" indent="-341313">
              <a:buBlip>
                <a:blip r:embed="rId2"/>
              </a:buBlip>
            </a:pPr>
            <a:r>
              <a:rPr lang="en-US" sz="1800" dirty="0" smtClean="0"/>
              <a:t>Harvesting and fieldwork should be directed to protecting the harvest from the sun and overheating. </a:t>
            </a:r>
          </a:p>
          <a:p>
            <a:pPr marL="341313" indent="-341313">
              <a:buBlip>
                <a:blip r:embed="rId2"/>
              </a:buBlip>
            </a:pPr>
            <a:r>
              <a:rPr lang="en-US" sz="1800" dirty="0" smtClean="0"/>
              <a:t>Pre-cooling of greens after harvest </a:t>
            </a:r>
            <a:r>
              <a:rPr lang="ka-GE" sz="1800" dirty="0" smtClean="0"/>
              <a:t>(</a:t>
            </a:r>
            <a:r>
              <a:rPr lang="en-US" sz="1800" dirty="0" smtClean="0"/>
              <a:t>Vacuum Cooling</a:t>
            </a:r>
            <a:r>
              <a:rPr lang="ka-GE" sz="1800" dirty="0" smtClean="0"/>
              <a:t> </a:t>
            </a:r>
            <a:r>
              <a:rPr lang="en-US" sz="1800" dirty="0" smtClean="0"/>
              <a:t>is recommended)</a:t>
            </a:r>
            <a:r>
              <a:rPr lang="ka-GE" sz="1800" dirty="0" smtClean="0"/>
              <a:t>.</a:t>
            </a:r>
            <a:endParaRPr lang="en-US" sz="1800" dirty="0" smtClean="0"/>
          </a:p>
          <a:p>
            <a:pPr marL="341313" indent="-341313">
              <a:buBlip>
                <a:blip r:embed="rId2"/>
              </a:buBlip>
            </a:pPr>
            <a:r>
              <a:rPr lang="en-US" sz="1800" dirty="0" smtClean="0"/>
              <a:t>Processing and packaging with ventilated plastic and carton boxes.</a:t>
            </a:r>
            <a:endParaRPr lang="ka-GE" sz="1800" dirty="0" smtClean="0"/>
          </a:p>
          <a:p>
            <a:pPr marL="341313" indent="-341313">
              <a:buBlip>
                <a:blip r:embed="rId2"/>
              </a:buBlip>
            </a:pPr>
            <a:r>
              <a:rPr lang="en-US" sz="1800" dirty="0" smtClean="0"/>
              <a:t>Refrigerated storage at +1 Degree Celsius</a:t>
            </a:r>
            <a:r>
              <a:rPr lang="ka-GE" sz="1800" dirty="0" smtClean="0"/>
              <a:t>.</a:t>
            </a:r>
          </a:p>
          <a:p>
            <a:pPr marL="341313" indent="-341313">
              <a:buBlip>
                <a:blip r:embed="rId2"/>
              </a:buBlip>
            </a:pPr>
            <a:r>
              <a:rPr lang="en-US" sz="1800" dirty="0" smtClean="0"/>
              <a:t>Refrigerated </a:t>
            </a:r>
            <a:r>
              <a:rPr lang="en-US" sz="1800" dirty="0"/>
              <a:t>transportation at +1 Degree Celsius</a:t>
            </a:r>
            <a:r>
              <a:rPr lang="ka-GE" sz="1800" dirty="0" smtClean="0"/>
              <a:t>.</a:t>
            </a:r>
          </a:p>
          <a:p>
            <a:pPr marL="341313" indent="-341313">
              <a:buBlip>
                <a:blip r:embed="rId2"/>
              </a:buBlip>
            </a:pPr>
            <a:r>
              <a:rPr lang="en-US" sz="1800" dirty="0" smtClean="0"/>
              <a:t>Loading and unloading areas that provide cool conditions for greens</a:t>
            </a:r>
            <a:r>
              <a:rPr lang="ka-GE" sz="1800" dirty="0" smtClean="0"/>
              <a:t>.</a:t>
            </a:r>
          </a:p>
          <a:p>
            <a:pPr marL="341313" indent="-341313">
              <a:buBlip>
                <a:blip r:embed="rId2"/>
              </a:buBlip>
            </a:pP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819" y="1130904"/>
            <a:ext cx="4376055" cy="5286936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In case of right cultural practices greenhouse owners can achieve an yield rate of 40 tons/ha</a:t>
            </a:r>
            <a:r>
              <a:rPr lang="ka-GE" sz="1800" dirty="0" smtClean="0"/>
              <a:t>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676502" y="1130904"/>
            <a:ext cx="4383087" cy="5279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It is recommended to operate the consolidation center at a minimum turnover of 70-80 tons a year to break-even. Minimum export price of 15 GEL/kg. 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Centre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6567" y="776542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of a Consolidation Center</a:t>
            </a:r>
            <a:r>
              <a:rPr lang="ka-GE" b="1" dirty="0" smtClean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b="1" dirty="0">
              <a:solidFill>
                <a:srgbClr val="003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0685" y="2568418"/>
            <a:ext cx="5824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Operating profits above overhead/administrative costs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736378" y="2920416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04" y="3001344"/>
            <a:ext cx="6229640" cy="331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9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944340" y="1209141"/>
            <a:ext cx="474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Revenues above total costs at varying production scales and prices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37190" y="1820484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0173" y="5173348"/>
            <a:ext cx="3111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Unit Price Variations </a:t>
            </a:r>
            <a:r>
              <a:rPr lang="ka-GE" sz="1400" dirty="0" smtClean="0">
                <a:cs typeface="Arial" panose="020B0604020202020204" pitchFamily="34" charset="0"/>
              </a:rPr>
              <a:t>(₾/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ton</a:t>
            </a:r>
            <a:r>
              <a:rPr lang="ka-GE" sz="1400" dirty="0" smtClean="0">
                <a:cs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2961564" y="-1"/>
            <a:ext cx="6036484" cy="591269"/>
          </a:xfrm>
        </p:spPr>
        <p:txBody>
          <a:bodyPr/>
          <a:lstStyle/>
          <a:p>
            <a:r>
              <a:rPr lang="en-US" dirty="0"/>
              <a:t>Consolidation Centre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20"/>
          <a:stretch/>
        </p:blipFill>
        <p:spPr>
          <a:xfrm>
            <a:off x="934847" y="1886809"/>
            <a:ext cx="6135602" cy="328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err="1" smtClean="0">
                <a:solidFill>
                  <a:srgbClr val="00339A"/>
                </a:solidFill>
              </a:rPr>
              <a:t>GlobalGAP</a:t>
            </a:r>
            <a:r>
              <a:rPr lang="en-US" sz="2000" b="1" dirty="0" smtClean="0">
                <a:solidFill>
                  <a:srgbClr val="00339A"/>
                </a:solidFill>
              </a:rPr>
              <a:t> Certificate</a:t>
            </a:r>
            <a:r>
              <a:rPr lang="ka-GE" sz="2000" b="1" dirty="0" smtClean="0">
                <a:solidFill>
                  <a:srgbClr val="00339A"/>
                </a:solidFill>
              </a:rPr>
              <a:t>: </a:t>
            </a:r>
            <a:r>
              <a:rPr lang="en-US" sz="1800" dirty="0" smtClean="0"/>
              <a:t>Comprises guidelines of practical standards.</a:t>
            </a:r>
            <a:endParaRPr lang="ka-GE" sz="1800" dirty="0" smtClean="0"/>
          </a:p>
          <a:p>
            <a:pPr marL="292100" indent="-292100">
              <a:buBlip>
                <a:blip r:embed="rId2"/>
              </a:buBlip>
            </a:pPr>
            <a:r>
              <a:rPr lang="en-US" sz="1800" dirty="0" smtClean="0"/>
              <a:t>Starting </a:t>
            </a:r>
            <a:r>
              <a:rPr lang="en-US" sz="1800" dirty="0"/>
              <a:t>from before the plant is in the ground (seed and nursery control points) </a:t>
            </a:r>
            <a:endParaRPr lang="en-US" sz="1800" dirty="0" smtClean="0"/>
          </a:p>
          <a:p>
            <a:pPr marL="292100" indent="-292100">
              <a:buBlip>
                <a:blip r:embed="rId2"/>
              </a:buBlip>
            </a:pPr>
            <a:r>
              <a:rPr lang="en-US" sz="1800" dirty="0" smtClean="0"/>
              <a:t>Harvest Operations</a:t>
            </a:r>
            <a:endParaRPr lang="ka-GE" sz="1800" dirty="0" smtClean="0"/>
          </a:p>
          <a:p>
            <a:pPr marL="292100" indent="-292100">
              <a:buBlip>
                <a:blip r:embed="rId2"/>
              </a:buBlip>
            </a:pPr>
            <a:r>
              <a:rPr lang="en-US" sz="1800" dirty="0" smtClean="0"/>
              <a:t>Non-processed </a:t>
            </a:r>
            <a:r>
              <a:rPr lang="en-US" sz="1800" dirty="0"/>
              <a:t>end product (Produce Handling control </a:t>
            </a:r>
            <a:r>
              <a:rPr lang="en-US" sz="1800" dirty="0" smtClean="0"/>
              <a:t>points)</a:t>
            </a:r>
            <a:endParaRPr lang="ka-GE" sz="1800" dirty="0"/>
          </a:p>
          <a:p>
            <a:pPr marL="0" indent="0">
              <a:buNone/>
            </a:pPr>
            <a:r>
              <a:rPr lang="en-US" sz="1800" dirty="0" smtClean="0"/>
              <a:t>A system of monitoring will need to be established to monitor the practices of smallholders involved in the chain.</a:t>
            </a:r>
            <a:endParaRPr lang="en-US" sz="1800" dirty="0"/>
          </a:p>
          <a:p>
            <a:pPr marL="0" indent="0">
              <a:buNone/>
            </a:pPr>
            <a:endParaRPr lang="ka-GE" sz="18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00339A"/>
                </a:solidFill>
              </a:rPr>
              <a:t>Certifying Bodies (CBs)</a:t>
            </a:r>
            <a:r>
              <a:rPr lang="ka-GE" sz="2000" b="1" dirty="0" smtClean="0">
                <a:solidFill>
                  <a:srgbClr val="00339A"/>
                </a:solidFill>
              </a:rPr>
              <a:t>: </a:t>
            </a:r>
            <a:r>
              <a:rPr lang="en-US" sz="1800" dirty="0" smtClean="0"/>
              <a:t>Issue </a:t>
            </a:r>
            <a:r>
              <a:rPr lang="en-US" sz="1800" dirty="0" err="1" smtClean="0"/>
              <a:t>GlobalGAP</a:t>
            </a:r>
            <a:r>
              <a:rPr lang="en-US" sz="1800" dirty="0" smtClean="0"/>
              <a:t> Certificates</a:t>
            </a:r>
            <a:r>
              <a:rPr lang="ka-GE" sz="1800" dirty="0" smtClean="0"/>
              <a:t>.</a:t>
            </a:r>
          </a:p>
          <a:p>
            <a:pPr marL="0" indent="0">
              <a:buNone/>
            </a:pPr>
            <a:r>
              <a:rPr lang="en-US" sz="1800" dirty="0" smtClean="0"/>
              <a:t>A document will have to be developed outlining </a:t>
            </a:r>
            <a:r>
              <a:rPr lang="en-US" sz="1800" dirty="0" err="1" smtClean="0"/>
              <a:t>GlobalGAP</a:t>
            </a:r>
            <a:r>
              <a:rPr lang="en-US" sz="1800" dirty="0" smtClean="0"/>
              <a:t> standards and practical guidelines – Involving all smallholders and employees of the center. </a:t>
            </a:r>
          </a:p>
          <a:p>
            <a:pPr marL="0" indent="0">
              <a:buNone/>
            </a:pPr>
            <a:r>
              <a:rPr lang="en-US" sz="1800" dirty="0" smtClean="0"/>
              <a:t>As of now, </a:t>
            </a:r>
            <a:r>
              <a:rPr lang="en-US" sz="1800" dirty="0" err="1" smtClean="0"/>
              <a:t>Herbia</a:t>
            </a:r>
            <a:r>
              <a:rPr lang="en-US" sz="1800" dirty="0" smtClean="0"/>
              <a:t> is the only processor in Georgia that holds </a:t>
            </a:r>
            <a:r>
              <a:rPr lang="en-US" sz="1800" dirty="0" err="1" smtClean="0"/>
              <a:t>GlobalGAP</a:t>
            </a:r>
            <a:r>
              <a:rPr lang="en-US" sz="1800" dirty="0" smtClean="0"/>
              <a:t> certificate.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GlobalGAP</a:t>
            </a:r>
            <a:r>
              <a:rPr lang="ka-GE" dirty="0" smtClean="0"/>
              <a:t> </a:t>
            </a:r>
            <a:r>
              <a:rPr lang="en-US" dirty="0" smtClean="0"/>
              <a:t>Certification</a:t>
            </a:r>
            <a:endParaRPr lang="en-US" dirty="0"/>
          </a:p>
        </p:txBody>
      </p:sp>
      <p:pic>
        <p:nvPicPr>
          <p:cNvPr id="2050" name="Picture 2" descr="Image result for Globalg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6" t="7853" r="11562" b="8124"/>
          <a:stretch/>
        </p:blipFill>
        <p:spPr bwMode="auto">
          <a:xfrm>
            <a:off x="6464300" y="4786665"/>
            <a:ext cx="1839783" cy="156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9" y="4501630"/>
            <a:ext cx="2562385" cy="192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08" y="4501629"/>
            <a:ext cx="3745052" cy="1921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489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339A"/>
                </a:solidFill>
              </a:rPr>
              <a:t>Kutaisi Airport</a:t>
            </a:r>
            <a:r>
              <a:rPr lang="ka-GE" sz="1800" b="1" dirty="0" smtClean="0">
                <a:solidFill>
                  <a:srgbClr val="00339A"/>
                </a:solidFill>
              </a:rPr>
              <a:t>: </a:t>
            </a:r>
            <a:r>
              <a:rPr lang="en-US" sz="1800" b="1" dirty="0" smtClean="0">
                <a:solidFill>
                  <a:srgbClr val="00339A"/>
                </a:solidFill>
              </a:rPr>
              <a:t>Currently does not handle cargo transportation and does not have cargo terminals.</a:t>
            </a:r>
            <a:endParaRPr lang="ka-GE" sz="2000" dirty="0"/>
          </a:p>
          <a:p>
            <a:pPr marL="290513" indent="-290513">
              <a:buBlip>
                <a:blip r:embed="rId2"/>
              </a:buBlip>
            </a:pPr>
            <a:r>
              <a:rPr lang="en-US" sz="1800" dirty="0" smtClean="0"/>
              <a:t>Is close to </a:t>
            </a:r>
            <a:r>
              <a:rPr lang="en-US" sz="1800" dirty="0" err="1" smtClean="0"/>
              <a:t>Tskaltubo</a:t>
            </a:r>
            <a:r>
              <a:rPr lang="ka-GE" sz="1800" dirty="0" smtClean="0"/>
              <a:t>.</a:t>
            </a:r>
          </a:p>
          <a:p>
            <a:pPr marL="290513" indent="-290513">
              <a:buBlip>
                <a:blip r:embed="rId2"/>
              </a:buBlip>
            </a:pPr>
            <a:endParaRPr lang="ka-GE" sz="1800" dirty="0"/>
          </a:p>
          <a:p>
            <a:pPr marL="290513" indent="-290513">
              <a:buBlip>
                <a:blip r:embed="rId2"/>
              </a:buBlip>
            </a:pPr>
            <a:r>
              <a:rPr lang="en-US" sz="1800" dirty="0" smtClean="0"/>
              <a:t>Air transportation will extend post-distribution life of Georgian greens to 2  - 3 weeks if proper cold-chain is established</a:t>
            </a:r>
            <a:r>
              <a:rPr lang="ka-GE" sz="1800" dirty="0" smtClean="0"/>
              <a:t>.</a:t>
            </a:r>
          </a:p>
          <a:p>
            <a:pPr marL="290513" indent="-290513">
              <a:buBlip>
                <a:blip r:embed="rId2"/>
              </a:buBlip>
            </a:pPr>
            <a:endParaRPr lang="ka-GE" sz="1800" dirty="0"/>
          </a:p>
          <a:p>
            <a:pPr marL="290513" indent="-290513">
              <a:buBlip>
                <a:blip r:embed="rId2"/>
              </a:buBlip>
            </a:pPr>
            <a:r>
              <a:rPr lang="en-US" sz="1800" dirty="0" smtClean="0"/>
              <a:t>Although</a:t>
            </a:r>
            <a:r>
              <a:rPr lang="ka-GE" sz="1800" dirty="0" smtClean="0"/>
              <a:t>,</a:t>
            </a:r>
            <a:r>
              <a:rPr lang="en-US" sz="1800" dirty="0" smtClean="0"/>
              <a:t> transportation cost will increase significantly. 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marL="290513" indent="-290513">
              <a:buBlip>
                <a:blip r:embed="rId2"/>
              </a:buBlip>
            </a:pPr>
            <a:r>
              <a:rPr lang="en-US" sz="1800" dirty="0" smtClean="0"/>
              <a:t>We estimate that transportation cost could go up on average by more than </a:t>
            </a:r>
            <a:r>
              <a:rPr lang="en-US" sz="2000" b="1" i="1" dirty="0">
                <a:solidFill>
                  <a:srgbClr val="00339A"/>
                </a:solidFill>
              </a:rPr>
              <a:t>1.2 GEL to 1.65 GEL per kilogram </a:t>
            </a:r>
            <a:r>
              <a:rPr lang="en-US" sz="1800" dirty="0" smtClean="0"/>
              <a:t>shipped</a:t>
            </a:r>
            <a:r>
              <a:rPr lang="ka-GE" sz="1800" dirty="0" smtClean="0"/>
              <a:t> </a:t>
            </a:r>
            <a:r>
              <a:rPr lang="en-US" sz="1800" dirty="0" smtClean="0"/>
              <a:t>by air – compared to road and marine transportation. 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Transportation</a:t>
            </a:r>
            <a:endParaRPr lang="en-US" dirty="0"/>
          </a:p>
        </p:txBody>
      </p:sp>
      <p:pic>
        <p:nvPicPr>
          <p:cNvPr id="2050" name="Picture 2" descr="Image result for á¥á£áááá¡áá¡ ááá áááá á¢á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70" y="4369395"/>
            <a:ext cx="4541726" cy="2040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9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199" y="1431801"/>
            <a:ext cx="3641303" cy="5314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3192"/>
                </a:solidFill>
              </a:rPr>
              <a:t>Secondary Research</a:t>
            </a:r>
            <a:r>
              <a:rPr lang="ka-GE" sz="1800" b="1" dirty="0" smtClean="0">
                <a:solidFill>
                  <a:srgbClr val="003192"/>
                </a:solidFill>
              </a:rPr>
              <a:t>: </a:t>
            </a:r>
          </a:p>
          <a:p>
            <a:pPr marL="280988" indent="-280988">
              <a:buBlip>
                <a:blip r:embed="rId2"/>
              </a:buBlip>
            </a:pPr>
            <a:r>
              <a:rPr lang="en-US" sz="1800" dirty="0" err="1" smtClean="0"/>
              <a:t>Geostat</a:t>
            </a:r>
            <a:endParaRPr lang="ka-GE" sz="1800" dirty="0" smtClean="0"/>
          </a:p>
          <a:p>
            <a:pPr marL="280988" indent="-280988">
              <a:buBlip>
                <a:blip r:embed="rId2"/>
              </a:buBlip>
            </a:pPr>
            <a:r>
              <a:rPr lang="en-US" sz="1800" dirty="0" smtClean="0"/>
              <a:t>World Bank</a:t>
            </a:r>
            <a:endParaRPr lang="ka-GE" sz="1800" dirty="0" smtClean="0"/>
          </a:p>
          <a:p>
            <a:pPr marL="280988" indent="-280988">
              <a:buBlip>
                <a:blip r:embed="rId2"/>
              </a:buBlip>
            </a:pPr>
            <a:r>
              <a:rPr lang="en-US" sz="1800" dirty="0" smtClean="0"/>
              <a:t>Eurostat</a:t>
            </a:r>
            <a:endParaRPr lang="ka-GE" sz="1800" dirty="0" smtClean="0"/>
          </a:p>
          <a:p>
            <a:pPr marL="280988" indent="-280988">
              <a:buBlip>
                <a:blip r:embed="rId2"/>
              </a:buBlip>
            </a:pPr>
            <a:r>
              <a:rPr lang="en-US" sz="1800" dirty="0" smtClean="0"/>
              <a:t>Research Papers</a:t>
            </a:r>
            <a:endParaRPr lang="ka-GE" sz="1800" dirty="0" smtClean="0"/>
          </a:p>
          <a:p>
            <a:pPr marL="280988" indent="-280988">
              <a:buBlip>
                <a:blip r:embed="rId2"/>
              </a:buBlip>
            </a:pPr>
            <a:r>
              <a:rPr lang="en-US" sz="1800" dirty="0" err="1" smtClean="0"/>
              <a:t>Trademap</a:t>
            </a:r>
            <a:endParaRPr lang="en-US" sz="1800" dirty="0" smtClean="0"/>
          </a:p>
          <a:p>
            <a:pPr marL="280988" indent="-280988">
              <a:buBlip>
                <a:blip r:embed="rId2"/>
              </a:buBlip>
            </a:pPr>
            <a:r>
              <a:rPr lang="en-US" sz="1800" dirty="0" err="1" smtClean="0"/>
              <a:t>Comtrade</a:t>
            </a:r>
            <a:r>
              <a:rPr lang="en-US" sz="1800" dirty="0" smtClean="0"/>
              <a:t> </a:t>
            </a:r>
          </a:p>
          <a:p>
            <a:pPr marL="280988" indent="-280988">
              <a:buBlip>
                <a:blip r:embed="rId2"/>
              </a:buBlip>
            </a:pPr>
            <a:r>
              <a:rPr lang="en-US" sz="1800" dirty="0" smtClean="0"/>
              <a:t>Revenue Service</a:t>
            </a:r>
            <a:endParaRPr lang="ka-GE" sz="1800" dirty="0" smtClean="0"/>
          </a:p>
          <a:p>
            <a:pPr marL="280988" indent="-280988">
              <a:buBlip>
                <a:blip r:embed="rId2"/>
              </a:buBlip>
            </a:pPr>
            <a:r>
              <a:rPr lang="en-US" sz="1800" dirty="0" smtClean="0"/>
              <a:t>Studies conducted by the EU and other donors.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5035826" y="1431802"/>
            <a:ext cx="4023763" cy="5314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3192"/>
                </a:solidFill>
              </a:rPr>
              <a:t>Primary Research</a:t>
            </a:r>
            <a:r>
              <a:rPr lang="ka-GE" sz="1800" b="1" dirty="0" smtClean="0">
                <a:solidFill>
                  <a:srgbClr val="003192"/>
                </a:solidFill>
              </a:rPr>
              <a:t>: </a:t>
            </a:r>
            <a:r>
              <a:rPr lang="en-US" sz="1800" dirty="0" smtClean="0"/>
              <a:t>The research was conducted in </a:t>
            </a:r>
            <a:r>
              <a:rPr lang="en-US" sz="1800" dirty="0" err="1" smtClean="0"/>
              <a:t>Tskaltubo</a:t>
            </a:r>
            <a:r>
              <a:rPr lang="en-US" sz="1800" dirty="0" smtClean="0"/>
              <a:t> municipality of </a:t>
            </a:r>
            <a:r>
              <a:rPr lang="en-US" sz="1800" dirty="0" err="1" smtClean="0"/>
              <a:t>Imereti</a:t>
            </a:r>
            <a:r>
              <a:rPr lang="en-US" sz="1800" dirty="0" smtClean="0"/>
              <a:t> region. Small, medium and large size producers were targeted. </a:t>
            </a:r>
            <a:endParaRPr lang="ka-GE" sz="1800" dirty="0" smtClean="0"/>
          </a:p>
          <a:p>
            <a:pPr marL="0" indent="0">
              <a:buNone/>
            </a:pPr>
            <a:endParaRPr lang="ka-GE" sz="1800" b="1" dirty="0">
              <a:solidFill>
                <a:srgbClr val="003192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Interviews, discussions, questionnaires with</a:t>
            </a:r>
            <a:r>
              <a:rPr lang="ka-GE" sz="1800" dirty="0" smtClean="0"/>
              <a:t>:</a:t>
            </a:r>
          </a:p>
          <a:p>
            <a:pPr marL="225425" indent="-225425">
              <a:buBlip>
                <a:blip r:embed="rId2"/>
              </a:buBlip>
            </a:pPr>
            <a:r>
              <a:rPr lang="en-US" sz="1800" dirty="0" smtClean="0"/>
              <a:t>Greenhouse owners/Cooperatives</a:t>
            </a:r>
            <a:endParaRPr lang="ka-GE" sz="1800" dirty="0" smtClean="0"/>
          </a:p>
          <a:p>
            <a:pPr marL="225425" indent="-225425">
              <a:buBlip>
                <a:blip r:embed="rId2"/>
              </a:buBlip>
            </a:pPr>
            <a:r>
              <a:rPr lang="en-US" sz="1800" dirty="0" smtClean="0"/>
              <a:t>Smallholders</a:t>
            </a:r>
            <a:endParaRPr lang="ka-GE" sz="1800" dirty="0" smtClean="0"/>
          </a:p>
          <a:p>
            <a:pPr marL="225425" indent="-225425">
              <a:buBlip>
                <a:blip r:embed="rId2"/>
              </a:buBlip>
            </a:pPr>
            <a:r>
              <a:rPr lang="en-US" sz="1800" dirty="0" smtClean="0"/>
              <a:t>Processors</a:t>
            </a:r>
            <a:endParaRPr lang="ka-GE" sz="1800" dirty="0" smtClean="0"/>
          </a:p>
          <a:p>
            <a:pPr marL="225425" indent="-225425">
              <a:buBlip>
                <a:blip r:embed="rId2"/>
              </a:buBlip>
            </a:pPr>
            <a:r>
              <a:rPr lang="en-US" sz="1800" dirty="0" smtClean="0"/>
              <a:t>Collectors</a:t>
            </a:r>
            <a:endParaRPr lang="ka-GE" sz="1800" dirty="0" smtClean="0"/>
          </a:p>
          <a:p>
            <a:pPr marL="225425" indent="-225425">
              <a:buBlip>
                <a:blip r:embed="rId2"/>
              </a:buBlip>
            </a:pPr>
            <a:r>
              <a:rPr lang="en-US" sz="1800" dirty="0" smtClean="0"/>
              <a:t>Exporters/Transporters</a:t>
            </a:r>
            <a:endParaRPr lang="ka-GE" sz="1800" dirty="0" smtClean="0"/>
          </a:p>
          <a:p>
            <a:pPr marL="0" indent="0">
              <a:buNone/>
            </a:pPr>
            <a:endParaRPr lang="en-US" sz="1800" b="1" dirty="0">
              <a:solidFill>
                <a:srgbClr val="003192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870200" y="-1"/>
            <a:ext cx="6127848" cy="591269"/>
          </a:xfrm>
        </p:spPr>
        <p:txBody>
          <a:bodyPr>
            <a:normAutofit/>
          </a:bodyPr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35199" y="826868"/>
            <a:ext cx="6651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Primary and Secondary Research Studies were conducted</a:t>
            </a:r>
            <a:r>
              <a:rPr lang="ka-GE" b="1" dirty="0" smtClean="0">
                <a:cs typeface="Arial" panose="020B0604020202020204" pitchFamily="34" charset="0"/>
              </a:rPr>
              <a:t>.</a:t>
            </a:r>
            <a:endParaRPr lang="ka-GE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Value-Chain Research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8278" y="751617"/>
            <a:ext cx="4376055" cy="54733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SzPct val="120000"/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rgbClr val="00339A"/>
                </a:solidFill>
              </a:rPr>
              <a:t>For What</a:t>
            </a:r>
            <a:r>
              <a:rPr lang="en-GB" sz="1800" b="1" dirty="0" smtClean="0">
                <a:solidFill>
                  <a:srgbClr val="00339A"/>
                </a:solidFill>
              </a:rPr>
              <a:t>?</a:t>
            </a:r>
            <a:endParaRPr lang="en-GB" sz="1800" dirty="0" smtClean="0"/>
          </a:p>
          <a:p>
            <a:pPr marL="280988" indent="-280988">
              <a:lnSpc>
                <a:spcPct val="100000"/>
              </a:lnSpc>
              <a:buSzPct val="120000"/>
              <a:buBlip>
                <a:blip r:embed="rId2"/>
              </a:buBlip>
              <a:tabLst>
                <a:tab pos="463550" algn="l"/>
              </a:tabLst>
            </a:pPr>
            <a:r>
              <a:rPr lang="en-US" sz="1800" dirty="0" smtClean="0"/>
              <a:t>Understanding the Structure of the Industry</a:t>
            </a:r>
            <a:r>
              <a:rPr lang="ka-GE" sz="1800" dirty="0" smtClean="0"/>
              <a:t>.</a:t>
            </a:r>
            <a:endParaRPr lang="en-GB" sz="1800" dirty="0" smtClean="0"/>
          </a:p>
          <a:p>
            <a:pPr marL="280988" indent="-280988">
              <a:lnSpc>
                <a:spcPct val="100000"/>
              </a:lnSpc>
              <a:buSzPct val="120000"/>
              <a:buBlip>
                <a:blip r:embed="rId2"/>
              </a:buBlip>
              <a:tabLst>
                <a:tab pos="463550" algn="l"/>
              </a:tabLst>
            </a:pPr>
            <a:r>
              <a:rPr lang="en-US" sz="1800" dirty="0" smtClean="0"/>
              <a:t>Market Specifications</a:t>
            </a:r>
            <a:r>
              <a:rPr lang="ka-GE" sz="1800" dirty="0" smtClean="0"/>
              <a:t>.</a:t>
            </a:r>
            <a:endParaRPr lang="en-GB" sz="1800" dirty="0" smtClean="0"/>
          </a:p>
          <a:p>
            <a:pPr marL="280988" indent="-280988">
              <a:lnSpc>
                <a:spcPct val="100000"/>
              </a:lnSpc>
              <a:buSzPct val="120000"/>
              <a:buBlip>
                <a:blip r:embed="rId2"/>
              </a:buBlip>
              <a:tabLst>
                <a:tab pos="463550" algn="l"/>
              </a:tabLst>
            </a:pPr>
            <a:r>
              <a:rPr lang="en-US" sz="1800" dirty="0" smtClean="0"/>
              <a:t>Main actors and leverage </a:t>
            </a:r>
            <a:r>
              <a:rPr lang="en-US" sz="1800" dirty="0"/>
              <a:t>p</a:t>
            </a:r>
            <a:r>
              <a:rPr lang="en-US" sz="1800" dirty="0" smtClean="0"/>
              <a:t>oints </a:t>
            </a:r>
            <a:r>
              <a:rPr lang="en-US" sz="1800" dirty="0"/>
              <a:t>a</a:t>
            </a:r>
            <a:r>
              <a:rPr lang="en-US" sz="1800" dirty="0" smtClean="0"/>
              <a:t>long the chain</a:t>
            </a:r>
            <a:r>
              <a:rPr lang="ka-GE" sz="1800" dirty="0" smtClean="0"/>
              <a:t>.</a:t>
            </a:r>
            <a:endParaRPr lang="en-GB" sz="1800" dirty="0" smtClean="0"/>
          </a:p>
          <a:p>
            <a:pPr marL="280988" indent="-280988">
              <a:lnSpc>
                <a:spcPct val="100000"/>
              </a:lnSpc>
              <a:buSzPct val="120000"/>
              <a:buBlip>
                <a:blip r:embed="rId2"/>
              </a:buBlip>
              <a:tabLst>
                <a:tab pos="463550" algn="l"/>
              </a:tabLst>
            </a:pPr>
            <a:r>
              <a:rPr lang="en-US" sz="1800" dirty="0" smtClean="0"/>
              <a:t>Assessing financial condition of the smallholders involved in the chain</a:t>
            </a:r>
            <a:r>
              <a:rPr lang="ka-GE" sz="1800" dirty="0" smtClean="0"/>
              <a:t>.</a:t>
            </a:r>
            <a:endParaRPr lang="en-GB" sz="1800" dirty="0"/>
          </a:p>
          <a:p>
            <a:pPr>
              <a:lnSpc>
                <a:spcPct val="100000"/>
              </a:lnSpc>
              <a:buSzPct val="120000"/>
            </a:pPr>
            <a:endParaRPr lang="en-GB" dirty="0"/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4614961" y="751617"/>
            <a:ext cx="4383087" cy="519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000" dirty="0" smtClean="0"/>
          </a:p>
          <a:p>
            <a:pPr marL="280988" indent="-280988">
              <a:buSzPct val="120000"/>
              <a:buBlip>
                <a:blip r:embed="rId2"/>
              </a:buBlip>
            </a:pPr>
            <a:r>
              <a:rPr lang="en-US" sz="1800" dirty="0" smtClean="0"/>
              <a:t>Deducing problems and barriers along the value-chain</a:t>
            </a:r>
            <a:r>
              <a:rPr lang="ka-GE" sz="1800" dirty="0" smtClean="0"/>
              <a:t>.</a:t>
            </a:r>
            <a:endParaRPr lang="en-GB" sz="1800" dirty="0" smtClean="0"/>
          </a:p>
          <a:p>
            <a:pPr marL="280988" indent="-280988">
              <a:buSzPct val="120000"/>
              <a:buBlip>
                <a:blip r:embed="rId2"/>
              </a:buBlip>
            </a:pPr>
            <a:r>
              <a:rPr lang="en-US" sz="1800" dirty="0" smtClean="0"/>
              <a:t>Assessing investment opportunities.</a:t>
            </a:r>
            <a:endParaRPr lang="ka-GE" sz="1800" dirty="0" smtClean="0"/>
          </a:p>
          <a:p>
            <a:pPr marL="280988" indent="-280988">
              <a:buSzPct val="120000"/>
              <a:buBlip>
                <a:blip r:embed="rId2"/>
              </a:buBlip>
            </a:pPr>
            <a:r>
              <a:rPr lang="en-US" sz="1800" dirty="0" smtClean="0"/>
              <a:t>Laying the groundwork for business-plan development.</a:t>
            </a:r>
            <a:endParaRPr lang="en-GB" sz="18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20" name="Rectangle 19"/>
          <p:cNvSpPr/>
          <p:nvPr/>
        </p:nvSpPr>
        <p:spPr>
          <a:xfrm>
            <a:off x="170076" y="3372164"/>
            <a:ext cx="88897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20000"/>
            </a:pPr>
            <a:r>
              <a:rPr lang="en-GB" b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divide sectorial research into three steps:</a:t>
            </a:r>
          </a:p>
          <a:p>
            <a:pPr algn="just">
              <a:buSzPct val="120000"/>
            </a:pPr>
            <a:r>
              <a:rPr lang="en-GB" b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Country-specific features: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regulatory, economic, and trade policy in the country.</a:t>
            </a:r>
            <a:r>
              <a:rPr lang="en-GB" b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Factor conditions - mix and cost of available factors, such as wage systems and rates, skill-set of available labour and existence of supplier of inputs/services with various levels of sophistication in the nation. On the demand side - differing segment structures of home demand.</a:t>
            </a:r>
            <a:endParaRPr lang="en-GB" b="1" dirty="0">
              <a:solidFill>
                <a:srgbClr val="0033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120000"/>
            </a:pPr>
            <a:r>
              <a:rPr lang="en-GB" b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General sector-specific features: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trade indicators, prices, competitors,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value-chain structure, global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enabling environment, finance and supporting sectors.</a:t>
            </a:r>
          </a:p>
          <a:p>
            <a:pPr algn="just">
              <a:buSzPct val="120000"/>
            </a:pPr>
            <a:r>
              <a:rPr lang="en-GB" b="1" dirty="0">
                <a:solidFill>
                  <a:srgbClr val="0033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Business-specific features: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Intricacies and specificities of production and processing practices. Other actors involved in the chain. Financial and economic variables.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2903758" y="-1"/>
            <a:ext cx="6094290" cy="591269"/>
          </a:xfrm>
        </p:spPr>
        <p:txBody>
          <a:bodyPr/>
          <a:lstStyle/>
          <a:p>
            <a:r>
              <a:rPr lang="en-US" dirty="0" smtClean="0"/>
              <a:t>Value-Chain Research</a:t>
            </a:r>
            <a:endParaRPr lang="en-US" dirty="0"/>
          </a:p>
        </p:txBody>
      </p:sp>
      <p:graphicFrame>
        <p:nvGraphicFramePr>
          <p:cNvPr id="27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4192226"/>
              </p:ext>
            </p:extLst>
          </p:nvPr>
        </p:nvGraphicFramePr>
        <p:xfrm>
          <a:off x="219809" y="3763626"/>
          <a:ext cx="8778239" cy="250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Rectangle 27"/>
          <p:cNvSpPr/>
          <p:nvPr/>
        </p:nvSpPr>
        <p:spPr>
          <a:xfrm>
            <a:off x="147711" y="4196787"/>
            <a:ext cx="1814732" cy="1599619"/>
          </a:xfrm>
          <a:prstGeom prst="rect">
            <a:avLst/>
          </a:prstGeom>
          <a:noFill/>
          <a:ln w="38100">
            <a:solidFill>
              <a:srgbClr val="00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505156" y="4196788"/>
            <a:ext cx="3554433" cy="1599619"/>
          </a:xfrm>
          <a:prstGeom prst="rect">
            <a:avLst/>
          </a:prstGeom>
          <a:noFill/>
          <a:ln w="38100">
            <a:solidFill>
              <a:srgbClr val="003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2038349" y="4196786"/>
            <a:ext cx="3410533" cy="1599619"/>
          </a:xfrm>
          <a:prstGeom prst="rect">
            <a:avLst/>
          </a:prstGeom>
          <a:noFill/>
          <a:ln w="38100">
            <a:solidFill>
              <a:srgbClr val="003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1" name="Group 30"/>
          <p:cNvGrpSpPr/>
          <p:nvPr/>
        </p:nvGrpSpPr>
        <p:grpSpPr>
          <a:xfrm>
            <a:off x="0" y="3687124"/>
            <a:ext cx="9608234" cy="2653479"/>
            <a:chOff x="0" y="3232343"/>
            <a:chExt cx="9608234" cy="2653479"/>
          </a:xfrm>
        </p:grpSpPr>
        <p:grpSp>
          <p:nvGrpSpPr>
            <p:cNvPr id="32" name="Group 31"/>
            <p:cNvGrpSpPr/>
            <p:nvPr/>
          </p:nvGrpSpPr>
          <p:grpSpPr>
            <a:xfrm>
              <a:off x="0" y="5428622"/>
              <a:ext cx="9608234" cy="457200"/>
              <a:chOff x="0" y="5428622"/>
              <a:chExt cx="9608234" cy="457200"/>
            </a:xfrm>
          </p:grpSpPr>
          <p:sp>
            <p:nvSpPr>
              <p:cNvPr id="36" name="Rectangle 2"/>
              <p:cNvSpPr>
                <a:spLocks noChangeArrowheads="1"/>
              </p:cNvSpPr>
              <p:nvPr/>
            </p:nvSpPr>
            <p:spPr bwMode="auto">
              <a:xfrm>
                <a:off x="0" y="5428622"/>
                <a:ext cx="9608234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Upstream 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Industries</a:t>
                </a:r>
                <a:r>
                  <a:rPr kumimoji="0" lang="en-US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kumimoji="0" lang="en-GB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Midstream 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Industries</a:t>
                </a:r>
                <a:r>
                  <a:rPr kumimoji="0" lang="en-US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:r>
                  <a:rPr kumimoji="0" lang="en-GB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Downstream </a:t>
                </a: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Industries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AutoShape 3"/>
              <p:cNvCxnSpPr>
                <a:cxnSpLocks noChangeShapeType="1"/>
              </p:cNvCxnSpPr>
              <p:nvPr/>
            </p:nvCxnSpPr>
            <p:spPr bwMode="auto">
              <a:xfrm>
                <a:off x="337625" y="5798480"/>
                <a:ext cx="4051495" cy="0"/>
              </a:xfrm>
              <a:prstGeom prst="straightConnector1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"/>
              <p:cNvCxnSpPr>
                <a:cxnSpLocks noChangeShapeType="1"/>
              </p:cNvCxnSpPr>
              <p:nvPr/>
            </p:nvCxnSpPr>
            <p:spPr bwMode="auto">
              <a:xfrm>
                <a:off x="4614203" y="5798480"/>
                <a:ext cx="4164037" cy="0"/>
              </a:xfrm>
              <a:prstGeom prst="straightConnector1">
                <a:avLst/>
              </a:prstGeom>
              <a:noFill/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68686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3" name="TextBox 32"/>
            <p:cNvSpPr txBox="1"/>
            <p:nvPr/>
          </p:nvSpPr>
          <p:spPr>
            <a:xfrm>
              <a:off x="37977" y="3246411"/>
              <a:ext cx="2159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Primary-Production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955317" y="3265503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Sales and Distribution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03758" y="3232343"/>
              <a:ext cx="2685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Processing </a:t>
              </a:r>
              <a:r>
                <a:rPr lang="ka-GE" dirty="0" smtClean="0">
                  <a:latin typeface="Arial" panose="020B0604020202020204" pitchFamily="34" charset="0"/>
                  <a:cs typeface="Arial" panose="020B0604020202020204" pitchFamily="34" charset="0"/>
                </a:rPr>
                <a:t>&amp;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Packaging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7711" y="1574023"/>
            <a:ext cx="8911878" cy="1615827"/>
            <a:chOff x="147711" y="1165649"/>
            <a:chExt cx="8911878" cy="1615827"/>
          </a:xfrm>
        </p:grpSpPr>
        <p:grpSp>
          <p:nvGrpSpPr>
            <p:cNvPr id="40" name="Group 39"/>
            <p:cNvGrpSpPr/>
            <p:nvPr/>
          </p:nvGrpSpPr>
          <p:grpSpPr>
            <a:xfrm>
              <a:off x="147711" y="1277105"/>
              <a:ext cx="8911878" cy="1308296"/>
              <a:chOff x="147711" y="1814732"/>
              <a:chExt cx="8911878" cy="1308296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147711" y="1814732"/>
                <a:ext cx="0" cy="1280160"/>
              </a:xfrm>
              <a:prstGeom prst="straightConnector1">
                <a:avLst/>
              </a:prstGeom>
              <a:ln w="38100">
                <a:solidFill>
                  <a:srgbClr val="00319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9059589" y="1814732"/>
                <a:ext cx="0" cy="1308296"/>
              </a:xfrm>
              <a:prstGeom prst="straightConnector1">
                <a:avLst/>
              </a:prstGeom>
              <a:ln w="38100">
                <a:solidFill>
                  <a:srgbClr val="00319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47711" y="1814732"/>
                <a:ext cx="8911878" cy="0"/>
              </a:xfrm>
              <a:prstGeom prst="line">
                <a:avLst/>
              </a:prstGeom>
              <a:ln w="38100">
                <a:solidFill>
                  <a:srgbClr val="0031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/>
            <p:cNvSpPr txBox="1"/>
            <p:nvPr/>
          </p:nvSpPr>
          <p:spPr>
            <a:xfrm>
              <a:off x="295422" y="1165649"/>
              <a:ext cx="700571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Supporting Sectors </a:t>
              </a:r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(Indirect Horizontal):</a:t>
              </a:r>
            </a:p>
            <a:p>
              <a:pPr marL="285750" indent="-285750">
                <a:buBlip>
                  <a:blip r:embed="rId7"/>
                </a:buBlip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Governmental Policy</a:t>
              </a:r>
              <a:endParaRPr lang="en-GB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7"/>
                </a:buBlip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Grants and Funding</a:t>
              </a:r>
              <a:endParaRPr lang="en-GB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7"/>
                </a:buBlip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International Organizations</a:t>
              </a:r>
              <a:endParaRPr lang="en-GB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7"/>
                </a:buBlip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Donors</a:t>
              </a:r>
              <a:endParaRPr lang="en-GB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57000" y="1292260"/>
              <a:ext cx="444539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7"/>
                </a:buBlip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Human Resource Availability</a:t>
              </a:r>
              <a:endParaRPr lang="en-GB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7"/>
                </a:buBlip>
              </a:pPr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R&amp;D </a:t>
              </a: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Innovation</a:t>
              </a:r>
              <a:endParaRPr lang="ka-GE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7"/>
                </a:buBlip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Marketing</a:t>
              </a:r>
              <a:endParaRPr lang="en-GB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Blip>
                  <a:blip r:embed="rId7"/>
                </a:buBlip>
              </a:pPr>
              <a:r>
                <a:rPr lang="en-US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Suppliers</a:t>
              </a:r>
              <a:endParaRPr lang="en-GB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2844" y="863810"/>
            <a:ext cx="902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SFVC (Sustainable Food Value Chain)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 Focusing on Environmental, Social and Economic Sustainability.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Value-Chain Research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/>
          <a:srcRect l="17094" t="5430" r="6364" b="8600"/>
          <a:stretch/>
        </p:blipFill>
        <p:spPr bwMode="auto">
          <a:xfrm>
            <a:off x="946132" y="3397342"/>
            <a:ext cx="6137056" cy="294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69956" y="743785"/>
            <a:ext cx="4109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Indirect Horizontal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Direct competitors that operate on the same stage of a value-chain and in the same industry.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819" y="1920014"/>
            <a:ext cx="4163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industries connected to each other through commercial exchanges and representing each other’s suppliers and clients.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820" y="743785"/>
            <a:ext cx="4163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Indirect Horizontal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Industries which create the environment in which a value-chain operates.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56406" y="3406868"/>
            <a:ext cx="2235713" cy="155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43938" y="3254573"/>
            <a:ext cx="1660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9A"/>
                </a:solidFill>
              </a:rPr>
              <a:t>The Same Industries</a:t>
            </a:r>
            <a:endParaRPr lang="en-US" sz="1400" dirty="0">
              <a:solidFill>
                <a:srgbClr val="003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1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Greens Production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7776" y="696122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r>
              <a:rPr lang="ka-GE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Imports and Exports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4714" y="696122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Distribution of Production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84378" y="1079017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272099" y="1079017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Chart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932646"/>
              </p:ext>
            </p:extLst>
          </p:nvPr>
        </p:nvGraphicFramePr>
        <p:xfrm>
          <a:off x="5184714" y="3839837"/>
          <a:ext cx="5061288" cy="3036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184714" y="3741032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Greenhouses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Imereti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272099" y="4123927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32594" y="3741032"/>
            <a:ext cx="4420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Geographic Cluster Analysis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Imereti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80223" y="4123927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48" y="1092581"/>
            <a:ext cx="3511600" cy="2072820"/>
          </a:xfrm>
          <a:prstGeom prst="rect">
            <a:avLst/>
          </a:prstGeom>
        </p:spPr>
      </p:pic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052108"/>
              </p:ext>
            </p:extLst>
          </p:nvPr>
        </p:nvGraphicFramePr>
        <p:xfrm>
          <a:off x="146981" y="1170308"/>
          <a:ext cx="4336982" cy="2579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904" t="1" r="1479" b="4235"/>
          <a:stretch/>
        </p:blipFill>
        <p:spPr>
          <a:xfrm>
            <a:off x="212035" y="4142159"/>
            <a:ext cx="4711694" cy="23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A79BA-A857-4B51-B55E-E758F35158D7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7127" y="2458186"/>
            <a:ext cx="335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Greens Production in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Imereti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94512" y="2841081"/>
            <a:ext cx="3632548" cy="0"/>
          </a:xfrm>
          <a:prstGeom prst="line">
            <a:avLst/>
          </a:prstGeom>
          <a:ln w="28575">
            <a:solidFill>
              <a:srgbClr val="003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5216505" y="863264"/>
            <a:ext cx="3145617" cy="1386174"/>
            <a:chOff x="5910470" y="1288101"/>
            <a:chExt cx="3145617" cy="1386174"/>
          </a:xfrm>
        </p:grpSpPr>
        <p:sp>
          <p:nvSpPr>
            <p:cNvPr id="40" name="Rectangle 39"/>
            <p:cNvSpPr/>
            <p:nvPr/>
          </p:nvSpPr>
          <p:spPr>
            <a:xfrm>
              <a:off x="5910470" y="1288101"/>
              <a:ext cx="3087578" cy="1386174"/>
            </a:xfrm>
            <a:prstGeom prst="rect">
              <a:avLst/>
            </a:prstGeom>
            <a:solidFill>
              <a:srgbClr val="003192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63479" y="1359224"/>
              <a:ext cx="309260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were 3,100 greenhouses in </a:t>
              </a:r>
              <a:r>
                <a:rPr lang="en-US" sz="16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Imereti</a:t>
              </a:r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2016. Out of this 2,774 greenhouses were in </a:t>
              </a:r>
              <a:r>
                <a:rPr lang="en-US" sz="16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Tskaltubo</a:t>
              </a:r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municipality. </a:t>
              </a:r>
              <a:endParaRPr lang="ka-GE" sz="16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68" y="2950864"/>
            <a:ext cx="7483283" cy="33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1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2104</Words>
  <Application>Microsoft Office PowerPoint</Application>
  <PresentationFormat>On-screen Show (4:3)</PresentationFormat>
  <Paragraphs>417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Adobe Fangsong Std R</vt:lpstr>
      <vt:lpstr>Arial</vt:lpstr>
      <vt:lpstr>Calibri</vt:lpstr>
      <vt:lpstr>Calibri (Headings)</vt:lpstr>
      <vt:lpstr>Calibri Light</vt:lpstr>
      <vt:lpstr>Sylfaen</vt:lpstr>
      <vt:lpstr>Office Theme</vt:lpstr>
      <vt:lpstr>PowerPoint Presentation</vt:lpstr>
      <vt:lpstr>Content</vt:lpstr>
      <vt:lpstr>Main Mission of the Study</vt:lpstr>
      <vt:lpstr>Methodology</vt:lpstr>
      <vt:lpstr>Value-Chain Research</vt:lpstr>
      <vt:lpstr>Value-Chain Research</vt:lpstr>
      <vt:lpstr>Value-Chain Research</vt:lpstr>
      <vt:lpstr>Greens Production</vt:lpstr>
      <vt:lpstr>Production</vt:lpstr>
      <vt:lpstr>Production in Tskaltubo</vt:lpstr>
      <vt:lpstr>Greenhouses</vt:lpstr>
      <vt:lpstr>Greenhouses</vt:lpstr>
      <vt:lpstr>Standards</vt:lpstr>
      <vt:lpstr>Packaging and Transportation</vt:lpstr>
      <vt:lpstr>Governmental Policy</vt:lpstr>
      <vt:lpstr>Preferential Agro Credit Project</vt:lpstr>
      <vt:lpstr>Prices</vt:lpstr>
      <vt:lpstr>Price</vt:lpstr>
      <vt:lpstr>Exports</vt:lpstr>
      <vt:lpstr>Exports</vt:lpstr>
      <vt:lpstr>Exports</vt:lpstr>
      <vt:lpstr>Exports</vt:lpstr>
      <vt:lpstr>Exports</vt:lpstr>
      <vt:lpstr>Supply-Chain</vt:lpstr>
      <vt:lpstr>Value-Chain Map</vt:lpstr>
      <vt:lpstr>Assessment of Sustainability</vt:lpstr>
      <vt:lpstr>Exports During Summer</vt:lpstr>
      <vt:lpstr>Exporting in Summer</vt:lpstr>
      <vt:lpstr>Export Markets</vt:lpstr>
      <vt:lpstr>Export Markets</vt:lpstr>
      <vt:lpstr>Consolidation Center</vt:lpstr>
      <vt:lpstr>Consolidation Centre</vt:lpstr>
      <vt:lpstr>Consolidation Centre</vt:lpstr>
      <vt:lpstr>GlobalGAP Certification</vt:lpstr>
      <vt:lpstr>Air Transportation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Giorgi Andguladze</dc:creator>
  <cp:lastModifiedBy>user</cp:lastModifiedBy>
  <cp:revision>262</cp:revision>
  <dcterms:created xsi:type="dcterms:W3CDTF">2018-04-09T14:27:06Z</dcterms:created>
  <dcterms:modified xsi:type="dcterms:W3CDTF">2018-05-15T12:05:32Z</dcterms:modified>
</cp:coreProperties>
</file>